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8" r:id="rId4"/>
    <p:sldId id="257" r:id="rId5"/>
    <p:sldId id="266" r:id="rId6"/>
    <p:sldId id="259" r:id="rId7"/>
    <p:sldId id="260" r:id="rId8"/>
    <p:sldId id="267" r:id="rId9"/>
    <p:sldId id="262" r:id="rId10"/>
    <p:sldId id="263" r:id="rId11"/>
    <p:sldId id="269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06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8824-3B79-42A1-83FD-C1D63B3C4255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D495D-C810-47C9-B60C-3044FF52A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6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ISO_14001" TargetMode="External"/><Relationship Id="rId7" Type="http://schemas.openxmlformats.org/officeDocument/2006/relationships/hyperlink" Target="https://en.wikipedia.org/wiki/Power_usage_effectivenes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Green_Grid" TargetMode="External"/><Relationship Id="rId5" Type="http://schemas.openxmlformats.org/officeDocument/2006/relationships/hyperlink" Target="https://fr.wikipedia.org/wiki/Climate_Savers_Computing_Initiative" TargetMode="External"/><Relationship Id="rId4" Type="http://schemas.openxmlformats.org/officeDocument/2006/relationships/hyperlink" Target="https://green-forum.ec.europa.eu/green-business/emas_en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enit.fr/blue-angel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vironment.ec.europa.eu/topics/circular-economy/eu-ecolabel_en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D495D-C810-47C9-B60C-3044FF52AB5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73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L’informatique durable (ou green IT) vise à réduire l’impact environnemental, social et économique du numérique en adoptant une utilisation responsable des outils digitaux.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En effet, la majorité des effets néfastes provient des étapes de fabrication, distribution et fin de vie des appareils.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Pour limiter ces impacts, la sobriété numérique peut être encouragée via des actions volontaires à tous les niveaux (État, entreprises, ménages), notamment dans le cadre des objectifs fixés par les accords de Paris.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D495D-C810-47C9-B60C-3044FF52AB5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33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Utilisateurs</a:t>
            </a:r>
            <a:r>
              <a:rPr lang="fr-FR" dirty="0"/>
              <a:t> : Adopter des écogestes (tri, recyclage, réduction des déchets), choisir des services et matériels responsables, réduire l’empreinte numérique (mails, IA, énergie), sensibiliser et éteindre les équipements inutiles.</a:t>
            </a:r>
          </a:p>
          <a:p>
            <a:endParaRPr lang="fr-FR" dirty="0"/>
          </a:p>
          <a:p>
            <a:r>
              <a:rPr lang="fr-FR" b="1" dirty="0"/>
              <a:t>Techniciens informatiques </a:t>
            </a:r>
            <a:r>
              <a:rPr lang="fr-FR" dirty="0"/>
              <a:t>: Concevoir des infrastructures durables (cloud, virtualisation, logiciels), optimiser les ressources énergétiques, mesurer et réduire l’empreinte carbone numérique.</a:t>
            </a:r>
          </a:p>
          <a:p>
            <a:endParaRPr lang="fr-FR" dirty="0"/>
          </a:p>
          <a:p>
            <a:r>
              <a:rPr lang="fr-FR" b="1" dirty="0"/>
              <a:t>Entreprises et Collectivités </a:t>
            </a:r>
            <a:r>
              <a:rPr lang="fr-FR" dirty="0"/>
              <a:t>: S'engager dans des programmes environnementaux (CEDRE, OREE, LIFE BIODIV’FRANCE, CONTINUUM, B4B+, Pacte Qualité Air, Fonds Vert), valoriser la biodiversité et améliorer la qualité de vie locale par des politiques responsables.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D495D-C810-47C9-B60C-3044FF52AB5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806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Normes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3"/>
              </a:rPr>
              <a:t>Iso 14001</a:t>
            </a:r>
            <a:endParaRPr lang="fr-FR" dirty="0"/>
          </a:p>
          <a:p>
            <a:pPr lvl="1"/>
            <a:r>
              <a:rPr lang="fr-FR" dirty="0">
                <a:hlinkClick r:id="rId4"/>
              </a:rPr>
              <a:t>EMAS</a:t>
            </a:r>
            <a:r>
              <a:rPr lang="fr-FR" dirty="0"/>
              <a:t> (Eco-Management and Audit Scheme)</a:t>
            </a:r>
          </a:p>
          <a:p>
            <a:pPr lvl="1"/>
            <a:endParaRPr lang="fr-FR" dirty="0"/>
          </a:p>
          <a:p>
            <a:r>
              <a:rPr lang="fr-FR" b="1" dirty="0"/>
              <a:t>Initiative éco-responsable </a:t>
            </a:r>
            <a:r>
              <a:rPr lang="fr-FR" dirty="0"/>
              <a:t>:</a:t>
            </a:r>
          </a:p>
          <a:p>
            <a:pPr lvl="1"/>
            <a:r>
              <a:rPr lang="fr-FR" dirty="0">
                <a:hlinkClick r:id="rId5"/>
              </a:rPr>
              <a:t>Climate Savers Computing Initative </a:t>
            </a:r>
            <a:r>
              <a:rPr lang="fr-FR" dirty="0"/>
              <a:t>(CSCI)</a:t>
            </a:r>
          </a:p>
          <a:p>
            <a:pPr lvl="1"/>
            <a:r>
              <a:rPr lang="fr-FR" dirty="0">
                <a:hlinkClick r:id="rId6"/>
              </a:rPr>
              <a:t>Green Grid</a:t>
            </a:r>
            <a:endParaRPr lang="fr-FR" dirty="0"/>
          </a:p>
          <a:p>
            <a:pPr lvl="1"/>
            <a:endParaRPr lang="fr-FR" dirty="0"/>
          </a:p>
          <a:p>
            <a:r>
              <a:rPr lang="fr-FR" b="1" dirty="0"/>
              <a:t>Dispositif international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Plan de l’ITU (Union Internationale des Télécommunications)</a:t>
            </a:r>
          </a:p>
          <a:p>
            <a:pPr lvl="1"/>
            <a:endParaRPr lang="fr-FR" dirty="0"/>
          </a:p>
          <a:p>
            <a:r>
              <a:rPr lang="fr-FR" b="1" dirty="0"/>
              <a:t>Indicateur de performance énergétique </a:t>
            </a:r>
            <a:r>
              <a:rPr lang="fr-FR" dirty="0"/>
              <a:t>:</a:t>
            </a:r>
          </a:p>
          <a:p>
            <a:pPr lvl="1"/>
            <a:r>
              <a:rPr lang="fr-FR" dirty="0">
                <a:hlinkClick r:id="rId7"/>
              </a:rPr>
              <a:t>PUE</a:t>
            </a:r>
            <a:r>
              <a:rPr lang="fr-FR" dirty="0"/>
              <a:t> (Power Usage Effectiveness)</a:t>
            </a:r>
          </a:p>
          <a:p>
            <a:pPr lvl="1"/>
            <a:endParaRPr lang="fr-FR" dirty="0"/>
          </a:p>
          <a:p>
            <a:r>
              <a:rPr lang="fr-FR" b="1" dirty="0"/>
              <a:t>Dispositif français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Document prénormatif de l’Afnor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D495D-C810-47C9-B60C-3044FF52AB5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303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>
                <a:hlinkClick r:id="rId3"/>
              </a:rPr>
              <a:t>Blue Angel </a:t>
            </a:r>
            <a:r>
              <a:rPr lang="fr-FR" sz="1200" dirty="0"/>
              <a:t>: </a:t>
            </a:r>
          </a:p>
          <a:p>
            <a:pPr marL="0" indent="0">
              <a:buNone/>
            </a:pPr>
            <a:r>
              <a:rPr lang="fr-FR" sz="1200" dirty="0"/>
              <a:t>Créé en 1977 par le ministère allemand de l’Écologie, c’est le plus ancien label environnemental. Depuis 1994, c’est international.</a:t>
            </a:r>
          </a:p>
          <a:p>
            <a:pPr marL="0" indent="0">
              <a:buNone/>
            </a:pPr>
            <a:r>
              <a:rPr lang="fr-FR" sz="1200" dirty="0"/>
              <a:t>Il cible notamment le matériel informatique dont +3.700 produits et 600 entreprises certifiés.</a:t>
            </a:r>
          </a:p>
          <a:p>
            <a:pPr marL="0" indent="0">
              <a:buNone/>
            </a:pPr>
            <a:r>
              <a:rPr lang="fr-FR" sz="1200" dirty="0"/>
              <a:t>Il repose sur des critères tel que le recyclage dès la conception, la réduction des pollutions, la consommation d’énergie, le bruit, les émissions chimiques, la fin de vie des produits.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sz="1200" dirty="0">
                <a:hlinkClick r:id="rId4"/>
              </a:rPr>
              <a:t>Ecolabel Européen </a:t>
            </a:r>
            <a:r>
              <a:rPr lang="fr-FR" sz="1200" dirty="0"/>
              <a:t>:</a:t>
            </a:r>
          </a:p>
          <a:p>
            <a:pPr marL="0" indent="0">
              <a:buNone/>
            </a:pPr>
            <a:r>
              <a:rPr lang="fr-FR" sz="1200" dirty="0"/>
              <a:t>Label officiel de l’Union européenne garantissant un impact environnemental réduit sur l’ensemble du cycle de vie des produits et services.</a:t>
            </a:r>
          </a:p>
          <a:p>
            <a:pPr marL="0" indent="0">
              <a:buNone/>
            </a:pPr>
            <a:r>
              <a:rPr lang="fr-FR" sz="1200" dirty="0"/>
              <a:t>Il a pour objectif, d'aider les consommateurs, les entreprises et acheteurs à faire des choix durables et fiables, et loin du greenwashing.</a:t>
            </a:r>
          </a:p>
          <a:p>
            <a:pPr marL="0" indent="0">
              <a:buNone/>
            </a:pPr>
            <a:r>
              <a:rPr lang="fr-FR" sz="1200" dirty="0"/>
              <a:t>Ses avantages sont les produits réellement écologiques, certifiés par des critères stricts; le respect des législations sur l’écoconception et les allégations vertes; le soutien à une économie circulaire, propre et neutre pour le climat; et la valorisation des entreprises responsables et innovantes.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D495D-C810-47C9-B60C-3044FF52AB5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239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Optimiser les ressources énergétiques, mesurer et réduire l’empreinte carbone numérique en utilisant PUE, et en suivant les requis de Green IT. </a:t>
            </a:r>
          </a:p>
          <a:p>
            <a:r>
              <a:rPr lang="fr-FR" dirty="0"/>
              <a:t>Pour les pièces et les revendeurs, prendre en fonction des labels comme Ecolabel Européen et Angel Blue.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D495D-C810-47C9-B60C-3044FF52AB5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88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7F8D4-EB76-4606-8AE5-D5DDEA795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047589-C20C-46F3-8D04-DF4CB26F4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BDD4F8-2C31-4C9F-9096-FBCFED70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49F-11A6-4B39-BA4E-BD615D4AF698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4F26B-5EFD-4B4F-8D8A-3E2136CE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2DA8B6-97AB-432D-BDC3-AB71DB9D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E91F-8ABE-4360-AA73-039474A2F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2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E11FD-7F99-40FE-98DF-5A8BBB53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56ECFC-29A2-491A-B9B4-EEC9EFECA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B61236-E371-4688-B9A7-152E6EED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49F-11A6-4B39-BA4E-BD615D4AF698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54354C-671E-4CCB-B727-555FDFB1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C1641-4269-495C-ACB7-22823E8C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E91F-8ABE-4360-AA73-039474A2F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60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77C64A-57EE-4028-A314-A1F876C95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38859C-AF44-43BA-A208-57B0C01DD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2C68FA-4C7F-4549-AC07-EFE7885D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49F-11A6-4B39-BA4E-BD615D4AF698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7F7E77-3A9F-4025-A4EB-FBD0CDFE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4C7FCF-2926-4FDA-BCAA-14D30AE6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E91F-8ABE-4360-AA73-039474A2F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17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E1646-220F-4615-9518-408D0F05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27866-A88A-4A6F-825A-A8EC1728A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94A5FE-7A3D-40A1-9FD7-743A4D3F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49F-11A6-4B39-BA4E-BD615D4AF698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006D6B-AC15-4670-87CA-6101D656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7AB70-FFA1-40F5-A1ED-7365EDC2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E91F-8ABE-4360-AA73-039474A2F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84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2FADE-F016-49E4-9D48-ACEF6CFD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CF5B5A-92C9-406E-880F-A0DA66199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73FA03-F158-48DE-9EFF-63D47595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49F-11A6-4B39-BA4E-BD615D4AF698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A3E5AC-FBDD-4C9F-9BA9-F1FB645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8E4042-AD05-4A31-8452-398D4F20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E91F-8ABE-4360-AA73-039474A2F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67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7B9E3-6BD8-4E8B-85D0-FEEB8EFA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A8D81-9F61-44C1-B751-3AC70069D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30EBC7-23B3-4073-9179-12CA98818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C28DC9-4914-4801-A7D1-FEC38CE4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49F-11A6-4B39-BA4E-BD615D4AF698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4A4E36-7FAA-4E47-B4A7-3BBE1A9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C90A2B-BAB4-4090-A920-3F6927FA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E91F-8ABE-4360-AA73-039474A2F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85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7E72A-146E-4852-9B47-8B7F4245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FAAF86-4B0A-44CC-9241-3EAD71744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7FAC97-8520-403C-AE0F-3C4968568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102FA4-7D7C-4434-A921-7A338B489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13480C-D423-455E-B477-014758CC4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FD12B7-6824-498D-BE06-6A4AE815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49F-11A6-4B39-BA4E-BD615D4AF698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DF8611-B249-478A-B067-C9085064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A38A39-1C4C-4495-BEEA-3CF38D55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E91F-8ABE-4360-AA73-039474A2F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20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7F89E7-F0C4-411D-89D6-99D9513B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AEBE6D-5B33-4087-A3D7-1A597AD2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49F-11A6-4B39-BA4E-BD615D4AF698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BE851E-8A49-4DB7-B5B2-30EFB7E4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737F09-D1D1-4294-9F03-D84D0614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E91F-8ABE-4360-AA73-039474A2F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34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35513F-1164-4394-B2FA-CBECCE94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49F-11A6-4B39-BA4E-BD615D4AF698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AC094F-CE4E-4E07-AA45-1FEAB52A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AF0515-3E1E-4559-AA08-30F16E3D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E91F-8ABE-4360-AA73-039474A2F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19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F6B1C-016C-4674-9A53-DD89CBAB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94317B-B3A6-4B70-9910-03AF55865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91B607-741D-4E4F-AA52-9BC805BDA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261A23-C40B-4717-913F-5EF9F3B8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49F-11A6-4B39-BA4E-BD615D4AF698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26B005-E671-4CF8-9901-C071E310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DD0EEA-6332-459B-BD5B-A69F5DB5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E91F-8ABE-4360-AA73-039474A2F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29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44EBD-45F2-473E-8CF3-C9CCCCDF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9B441E-3A7D-488B-8FB8-780DCB905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E8983E-A665-463D-978A-2FE68D509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6F4988-26A9-437D-A2D4-BE56AC2D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49F-11A6-4B39-BA4E-BD615D4AF698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721016-1096-41EB-937F-74849968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87C7A4-2819-44CD-97B4-B3DAC383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E91F-8ABE-4360-AA73-039474A2F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28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2BD6851-DE6F-490A-ACA8-FD85E4BE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10DFD0-6110-4338-85E4-B4E720F91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F5484A-1283-4F1D-8EB1-0D16314D5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B249F-11A6-4B39-BA4E-BD615D4AF698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07B3C6-41FC-4DCE-97D9-AADB6B490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909630-F3BE-4D83-A2A7-E9F0C45D3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4E91F-8ABE-4360-AA73-039474A2FF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50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environment.ec.europa.eu/topics/circular-economy/eu-ecolabel_en" TargetMode="External"/><Relationship Id="rId4" Type="http://schemas.openxmlformats.org/officeDocument/2006/relationships/hyperlink" Target="https://www.greenit.fr/blue-ange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.statista.com/infographie/27246/empreinte-carbone%25C2%25A0numerique-technologies-par-type-activite-et-apparei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ane-versailles.region-academique-idf.fr/spip.php?article1167=" TargetMode="External"/><Relationship Id="rId5" Type="http://schemas.openxmlformats.org/officeDocument/2006/relationships/hyperlink" Target="https://digital.hec.ca/blog/limpact-ecologique-de-lintelligence-artificielle-un-defi-a-lere-du-numerique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.wikipedia.org/wiki/Informatique_durable#Normes,_labels_et_indicateur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905EE-ABD7-463B-ABA2-67A911146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1" u="sng" dirty="0"/>
              <a:t>Numérique et Ecologie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7256D9-8076-4444-B552-4499EDFD8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Maxime Benoit</a:t>
            </a:r>
          </a:p>
        </p:txBody>
      </p:sp>
    </p:spTree>
    <p:extLst>
      <p:ext uri="{BB962C8B-B14F-4D97-AF65-F5344CB8AC3E}">
        <p14:creationId xmlns:p14="http://schemas.microsoft.com/office/powerpoint/2010/main" val="24264205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47EF02-9BC7-4AC7-945C-D99E0746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de 2 labels environnementaux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8B6955-B845-4523-8156-2C6430455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0" y="1825625"/>
            <a:ext cx="8077200" cy="4351338"/>
          </a:xfrm>
        </p:spPr>
        <p:txBody>
          <a:bodyPr>
            <a:normAutofit/>
          </a:bodyPr>
          <a:lstStyle/>
          <a:p>
            <a:r>
              <a:rPr lang="fr-FR" b="1" dirty="0">
                <a:hlinkClick r:id="rId4"/>
              </a:rPr>
              <a:t>Blue Angel </a:t>
            </a:r>
            <a:r>
              <a:rPr lang="fr-FR" dirty="0"/>
              <a:t>: </a:t>
            </a:r>
          </a:p>
          <a:p>
            <a:pPr marL="0" indent="0">
              <a:buNone/>
            </a:pPr>
            <a:r>
              <a:rPr lang="fr-FR" dirty="0"/>
              <a:t>Créé en 1977 par le ministère allemand de l’Écologie, c’est le plus ancien label environnemental. Depuis 1994, c’est international.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>
                <a:hlinkClick r:id="rId5"/>
              </a:rPr>
              <a:t>Ecolabel Européen 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Label officiel de l’Union européenne garantissant un impact environnemental réduit sur l’ensemble du cycle de vie des produits et services.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340425-743D-49E5-B694-6E0977AC52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32" y="1825625"/>
            <a:ext cx="1738312" cy="17383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6F1158B-5020-4986-AA61-A7557E2189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88" y="3870134"/>
            <a:ext cx="2032000" cy="203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4551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A87D0F-2507-406B-86F8-7BC5DA55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et mise en application</a:t>
            </a:r>
          </a:p>
        </p:txBody>
      </p:sp>
    </p:spTree>
    <p:extLst>
      <p:ext uri="{BB962C8B-B14F-4D97-AF65-F5344CB8AC3E}">
        <p14:creationId xmlns:p14="http://schemas.microsoft.com/office/powerpoint/2010/main" val="22432322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3E8CB-B4A4-4FBA-945B-EF28EC61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B15B54-8F4C-4F6C-A301-26605630D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Commission européenne, Wikipédia, Green IT, Statista, Digital HEC Montréal, Région Académique Ile de France, Green Forum</a:t>
            </a:r>
          </a:p>
        </p:txBody>
      </p:sp>
    </p:spTree>
    <p:extLst>
      <p:ext uri="{BB962C8B-B14F-4D97-AF65-F5344CB8AC3E}">
        <p14:creationId xmlns:p14="http://schemas.microsoft.com/office/powerpoint/2010/main" val="7372132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905EE-ABD7-463B-ABA2-67A911146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5569"/>
            <a:ext cx="9144000" cy="1566863"/>
          </a:xfrm>
        </p:spPr>
        <p:txBody>
          <a:bodyPr>
            <a:normAutofit/>
          </a:bodyPr>
          <a:lstStyle/>
          <a:p>
            <a:r>
              <a:rPr lang="fr-FR" sz="4800" b="1" u="sng" dirty="0"/>
              <a:t>Constats : les impacts environnementaux du numérique</a:t>
            </a:r>
          </a:p>
        </p:txBody>
      </p:sp>
    </p:spTree>
    <p:extLst>
      <p:ext uri="{BB962C8B-B14F-4D97-AF65-F5344CB8AC3E}">
        <p14:creationId xmlns:p14="http://schemas.microsoft.com/office/powerpoint/2010/main" val="340933056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47EF02-9BC7-4AC7-945C-D99E0746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0" y="365125"/>
            <a:ext cx="5638800" cy="177295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Chiffres clés de l’impact environnemental du numérique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D4E834-5A56-4E7A-93EF-4D83AB79E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6" y="117664"/>
            <a:ext cx="5230905" cy="653863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C220A48-B044-4771-B3D3-BA4D6106920D}"/>
              </a:ext>
            </a:extLst>
          </p:cNvPr>
          <p:cNvSpPr txBox="1"/>
          <p:nvPr/>
        </p:nvSpPr>
        <p:spPr>
          <a:xfrm>
            <a:off x="5795681" y="6308209"/>
            <a:ext cx="2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</a:t>
            </a:r>
            <a:r>
              <a:rPr lang="fr-FR" dirty="0">
                <a:hlinkClick r:id="rId4"/>
              </a:rPr>
              <a:t>Statista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88375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ABD37-1C8C-43D4-9806-6B091C08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Chiffres clés de l’impact environnemental de l’IA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93CB2D9-743A-4C99-B7A2-DA03871D8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8" y="1796210"/>
            <a:ext cx="3463093" cy="469666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4BDF97B-F951-48AB-8D08-6DD0700BE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686156"/>
            <a:ext cx="8223369" cy="384058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11FFA79-DF0A-4737-8AE1-BA9C0EEC3D2F}"/>
              </a:ext>
            </a:extLst>
          </p:cNvPr>
          <p:cNvSpPr txBox="1"/>
          <p:nvPr/>
        </p:nvSpPr>
        <p:spPr>
          <a:xfrm>
            <a:off x="5311588" y="5741894"/>
            <a:ext cx="665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</a:t>
            </a:r>
            <a:r>
              <a:rPr lang="fr-FR" dirty="0">
                <a:hlinkClick r:id="rId5"/>
              </a:rPr>
              <a:t>Digital HEC Montréal</a:t>
            </a:r>
            <a:r>
              <a:rPr lang="fr-FR" dirty="0"/>
              <a:t> et </a:t>
            </a:r>
            <a:r>
              <a:rPr lang="fr-FR" dirty="0">
                <a:hlinkClick r:id="rId6"/>
              </a:rPr>
              <a:t>Région Académique Ile de France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425262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905EE-ABD7-463B-ABA2-67A911146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5569"/>
            <a:ext cx="9144000" cy="1566863"/>
          </a:xfrm>
        </p:spPr>
        <p:txBody>
          <a:bodyPr>
            <a:normAutofit/>
          </a:bodyPr>
          <a:lstStyle/>
          <a:p>
            <a:r>
              <a:rPr lang="fr-FR" sz="4800" b="1" u="sng" dirty="0"/>
              <a:t>Solutions concrètes à adopter</a:t>
            </a:r>
          </a:p>
        </p:txBody>
      </p:sp>
    </p:spTree>
    <p:extLst>
      <p:ext uri="{BB962C8B-B14F-4D97-AF65-F5344CB8AC3E}">
        <p14:creationId xmlns:p14="http://schemas.microsoft.com/office/powerpoint/2010/main" val="414235380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47EF02-9BC7-4AC7-945C-D99E0746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Qu’est-ce que le green IT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8B6955-B845-4523-8156-2C6430455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Réduire l’impact environnemental, social et économique du numérique en adoptant une utilisation responsable des outils digitaux.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r">
              <a:buNone/>
            </a:pPr>
            <a:r>
              <a:rPr lang="fr-FR" dirty="0"/>
              <a:t>Source : </a:t>
            </a:r>
            <a:r>
              <a:rPr lang="fr-FR" dirty="0">
                <a:hlinkClick r:id="rId4"/>
              </a:rPr>
              <a:t>Wikipédia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12301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47EF02-9BC7-4AC7-945C-D99E0746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Quels acteurs et par quels actions ils peuvent agir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8B6955-B845-4523-8156-2C6430455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r>
              <a:rPr lang="fr-FR" b="1" dirty="0"/>
              <a:t>Utilisateurs</a:t>
            </a:r>
            <a:endParaRPr lang="fr-FR" dirty="0"/>
          </a:p>
          <a:p>
            <a:r>
              <a:rPr lang="fr-FR" b="1" dirty="0"/>
              <a:t>Techniciens informatiques</a:t>
            </a:r>
            <a:endParaRPr lang="fr-FR" dirty="0"/>
          </a:p>
          <a:p>
            <a:r>
              <a:rPr lang="fr-FR" b="1" dirty="0"/>
              <a:t>Entreprises et Collectivités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851650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905EE-ABD7-463B-ABA2-67A911146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8599"/>
            <a:ext cx="9144000" cy="1443833"/>
          </a:xfrm>
        </p:spPr>
        <p:txBody>
          <a:bodyPr>
            <a:normAutofit/>
          </a:bodyPr>
          <a:lstStyle/>
          <a:p>
            <a:r>
              <a:rPr lang="fr-FR" sz="4800" b="1" u="sng" dirty="0"/>
              <a:t>Réglementations </a:t>
            </a:r>
            <a:br>
              <a:rPr lang="fr-FR" sz="4800" b="1" u="sng" dirty="0"/>
            </a:br>
            <a:r>
              <a:rPr lang="fr-FR" sz="4800" b="1" u="sng" dirty="0"/>
              <a:t>et démarches existantes</a:t>
            </a:r>
          </a:p>
        </p:txBody>
      </p:sp>
    </p:spTree>
    <p:extLst>
      <p:ext uri="{BB962C8B-B14F-4D97-AF65-F5344CB8AC3E}">
        <p14:creationId xmlns:p14="http://schemas.microsoft.com/office/powerpoint/2010/main" val="281762388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47EF02-9BC7-4AC7-945C-D99E0746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Quels sont les textes ou dispositifs officiels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8B6955-B845-4523-8156-2C6430455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Normes</a:t>
            </a:r>
          </a:p>
          <a:p>
            <a:r>
              <a:rPr lang="fr-FR" dirty="0"/>
              <a:t>Initiative éco-responsable</a:t>
            </a:r>
          </a:p>
          <a:p>
            <a:r>
              <a:rPr lang="fr-FR" dirty="0"/>
              <a:t>Dispositif international</a:t>
            </a:r>
          </a:p>
          <a:p>
            <a:r>
              <a:rPr lang="fr-FR" dirty="0"/>
              <a:t>Indicateur de performance énergétique</a:t>
            </a:r>
          </a:p>
          <a:p>
            <a:r>
              <a:rPr lang="fr-FR" dirty="0"/>
              <a:t>Dispositif français</a:t>
            </a:r>
          </a:p>
        </p:txBody>
      </p:sp>
    </p:spTree>
    <p:extLst>
      <p:ext uri="{BB962C8B-B14F-4D97-AF65-F5344CB8AC3E}">
        <p14:creationId xmlns:p14="http://schemas.microsoft.com/office/powerpoint/2010/main" val="255720680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667</Words>
  <Application>Microsoft Office PowerPoint</Application>
  <PresentationFormat>Grand écran</PresentationFormat>
  <Paragraphs>81</Paragraphs>
  <Slides>12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Numérique et Ecologie</vt:lpstr>
      <vt:lpstr>Constats : les impacts environnementaux du numérique</vt:lpstr>
      <vt:lpstr>Chiffres clés de l’impact environnemental du numérique</vt:lpstr>
      <vt:lpstr>Chiffres clés de l’impact environnemental de l’IA</vt:lpstr>
      <vt:lpstr>Solutions concrètes à adopter</vt:lpstr>
      <vt:lpstr>Qu’est-ce que le green IT ?</vt:lpstr>
      <vt:lpstr>Quels acteurs et par quels actions ils peuvent agir ?</vt:lpstr>
      <vt:lpstr>Réglementations  et démarches existantes</vt:lpstr>
      <vt:lpstr>Quels sont les textes ou dispositifs officiels ?</vt:lpstr>
      <vt:lpstr>Présentation de 2 labels environnementaux</vt:lpstr>
      <vt:lpstr>Conclusion et mise en application</vt:lpstr>
      <vt:lpstr>Sources utilisées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Maxime</cp:lastModifiedBy>
  <cp:revision>56</cp:revision>
  <dcterms:created xsi:type="dcterms:W3CDTF">2025-08-01T07:30:02Z</dcterms:created>
  <dcterms:modified xsi:type="dcterms:W3CDTF">2025-08-01T13:16:00Z</dcterms:modified>
</cp:coreProperties>
</file>