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1" r:id="rId4"/>
    <p:sldId id="283" r:id="rId5"/>
    <p:sldId id="284" r:id="rId6"/>
    <p:sldId id="285" r:id="rId7"/>
    <p:sldId id="286" r:id="rId8"/>
    <p:sldId id="305" r:id="rId9"/>
    <p:sldId id="287" r:id="rId10"/>
    <p:sldId id="288" r:id="rId11"/>
    <p:sldId id="289" r:id="rId12"/>
    <p:sldId id="290" r:id="rId13"/>
    <p:sldId id="291" r:id="rId14"/>
    <p:sldId id="292" r:id="rId15"/>
    <p:sldId id="293" r:id="rId16"/>
    <p:sldId id="294" r:id="rId17"/>
    <p:sldId id="295" r:id="rId18"/>
    <p:sldId id="306" r:id="rId19"/>
    <p:sldId id="308" r:id="rId20"/>
    <p:sldId id="307" r:id="rId21"/>
    <p:sldId id="309" r:id="rId22"/>
    <p:sldId id="300" r:id="rId23"/>
    <p:sldId id="301" r:id="rId24"/>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52D5-3EE5-9622-333E-94AAC5966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D95BA5-6DD1-3D00-D775-E6037854C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408F55-2969-06A9-CC42-1346ABE0B4C7}"/>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5" name="Footer Placeholder 4">
            <a:extLst>
              <a:ext uri="{FF2B5EF4-FFF2-40B4-BE49-F238E27FC236}">
                <a16:creationId xmlns:a16="http://schemas.microsoft.com/office/drawing/2014/main" id="{A8396A60-80ED-0A7A-48F2-4F9168047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32216-96EC-B7D3-34FB-C2102BE62D3C}"/>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174708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B3AC-4422-AD14-484D-ADA9A03475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3CCBAC-B41B-4B45-2DB3-9F96BBD34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E6DCD-5CB1-D62B-92FF-8FE2F4170AF6}"/>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5" name="Footer Placeholder 4">
            <a:extLst>
              <a:ext uri="{FF2B5EF4-FFF2-40B4-BE49-F238E27FC236}">
                <a16:creationId xmlns:a16="http://schemas.microsoft.com/office/drawing/2014/main" id="{C7FFDE32-DBA9-7CB9-007F-2ECA3532B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25A84-4FAD-E840-A040-D9C153861751}"/>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33297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FAF37-A0E4-FB3B-8972-46FEA995D0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D40C03-974F-B8ED-33CF-802F51815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42839E-18C4-C5B5-FAA2-3EF419B3EA67}"/>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5" name="Footer Placeholder 4">
            <a:extLst>
              <a:ext uri="{FF2B5EF4-FFF2-40B4-BE49-F238E27FC236}">
                <a16:creationId xmlns:a16="http://schemas.microsoft.com/office/drawing/2014/main" id="{FE2EE31B-59DC-37F3-0DA8-A7279697FA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7656C-539A-E41B-700F-EE4B8AF41614}"/>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416355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19DC-53C8-8253-CC92-29D03EEF5A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B3189A-51FC-269C-1EF1-0D1473B8F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17BB4B-2AC5-C560-A150-263DD9E23230}"/>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5" name="Footer Placeholder 4">
            <a:extLst>
              <a:ext uri="{FF2B5EF4-FFF2-40B4-BE49-F238E27FC236}">
                <a16:creationId xmlns:a16="http://schemas.microsoft.com/office/drawing/2014/main" id="{B4B9EA53-2A99-EDDF-CEDB-9707E7965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789D2-A746-3793-2B7F-C94D1D511AD5}"/>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298399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6355-EEDF-64FE-8956-6C4AF9043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58A43B-6C50-112C-DAE1-E99A49DFD1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86696-9D91-EEF1-7D25-CBD583C385EF}"/>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5" name="Footer Placeholder 4">
            <a:extLst>
              <a:ext uri="{FF2B5EF4-FFF2-40B4-BE49-F238E27FC236}">
                <a16:creationId xmlns:a16="http://schemas.microsoft.com/office/drawing/2014/main" id="{2553C144-D339-74CD-9C2F-820B199F9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618AE-01D5-A739-6D2D-22F10E645D95}"/>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166207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1350-933E-B96C-F692-3335397FFE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D9B6FE-5811-D16E-5D9E-D7B9AE570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06A91C-5017-3F18-FBD5-4C5A0998DF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7486EA-0750-49DA-6FCC-49803746A427}"/>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6" name="Footer Placeholder 5">
            <a:extLst>
              <a:ext uri="{FF2B5EF4-FFF2-40B4-BE49-F238E27FC236}">
                <a16:creationId xmlns:a16="http://schemas.microsoft.com/office/drawing/2014/main" id="{58915354-ED2F-4ED5-813F-12438E13D3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1164F-3B6F-6C04-F28C-B1CC00E94B26}"/>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388050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D3D0-099C-535B-E323-E1946126C6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D40E9E-5C2B-9EBB-D269-09C40E57B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F38423-B75D-ECFD-16F3-525E14638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18E7C5-663C-69A6-DE62-397C4370C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2A29-5213-D741-6252-777BF72F5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88803C-9D6E-B7C5-3A58-C1F0C51CB467}"/>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8" name="Footer Placeholder 7">
            <a:extLst>
              <a:ext uri="{FF2B5EF4-FFF2-40B4-BE49-F238E27FC236}">
                <a16:creationId xmlns:a16="http://schemas.microsoft.com/office/drawing/2014/main" id="{129FCB5F-C556-E156-5C8C-F1C8B88111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A4623E-AF6E-197C-A925-1844A58F2DFC}"/>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93511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9A57-84A6-713C-76D4-80285BF35B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93D369-5238-C167-89F1-9670313A99D5}"/>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4" name="Footer Placeholder 3">
            <a:extLst>
              <a:ext uri="{FF2B5EF4-FFF2-40B4-BE49-F238E27FC236}">
                <a16:creationId xmlns:a16="http://schemas.microsoft.com/office/drawing/2014/main" id="{AAA9F341-CA14-A5FD-03FE-85DF7ECDD2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62EFCF-6699-AAB9-A59C-ED6B24714327}"/>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422277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8830D-B5DE-A03A-D6AD-9BBD29464CD1}"/>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3" name="Footer Placeholder 2">
            <a:extLst>
              <a:ext uri="{FF2B5EF4-FFF2-40B4-BE49-F238E27FC236}">
                <a16:creationId xmlns:a16="http://schemas.microsoft.com/office/drawing/2014/main" id="{9EFF1D5E-4130-C0DD-B957-229A166481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A8BBC5-AF8D-5936-5C8E-C2F2F45D5BE9}"/>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152030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6FE5-5D1B-D435-0A33-0C50EDA68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0E506C-B031-E570-6259-A0BA59CF6E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7DEE5B-5E6F-A7E8-2667-3BCB965D4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209B2-D07B-30F4-A139-614C406DB8DA}"/>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6" name="Footer Placeholder 5">
            <a:extLst>
              <a:ext uri="{FF2B5EF4-FFF2-40B4-BE49-F238E27FC236}">
                <a16:creationId xmlns:a16="http://schemas.microsoft.com/office/drawing/2014/main" id="{F1A8237E-9567-00E1-83D1-00ECA1205C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2F386-20CA-6D52-D970-CF1BE3519DE9}"/>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34673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B1C5-E50D-4014-D907-758E8631B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A5D4BE-C478-9B5F-2A30-D7029A0FF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DE1F24-2519-2335-7BB6-AA7BB3D00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AF11A-0A3D-12FB-0316-AD9E5C3658C8}"/>
              </a:ext>
            </a:extLst>
          </p:cNvPr>
          <p:cNvSpPr>
            <a:spLocks noGrp="1"/>
          </p:cNvSpPr>
          <p:nvPr>
            <p:ph type="dt" sz="half" idx="10"/>
          </p:nvPr>
        </p:nvSpPr>
        <p:spPr/>
        <p:txBody>
          <a:bodyPr/>
          <a:lstStyle/>
          <a:p>
            <a:fld id="{6DD320FB-E822-4045-9CF5-A219F50B638B}" type="datetimeFigureOut">
              <a:rPr lang="en-IN" smtClean="0"/>
              <a:t>13-06-2022</a:t>
            </a:fld>
            <a:endParaRPr lang="en-IN"/>
          </a:p>
        </p:txBody>
      </p:sp>
      <p:sp>
        <p:nvSpPr>
          <p:cNvPr id="6" name="Footer Placeholder 5">
            <a:extLst>
              <a:ext uri="{FF2B5EF4-FFF2-40B4-BE49-F238E27FC236}">
                <a16:creationId xmlns:a16="http://schemas.microsoft.com/office/drawing/2014/main" id="{83E9F8AE-77B2-7508-45EC-513E7ED72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ED7984-F051-4E7C-6C92-79DD2EB830DF}"/>
              </a:ext>
            </a:extLst>
          </p:cNvPr>
          <p:cNvSpPr>
            <a:spLocks noGrp="1"/>
          </p:cNvSpPr>
          <p:nvPr>
            <p:ph type="sldNum" sz="quarter" idx="12"/>
          </p:nvPr>
        </p:nvSpPr>
        <p:spPr/>
        <p:txBody>
          <a:bodyPr/>
          <a:lstStyle/>
          <a:p>
            <a:fld id="{2D71AE8B-3ACD-4D48-B889-47E602443B34}" type="slidenum">
              <a:rPr lang="en-IN" smtClean="0"/>
              <a:t>‹#›</a:t>
            </a:fld>
            <a:endParaRPr lang="en-IN"/>
          </a:p>
        </p:txBody>
      </p:sp>
    </p:spTree>
    <p:extLst>
      <p:ext uri="{BB962C8B-B14F-4D97-AF65-F5344CB8AC3E}">
        <p14:creationId xmlns:p14="http://schemas.microsoft.com/office/powerpoint/2010/main" val="166230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32858-8DCC-55E5-E437-0BD527D22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6DC76B-D67E-09C1-15FB-4AFA4DBCA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CADC04-D55E-E46D-5544-A5A1AA31C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320FB-E822-4045-9CF5-A219F50B638B}" type="datetimeFigureOut">
              <a:rPr lang="en-IN" smtClean="0"/>
              <a:t>13-06-2022</a:t>
            </a:fld>
            <a:endParaRPr lang="en-IN"/>
          </a:p>
        </p:txBody>
      </p:sp>
      <p:sp>
        <p:nvSpPr>
          <p:cNvPr id="5" name="Footer Placeholder 4">
            <a:extLst>
              <a:ext uri="{FF2B5EF4-FFF2-40B4-BE49-F238E27FC236}">
                <a16:creationId xmlns:a16="http://schemas.microsoft.com/office/drawing/2014/main" id="{80B1CB47-0C62-09FA-044D-67D0E7C1C9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812154-DA7A-501B-2AF0-ACA0FFE23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1AE8B-3ACD-4D48-B889-47E602443B34}" type="slidenum">
              <a:rPr lang="en-IN" smtClean="0"/>
              <a:t>‹#›</a:t>
            </a:fld>
            <a:endParaRPr lang="en-IN"/>
          </a:p>
        </p:txBody>
      </p:sp>
    </p:spTree>
    <p:extLst>
      <p:ext uri="{BB962C8B-B14F-4D97-AF65-F5344CB8AC3E}">
        <p14:creationId xmlns:p14="http://schemas.microsoft.com/office/powerpoint/2010/main" val="6272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3302A8C-D590-0748-4BEC-665E2D1B2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11" name="Rectangle: Rounded Corners 10">
            <a:extLst>
              <a:ext uri="{FF2B5EF4-FFF2-40B4-BE49-F238E27FC236}">
                <a16:creationId xmlns:a16="http://schemas.microsoft.com/office/drawing/2014/main" id="{56A78422-0387-8D72-A652-F3D5AF702E11}"/>
              </a:ext>
            </a:extLst>
          </p:cNvPr>
          <p:cNvSpPr/>
          <p:nvPr/>
        </p:nvSpPr>
        <p:spPr>
          <a:xfrm>
            <a:off x="5014761" y="392229"/>
            <a:ext cx="5441483" cy="6073541"/>
          </a:xfrm>
          <a:prstGeom prst="roundRect">
            <a:avLst/>
          </a:prstGeom>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200" b="1" dirty="0">
              <a:latin typeface="Times New Roman" panose="02020603050405020304" pitchFamily="18" charset="0"/>
              <a:cs typeface="Times New Roman" panose="02020603050405020304" pitchFamily="18" charset="0"/>
            </a:endParaRPr>
          </a:p>
          <a:p>
            <a:pPr algn="ctr"/>
            <a:r>
              <a:rPr lang="en-IN" sz="3200" b="1" dirty="0">
                <a:solidFill>
                  <a:schemeClr val="bg1">
                    <a:lumMod val="95000"/>
                  </a:schemeClr>
                </a:solidFill>
                <a:latin typeface="Times New Roman" panose="02020603050405020304" pitchFamily="18" charset="0"/>
                <a:cs typeface="Times New Roman" panose="02020603050405020304" pitchFamily="18" charset="0"/>
              </a:rPr>
              <a:t>C PROJECT ON  </a:t>
            </a:r>
          </a:p>
          <a:p>
            <a:pPr algn="ctr"/>
            <a:r>
              <a:rPr lang="en-IN" sz="3200" b="1" dirty="0">
                <a:solidFill>
                  <a:schemeClr val="bg1">
                    <a:lumMod val="95000"/>
                  </a:schemeClr>
                </a:solidFill>
                <a:latin typeface="Times New Roman" panose="02020603050405020304" pitchFamily="18" charset="0"/>
                <a:cs typeface="Times New Roman" panose="02020603050405020304" pitchFamily="18" charset="0"/>
              </a:rPr>
              <a:t>“QUIZ GAME”</a:t>
            </a:r>
          </a:p>
          <a:p>
            <a:pPr algn="ctr"/>
            <a:endParaRPr lang="en-IN" sz="2800" b="1" dirty="0">
              <a:solidFill>
                <a:schemeClr val="bg1">
                  <a:lumMod val="95000"/>
                </a:schemeClr>
              </a:solidFill>
              <a:latin typeface="Times New Roman" panose="02020603050405020304" pitchFamily="18" charset="0"/>
              <a:cs typeface="Times New Roman" panose="02020603050405020304" pitchFamily="18" charset="0"/>
            </a:endParaRPr>
          </a:p>
          <a:p>
            <a:pPr algn="ctr"/>
            <a:endParaRPr lang="en-IN" sz="2800" b="1" dirty="0">
              <a:solidFill>
                <a:schemeClr val="bg1">
                  <a:lumMod val="95000"/>
                </a:schemeClr>
              </a:solidFill>
              <a:latin typeface="Times New Roman" panose="02020603050405020304" pitchFamily="18" charset="0"/>
              <a:cs typeface="Times New Roman" panose="02020603050405020304" pitchFamily="18" charset="0"/>
            </a:endParaRPr>
          </a:p>
          <a:p>
            <a:pPr algn="ctr"/>
            <a:endParaRPr lang="en-IN" sz="2800" b="1" dirty="0">
              <a:solidFill>
                <a:schemeClr val="bg1">
                  <a:lumMod val="95000"/>
                </a:schemeClr>
              </a:solidFill>
              <a:latin typeface="Times New Roman" panose="02020603050405020304" pitchFamily="18" charset="0"/>
              <a:cs typeface="Times New Roman" panose="02020603050405020304" pitchFamily="18" charset="0"/>
            </a:endParaRPr>
          </a:p>
          <a:p>
            <a:pPr algn="ctr"/>
            <a:endParaRPr lang="en-IN" sz="2800" b="1" dirty="0">
              <a:solidFill>
                <a:schemeClr val="bg1">
                  <a:lumMod val="95000"/>
                </a:schemeClr>
              </a:solidFill>
              <a:latin typeface="Times New Roman" panose="02020603050405020304" pitchFamily="18" charset="0"/>
              <a:cs typeface="Times New Roman" panose="02020603050405020304" pitchFamily="18" charset="0"/>
            </a:endParaRPr>
          </a:p>
          <a:p>
            <a:pPr marL="0" marR="0">
              <a:lnSpc>
                <a:spcPct val="106000"/>
              </a:lnSpc>
              <a:spcBef>
                <a:spcPts val="0"/>
              </a:spcBef>
              <a:spcAft>
                <a:spcPts val="695"/>
              </a:spcAft>
            </a:pPr>
            <a:r>
              <a:rPr lang="en-US" sz="2000" b="1"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SUBMITTED TO:                        SUBMITTED BY:               </a:t>
            </a:r>
            <a:endParaRPr lang="en-US" sz="20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240"/>
              </a:spcAft>
            </a:pPr>
            <a:r>
              <a:rPr lang="en-US" sz="2000" b="1"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Dr. </a:t>
            </a:r>
            <a:r>
              <a:rPr lang="en-US" sz="2000" b="1" dirty="0" err="1">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Syamala</a:t>
            </a:r>
            <a:r>
              <a:rPr lang="en-US" sz="2000" b="1"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 Devi                                       RINKI                                                         			MCA –1 (Morning)                                                         			            </a:t>
            </a:r>
            <a:r>
              <a:rPr lang="en-US" sz="2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Roll No - 33</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02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D897F915-EA48-3439-85D1-E8C33F23CF72}"/>
              </a:ext>
            </a:extLst>
          </p:cNvPr>
          <p:cNvSpPr/>
          <p:nvPr/>
        </p:nvSpPr>
        <p:spPr>
          <a:xfrm>
            <a:off x="2897204" y="173255"/>
            <a:ext cx="8893743" cy="64681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Wingdings" panose="05000000000000000000" pitchFamily="2" charset="2"/>
              <a:buChar char="q"/>
            </a:pPr>
            <a:r>
              <a:rPr lang="en-US" dirty="0"/>
              <a:t>After that first level will pe appear, 10 questions are randomly picked from the file containing all the questions and are displayed on the screen one by one.</a:t>
            </a:r>
          </a:p>
          <a:p>
            <a:pPr marL="285750" indent="-285750">
              <a:buFont typeface="Wingdings" panose="05000000000000000000" pitchFamily="2" charset="2"/>
              <a:buChar char="q"/>
            </a:pPr>
            <a:r>
              <a:rPr lang="en-US" dirty="0"/>
              <a:t>The player can select any one option out of the given four options.</a:t>
            </a:r>
          </a:p>
          <a:p>
            <a:pPr marL="285750" indent="-285750">
              <a:buFont typeface="Wingdings" panose="05000000000000000000" pitchFamily="2" charset="2"/>
              <a:buChar char="q"/>
            </a:pPr>
            <a:r>
              <a:rPr lang="en-US" dirty="0"/>
              <a:t>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dirty="0"/>
              <a:t>After all 10 questions it will show the which answer is correct or which answer is not correct . If you give and  correct answer of any 7 question you will reached to next level. Otherwise you will come to main menu. And  each question </a:t>
            </a:r>
            <a:r>
              <a:rPr lang="en-US" dirty="0" err="1"/>
              <a:t>willgive</a:t>
            </a:r>
            <a:r>
              <a:rPr lang="en-US" dirty="0"/>
              <a:t> you the four marks.</a:t>
            </a:r>
          </a:p>
          <a:p>
            <a:endParaRPr lang="en-US" dirty="0"/>
          </a:p>
          <a:p>
            <a:endParaRPr lang="en-US" dirty="0"/>
          </a:p>
        </p:txBody>
      </p:sp>
      <p:pic>
        <p:nvPicPr>
          <p:cNvPr id="4" name="Picture 3">
            <a:extLst>
              <a:ext uri="{FF2B5EF4-FFF2-40B4-BE49-F238E27FC236}">
                <a16:creationId xmlns:a16="http://schemas.microsoft.com/office/drawing/2014/main" id="{32AEBC7C-8DA3-BB5B-2709-EECF200A6D00}"/>
              </a:ext>
            </a:extLst>
          </p:cNvPr>
          <p:cNvPicPr>
            <a:picLocks noChangeAspect="1"/>
          </p:cNvPicPr>
          <p:nvPr/>
        </p:nvPicPr>
        <p:blipFill>
          <a:blip r:embed="rId3"/>
          <a:stretch>
            <a:fillRect/>
          </a:stretch>
        </p:blipFill>
        <p:spPr>
          <a:xfrm>
            <a:off x="3620621" y="2156326"/>
            <a:ext cx="3146674" cy="1954734"/>
          </a:xfrm>
          <a:prstGeom prst="rect">
            <a:avLst/>
          </a:prstGeom>
        </p:spPr>
      </p:pic>
      <p:pic>
        <p:nvPicPr>
          <p:cNvPr id="6" name="Picture 5">
            <a:extLst>
              <a:ext uri="{FF2B5EF4-FFF2-40B4-BE49-F238E27FC236}">
                <a16:creationId xmlns:a16="http://schemas.microsoft.com/office/drawing/2014/main" id="{282642AA-EFB4-1000-215C-C86D43EE90E4}"/>
              </a:ext>
            </a:extLst>
          </p:cNvPr>
          <p:cNvPicPr>
            <a:picLocks noChangeAspect="1"/>
          </p:cNvPicPr>
          <p:nvPr/>
        </p:nvPicPr>
        <p:blipFill>
          <a:blip r:embed="rId4"/>
          <a:stretch>
            <a:fillRect/>
          </a:stretch>
        </p:blipFill>
        <p:spPr>
          <a:xfrm>
            <a:off x="7168347" y="2165851"/>
            <a:ext cx="3644900" cy="1891030"/>
          </a:xfrm>
          <a:prstGeom prst="rect">
            <a:avLst/>
          </a:prstGeom>
        </p:spPr>
      </p:pic>
    </p:spTree>
    <p:extLst>
      <p:ext uri="{BB962C8B-B14F-4D97-AF65-F5344CB8AC3E}">
        <p14:creationId xmlns:p14="http://schemas.microsoft.com/office/powerpoint/2010/main" val="319346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71EEC1DE-902F-2FFC-761F-8D86446694DC}"/>
              </a:ext>
            </a:extLst>
          </p:cNvPr>
          <p:cNvSpPr/>
          <p:nvPr/>
        </p:nvSpPr>
        <p:spPr>
          <a:xfrm>
            <a:off x="3137836" y="240632"/>
            <a:ext cx="8585735" cy="637192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E379A82-9D24-372E-7875-B1FF7CDFFB1C}"/>
              </a:ext>
            </a:extLst>
          </p:cNvPr>
          <p:cNvPicPr>
            <a:picLocks noChangeAspect="1"/>
          </p:cNvPicPr>
          <p:nvPr/>
        </p:nvPicPr>
        <p:blipFill>
          <a:blip r:embed="rId3"/>
          <a:stretch>
            <a:fillRect/>
          </a:stretch>
        </p:blipFill>
        <p:spPr>
          <a:xfrm>
            <a:off x="3832692" y="496636"/>
            <a:ext cx="6918727" cy="5586529"/>
          </a:xfrm>
          <a:prstGeom prst="rect">
            <a:avLst/>
          </a:prstGeom>
        </p:spPr>
      </p:pic>
    </p:spTree>
    <p:extLst>
      <p:ext uri="{BB962C8B-B14F-4D97-AF65-F5344CB8AC3E}">
        <p14:creationId xmlns:p14="http://schemas.microsoft.com/office/powerpoint/2010/main" val="78051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DCEA9CD2-65CD-F46E-A6F1-A826DD3B6C7E}"/>
              </a:ext>
            </a:extLst>
          </p:cNvPr>
          <p:cNvSpPr/>
          <p:nvPr/>
        </p:nvSpPr>
        <p:spPr>
          <a:xfrm>
            <a:off x="3272589" y="310413"/>
            <a:ext cx="8210350" cy="623717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342900" indent="-342900"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If he score greater than 28 then  they </a:t>
            </a:r>
            <a:r>
              <a:rPr lang="en-IN" sz="2000" dirty="0" err="1">
                <a:latin typeface="Times New Roman" panose="02020603050405020304" pitchFamily="18" charset="0"/>
                <a:cs typeface="Times New Roman" panose="02020603050405020304" pitchFamily="18" charset="0"/>
              </a:rPr>
              <a:t>reched</a:t>
            </a:r>
            <a:r>
              <a:rPr lang="en-IN" sz="2000" dirty="0">
                <a:latin typeface="Times New Roman" panose="02020603050405020304" pitchFamily="18" charset="0"/>
                <a:cs typeface="Times New Roman" panose="02020603050405020304" pitchFamily="18" charset="0"/>
              </a:rPr>
              <a:t> to next level that is level 2 else message will be appear and then </a:t>
            </a:r>
            <a:r>
              <a:rPr lang="en-IN" sz="2000" dirty="0" err="1">
                <a:latin typeface="Times New Roman" panose="02020603050405020304" pitchFamily="18" charset="0"/>
                <a:cs typeface="Times New Roman" panose="02020603050405020304" pitchFamily="18" charset="0"/>
              </a:rPr>
              <a:t>afet</a:t>
            </a:r>
            <a:r>
              <a:rPr lang="en-IN" sz="2000" dirty="0">
                <a:latin typeface="Times New Roman" panose="02020603050405020304" pitchFamily="18" charset="0"/>
                <a:cs typeface="Times New Roman" panose="02020603050405020304" pitchFamily="18" charset="0"/>
              </a:rPr>
              <a:t> press any come to main menu.</a:t>
            </a:r>
          </a:p>
          <a:p>
            <a:pPr algn="just"/>
            <a:r>
              <a:rPr lang="en-IN" sz="2000" dirty="0">
                <a:latin typeface="Times New Roman" panose="02020603050405020304" pitchFamily="18" charset="0"/>
                <a:cs typeface="Times New Roman" panose="02020603050405020304" pitchFamily="18" charset="0"/>
              </a:rPr>
              <a:t>IF (score&gt; 28)</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else</a:t>
            </a:r>
          </a:p>
          <a:p>
            <a:pPr algn="just"/>
            <a:r>
              <a:rPr lang="en-IN"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29E65508-E24B-A100-15ED-9DAE33AB1D55}"/>
              </a:ext>
            </a:extLst>
          </p:cNvPr>
          <p:cNvPicPr>
            <a:picLocks noChangeAspect="1"/>
          </p:cNvPicPr>
          <p:nvPr/>
        </p:nvPicPr>
        <p:blipFill>
          <a:blip r:embed="rId3"/>
          <a:stretch>
            <a:fillRect/>
          </a:stretch>
        </p:blipFill>
        <p:spPr>
          <a:xfrm>
            <a:off x="4574809" y="470173"/>
            <a:ext cx="5264421" cy="1219263"/>
          </a:xfrm>
          <a:prstGeom prst="rect">
            <a:avLst/>
          </a:prstGeom>
        </p:spPr>
      </p:pic>
      <p:pic>
        <p:nvPicPr>
          <p:cNvPr id="7" name="Picture 6">
            <a:extLst>
              <a:ext uri="{FF2B5EF4-FFF2-40B4-BE49-F238E27FC236}">
                <a16:creationId xmlns:a16="http://schemas.microsoft.com/office/drawing/2014/main" id="{CF7970FE-6119-C0ED-E1C5-FFFF303D6705}"/>
              </a:ext>
            </a:extLst>
          </p:cNvPr>
          <p:cNvPicPr>
            <a:picLocks noChangeAspect="1"/>
          </p:cNvPicPr>
          <p:nvPr/>
        </p:nvPicPr>
        <p:blipFill>
          <a:blip r:embed="rId4"/>
          <a:stretch>
            <a:fillRect/>
          </a:stretch>
        </p:blipFill>
        <p:spPr>
          <a:xfrm>
            <a:off x="4044488" y="4817742"/>
            <a:ext cx="6045511" cy="1339919"/>
          </a:xfrm>
          <a:prstGeom prst="rect">
            <a:avLst/>
          </a:prstGeom>
        </p:spPr>
      </p:pic>
      <p:pic>
        <p:nvPicPr>
          <p:cNvPr id="9" name="Picture 8">
            <a:extLst>
              <a:ext uri="{FF2B5EF4-FFF2-40B4-BE49-F238E27FC236}">
                <a16:creationId xmlns:a16="http://schemas.microsoft.com/office/drawing/2014/main" id="{36E40868-281F-1A63-BA9B-B94766933DC0}"/>
              </a:ext>
            </a:extLst>
          </p:cNvPr>
          <p:cNvPicPr>
            <a:picLocks noChangeAspect="1"/>
          </p:cNvPicPr>
          <p:nvPr/>
        </p:nvPicPr>
        <p:blipFill>
          <a:blip r:embed="rId5"/>
          <a:stretch>
            <a:fillRect/>
          </a:stretch>
        </p:blipFill>
        <p:spPr>
          <a:xfrm>
            <a:off x="3953257" y="3024739"/>
            <a:ext cx="6045511" cy="1282766"/>
          </a:xfrm>
          <a:prstGeom prst="rect">
            <a:avLst/>
          </a:prstGeom>
        </p:spPr>
      </p:pic>
    </p:spTree>
    <p:extLst>
      <p:ext uri="{BB962C8B-B14F-4D97-AF65-F5344CB8AC3E}">
        <p14:creationId xmlns:p14="http://schemas.microsoft.com/office/powerpoint/2010/main" val="24533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8F313ED7-F1B2-33BE-B70B-93B2B122B785}"/>
              </a:ext>
            </a:extLst>
          </p:cNvPr>
          <p:cNvSpPr/>
          <p:nvPr/>
        </p:nvSpPr>
        <p:spPr>
          <a:xfrm>
            <a:off x="3465095" y="255068"/>
            <a:ext cx="8104471" cy="63478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IN" dirty="0"/>
              <a:t> As  like the above level one  , level 2 is also  same  . It used the same concept that if you score greater than 28 you will reached to next level else you will come to main menu.</a:t>
            </a:r>
          </a:p>
          <a:p>
            <a:pPr marL="285750" indent="-285750">
              <a:buFont typeface="Wingdings" panose="05000000000000000000" pitchFamily="2" charset="2"/>
              <a:buChar char="q"/>
            </a:pPr>
            <a:r>
              <a:rPr lang="en-IN" dirty="0"/>
              <a:t> If you complete all the three levels it will the message screen and come back to the main menu.</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endParaRPr lang="en-IN" dirty="0"/>
          </a:p>
        </p:txBody>
      </p:sp>
      <p:pic>
        <p:nvPicPr>
          <p:cNvPr id="4" name="Picture 3">
            <a:extLst>
              <a:ext uri="{FF2B5EF4-FFF2-40B4-BE49-F238E27FC236}">
                <a16:creationId xmlns:a16="http://schemas.microsoft.com/office/drawing/2014/main" id="{88C2DA30-40D8-D431-F93B-9C7E5ACA39A3}"/>
              </a:ext>
            </a:extLst>
          </p:cNvPr>
          <p:cNvPicPr>
            <a:picLocks noChangeAspect="1"/>
          </p:cNvPicPr>
          <p:nvPr/>
        </p:nvPicPr>
        <p:blipFill>
          <a:blip r:embed="rId3"/>
          <a:stretch>
            <a:fillRect/>
          </a:stretch>
        </p:blipFill>
        <p:spPr>
          <a:xfrm>
            <a:off x="4440597" y="2887044"/>
            <a:ext cx="6153466" cy="2272096"/>
          </a:xfrm>
          <a:prstGeom prst="rect">
            <a:avLst/>
          </a:prstGeom>
        </p:spPr>
      </p:pic>
    </p:spTree>
    <p:extLst>
      <p:ext uri="{BB962C8B-B14F-4D97-AF65-F5344CB8AC3E}">
        <p14:creationId xmlns:p14="http://schemas.microsoft.com/office/powerpoint/2010/main" val="112293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3" name="Rectangle: Rounded Corners 2">
            <a:extLst>
              <a:ext uri="{FF2B5EF4-FFF2-40B4-BE49-F238E27FC236}">
                <a16:creationId xmlns:a16="http://schemas.microsoft.com/office/drawing/2014/main" id="{3894A553-50EE-719F-EFEE-F613BD766A80}"/>
              </a:ext>
            </a:extLst>
          </p:cNvPr>
          <p:cNvSpPr/>
          <p:nvPr/>
        </p:nvSpPr>
        <p:spPr>
          <a:xfrm>
            <a:off x="3272589" y="154004"/>
            <a:ext cx="7988969" cy="63815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800" b="1" dirty="0">
                <a:latin typeface="Times New Roman" panose="02020603050405020304" pitchFamily="18" charset="0"/>
                <a:cs typeface="Times New Roman" panose="02020603050405020304" pitchFamily="18" charset="0"/>
              </a:rPr>
              <a:t>When you choose the option second  ”V”</a:t>
            </a: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2C043D9-EC9B-6197-7E66-08A69B7B642C}"/>
              </a:ext>
            </a:extLst>
          </p:cNvPr>
          <p:cNvPicPr>
            <a:picLocks noChangeAspect="1"/>
          </p:cNvPicPr>
          <p:nvPr/>
        </p:nvPicPr>
        <p:blipFill>
          <a:blip r:embed="rId3"/>
          <a:stretch>
            <a:fillRect/>
          </a:stretch>
        </p:blipFill>
        <p:spPr>
          <a:xfrm>
            <a:off x="3482278" y="1808235"/>
            <a:ext cx="7569589" cy="2927394"/>
          </a:xfrm>
          <a:prstGeom prst="rect">
            <a:avLst/>
          </a:prstGeom>
        </p:spPr>
      </p:pic>
    </p:spTree>
    <p:extLst>
      <p:ext uri="{BB962C8B-B14F-4D97-AF65-F5344CB8AC3E}">
        <p14:creationId xmlns:p14="http://schemas.microsoft.com/office/powerpoint/2010/main" val="421942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AFE8DEEE-F56F-42BA-C664-248D49EE0D9D}"/>
              </a:ext>
            </a:extLst>
          </p:cNvPr>
          <p:cNvSpPr/>
          <p:nvPr/>
        </p:nvSpPr>
        <p:spPr>
          <a:xfrm>
            <a:off x="3474720" y="442762"/>
            <a:ext cx="8393229" cy="61697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800" b="1" dirty="0">
                <a:latin typeface="Times New Roman" panose="02020603050405020304" pitchFamily="18" charset="0"/>
                <a:cs typeface="Times New Roman" panose="02020603050405020304" pitchFamily="18" charset="0"/>
              </a:rPr>
              <a:t>When you choose the option second  ”R”</a:t>
            </a:r>
          </a:p>
          <a:p>
            <a:pPr algn="just"/>
            <a:endParaRPr lang="en-US" sz="2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F45DA6-BF0F-6BB2-9312-37A66A3F00C4}"/>
              </a:ext>
            </a:extLst>
          </p:cNvPr>
          <p:cNvPicPr>
            <a:picLocks noChangeAspect="1"/>
          </p:cNvPicPr>
          <p:nvPr/>
        </p:nvPicPr>
        <p:blipFill>
          <a:blip r:embed="rId3"/>
          <a:stretch>
            <a:fillRect/>
          </a:stretch>
        </p:blipFill>
        <p:spPr>
          <a:xfrm>
            <a:off x="4042611" y="2510521"/>
            <a:ext cx="6660682" cy="2176981"/>
          </a:xfrm>
          <a:prstGeom prst="rect">
            <a:avLst/>
          </a:prstGeom>
        </p:spPr>
      </p:pic>
    </p:spTree>
    <p:extLst>
      <p:ext uri="{BB962C8B-B14F-4D97-AF65-F5344CB8AC3E}">
        <p14:creationId xmlns:p14="http://schemas.microsoft.com/office/powerpoint/2010/main" val="36994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B6F853B0-4CE9-7D09-F5DB-C21FFE65BBB7}"/>
              </a:ext>
            </a:extLst>
          </p:cNvPr>
          <p:cNvSpPr/>
          <p:nvPr/>
        </p:nvSpPr>
        <p:spPr>
          <a:xfrm>
            <a:off x="3792354" y="404261"/>
            <a:ext cx="7738711" cy="616979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400" b="1" dirty="0">
                <a:latin typeface="Times New Roman" panose="02020603050405020304" pitchFamily="18" charset="0"/>
                <a:cs typeface="Times New Roman" panose="02020603050405020304" pitchFamily="18" charset="0"/>
              </a:rPr>
              <a:t>When you choose the option second  ”H”</a:t>
            </a:r>
          </a:p>
          <a:p>
            <a:pPr algn="just"/>
            <a:endParaRPr lang="en-US" sz="24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a:p>
            <a:pPr algn="just"/>
            <a:endParaRPr lang="en-US"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6D44178-BC5D-89DA-86D0-3192E80E66E8}"/>
              </a:ext>
            </a:extLst>
          </p:cNvPr>
          <p:cNvPicPr>
            <a:picLocks noChangeAspect="1"/>
          </p:cNvPicPr>
          <p:nvPr/>
        </p:nvPicPr>
        <p:blipFill>
          <a:blip r:embed="rId3"/>
          <a:stretch>
            <a:fillRect/>
          </a:stretch>
        </p:blipFill>
        <p:spPr>
          <a:xfrm>
            <a:off x="4211470" y="1463524"/>
            <a:ext cx="6541135" cy="4533015"/>
          </a:xfrm>
          <a:prstGeom prst="rect">
            <a:avLst/>
          </a:prstGeom>
        </p:spPr>
      </p:pic>
    </p:spTree>
    <p:extLst>
      <p:ext uri="{BB962C8B-B14F-4D97-AF65-F5344CB8AC3E}">
        <p14:creationId xmlns:p14="http://schemas.microsoft.com/office/powerpoint/2010/main" val="1906956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F6045088-1A2F-0298-2642-868A67A126AB}"/>
              </a:ext>
            </a:extLst>
          </p:cNvPr>
          <p:cNvSpPr/>
          <p:nvPr/>
        </p:nvSpPr>
        <p:spPr>
          <a:xfrm>
            <a:off x="3580598" y="577516"/>
            <a:ext cx="7786838" cy="6054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800" b="1" dirty="0">
                <a:latin typeface="Times New Roman" panose="02020603050405020304" pitchFamily="18" charset="0"/>
                <a:cs typeface="Times New Roman" panose="02020603050405020304" pitchFamily="18" charset="0"/>
              </a:rPr>
              <a:t>When you choose the option second  ”Z”</a:t>
            </a: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A610FB9-83FA-D688-3522-98F2BC9A1E0F}"/>
              </a:ext>
            </a:extLst>
          </p:cNvPr>
          <p:cNvPicPr>
            <a:picLocks noChangeAspect="1"/>
          </p:cNvPicPr>
          <p:nvPr/>
        </p:nvPicPr>
        <p:blipFill>
          <a:blip r:embed="rId3"/>
          <a:stretch>
            <a:fillRect/>
          </a:stretch>
        </p:blipFill>
        <p:spPr>
          <a:xfrm>
            <a:off x="4225491" y="1916128"/>
            <a:ext cx="5765532" cy="4147787"/>
          </a:xfrm>
          <a:prstGeom prst="rect">
            <a:avLst/>
          </a:prstGeom>
        </p:spPr>
      </p:pic>
    </p:spTree>
    <p:extLst>
      <p:ext uri="{BB962C8B-B14F-4D97-AF65-F5344CB8AC3E}">
        <p14:creationId xmlns:p14="http://schemas.microsoft.com/office/powerpoint/2010/main" val="1096620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F6045088-1A2F-0298-2642-868A67A126AB}"/>
              </a:ext>
            </a:extLst>
          </p:cNvPr>
          <p:cNvSpPr/>
          <p:nvPr/>
        </p:nvSpPr>
        <p:spPr>
          <a:xfrm>
            <a:off x="3580598" y="577516"/>
            <a:ext cx="7786838" cy="6054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800" b="1" dirty="0">
                <a:latin typeface="Times New Roman" panose="02020603050405020304" pitchFamily="18" charset="0"/>
                <a:cs typeface="Times New Roman" panose="02020603050405020304" pitchFamily="18" charset="0"/>
              </a:rPr>
              <a:t>When you choose the option second  ”Q”</a:t>
            </a: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858D46A-A96B-9AF5-9F71-78A4CEC590A9}"/>
              </a:ext>
            </a:extLst>
          </p:cNvPr>
          <p:cNvPicPr>
            <a:picLocks noChangeAspect="1"/>
          </p:cNvPicPr>
          <p:nvPr/>
        </p:nvPicPr>
        <p:blipFill>
          <a:blip r:embed="rId3"/>
          <a:stretch>
            <a:fillRect/>
          </a:stretch>
        </p:blipFill>
        <p:spPr>
          <a:xfrm>
            <a:off x="4142941" y="2145330"/>
            <a:ext cx="6504940" cy="3735706"/>
          </a:xfrm>
          <a:prstGeom prst="rect">
            <a:avLst/>
          </a:prstGeom>
        </p:spPr>
      </p:pic>
    </p:spTree>
    <p:extLst>
      <p:ext uri="{BB962C8B-B14F-4D97-AF65-F5344CB8AC3E}">
        <p14:creationId xmlns:p14="http://schemas.microsoft.com/office/powerpoint/2010/main" val="404713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F6045088-1A2F-0298-2642-868A67A126AB}"/>
              </a:ext>
            </a:extLst>
          </p:cNvPr>
          <p:cNvSpPr/>
          <p:nvPr/>
        </p:nvSpPr>
        <p:spPr>
          <a:xfrm>
            <a:off x="3580598" y="577516"/>
            <a:ext cx="7786838" cy="6054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800" b="1" dirty="0">
                <a:latin typeface="Times New Roman" panose="02020603050405020304" pitchFamily="18" charset="0"/>
                <a:cs typeface="Times New Roman" panose="02020603050405020304" pitchFamily="18" charset="0"/>
              </a:rPr>
              <a:t>When you choose the option second  ”Q”</a:t>
            </a: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DFCF27-23DB-2AF6-CE85-95B500681115}"/>
              </a:ext>
            </a:extLst>
          </p:cNvPr>
          <p:cNvPicPr>
            <a:picLocks noChangeAspect="1"/>
          </p:cNvPicPr>
          <p:nvPr/>
        </p:nvPicPr>
        <p:blipFill>
          <a:blip r:embed="rId3"/>
          <a:stretch>
            <a:fillRect/>
          </a:stretch>
        </p:blipFill>
        <p:spPr>
          <a:xfrm>
            <a:off x="3898657" y="1999378"/>
            <a:ext cx="6820251" cy="3583275"/>
          </a:xfrm>
          <a:prstGeom prst="rect">
            <a:avLst/>
          </a:prstGeom>
        </p:spPr>
      </p:pic>
    </p:spTree>
    <p:extLst>
      <p:ext uri="{BB962C8B-B14F-4D97-AF65-F5344CB8AC3E}">
        <p14:creationId xmlns:p14="http://schemas.microsoft.com/office/powerpoint/2010/main" val="264950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191FB7-CD87-2395-4604-7337853B7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6" y="0"/>
            <a:ext cx="12266546" cy="6858000"/>
          </a:xfrm>
        </p:spPr>
      </p:pic>
      <p:sp>
        <p:nvSpPr>
          <p:cNvPr id="8" name="Rectangle: Rounded Corners 7">
            <a:extLst>
              <a:ext uri="{FF2B5EF4-FFF2-40B4-BE49-F238E27FC236}">
                <a16:creationId xmlns:a16="http://schemas.microsoft.com/office/drawing/2014/main" id="{1342A3E3-F450-DA94-994F-2F35C22E9287}"/>
              </a:ext>
            </a:extLst>
          </p:cNvPr>
          <p:cNvSpPr/>
          <p:nvPr/>
        </p:nvSpPr>
        <p:spPr>
          <a:xfrm>
            <a:off x="4945666" y="182998"/>
            <a:ext cx="6883782" cy="6675002"/>
          </a:xfrm>
          <a:prstGeom prst="roundRect">
            <a:avLst/>
          </a:prstGeom>
          <a:solidFill>
            <a:schemeClr val="tx1"/>
          </a:solidFill>
        </p:spPr>
        <p:style>
          <a:lnRef idx="1">
            <a:schemeClr val="accent1"/>
          </a:lnRef>
          <a:fillRef idx="2">
            <a:schemeClr val="accent1"/>
          </a:fillRef>
          <a:effectRef idx="1">
            <a:schemeClr val="accent1"/>
          </a:effectRef>
          <a:fontRef idx="minor">
            <a:schemeClr val="dk1"/>
          </a:fontRef>
        </p:style>
        <p:txBody>
          <a:bodyPr rtlCol="0" anchor="ctr"/>
          <a:lstStyle/>
          <a:p>
            <a:pPr algn="just"/>
            <a:endParaRPr lang="en-IN" dirty="0">
              <a:ln w="0"/>
              <a:solidFill>
                <a:schemeClr val="bg1"/>
              </a:solidFill>
              <a:effectLst>
                <a:outerShdw blurRad="38100" dist="19050" dir="2700000" algn="tl" rotWithShape="0">
                  <a:schemeClr val="dk1">
                    <a:alpha val="40000"/>
                  </a:schemeClr>
                </a:outerShdw>
              </a:effectLst>
            </a:endParaRPr>
          </a:p>
          <a:p>
            <a:pPr algn="just"/>
            <a:r>
              <a:rPr lang="en-IN" dirty="0">
                <a:ln w="0"/>
                <a:solidFill>
                  <a:schemeClr val="bg1"/>
                </a:solidFill>
                <a:effectLst>
                  <a:outerShdw blurRad="38100" dist="19050" dir="2700000" algn="tl" rotWithShape="0">
                    <a:schemeClr val="dk1">
                      <a:alpha val="40000"/>
                    </a:schemeClr>
                  </a:outerShdw>
                </a:effectLst>
              </a:rPr>
              <a:t>An entertainment in which the general or specific knowledge of the player is tested by a series of questions, as like as radio or television program or mobile game </a:t>
            </a:r>
          </a:p>
          <a:p>
            <a:pPr algn="just"/>
            <a:endParaRPr lang="en-IN" dirty="0">
              <a:ln w="0"/>
              <a:solidFill>
                <a:schemeClr val="bg1"/>
              </a:solidFill>
              <a:effectLst>
                <a:outerShdw blurRad="38100" dist="19050" dir="2700000" algn="tl" rotWithShape="0">
                  <a:schemeClr val="dk1">
                    <a:alpha val="40000"/>
                  </a:schemeClr>
                </a:outerShdw>
              </a:effectLst>
            </a:endParaRPr>
          </a:p>
          <a:p>
            <a:pPr algn="just"/>
            <a:endParaRPr lang="en-IN" dirty="0">
              <a:ln w="0"/>
              <a:solidFill>
                <a:schemeClr val="bg1"/>
              </a:solidFill>
              <a:effectLst>
                <a:outerShdw blurRad="38100" dist="19050" dir="2700000" algn="tl" rotWithShape="0">
                  <a:schemeClr val="dk1">
                    <a:alpha val="40000"/>
                  </a:schemeClr>
                </a:outerShdw>
              </a:effectLst>
            </a:endParaRPr>
          </a:p>
          <a:p>
            <a:pPr algn="just"/>
            <a:endParaRPr lang="en-IN" dirty="0">
              <a:ln w="0"/>
              <a:solidFill>
                <a:schemeClr val="bg1"/>
              </a:solidFill>
              <a:effectLst>
                <a:outerShdw blurRad="38100" dist="19050" dir="2700000" algn="tl" rotWithShape="0">
                  <a:schemeClr val="dk1">
                    <a:alpha val="40000"/>
                  </a:schemeClr>
                </a:outerShdw>
              </a:effectLst>
            </a:endParaRPr>
          </a:p>
          <a:p>
            <a:pPr algn="just"/>
            <a:endParaRPr lang="en-IN" dirty="0">
              <a:ln w="0"/>
              <a:solidFill>
                <a:schemeClr val="bg1"/>
              </a:solidFill>
              <a:effectLst>
                <a:outerShdw blurRad="38100" dist="19050" dir="2700000" algn="tl" rotWithShape="0">
                  <a:schemeClr val="dk1">
                    <a:alpha val="40000"/>
                  </a:schemeClr>
                </a:outerShdw>
              </a:effectLst>
            </a:endParaRPr>
          </a:p>
          <a:p>
            <a:pPr algn="just"/>
            <a:endParaRPr lang="en-IN" dirty="0">
              <a:ln w="0"/>
              <a:solidFill>
                <a:schemeClr val="bg1"/>
              </a:solidFill>
              <a:effectLst>
                <a:outerShdw blurRad="38100" dist="19050" dir="2700000" algn="tl" rotWithShape="0">
                  <a:schemeClr val="dk1">
                    <a:alpha val="40000"/>
                  </a:schemeClr>
                </a:outerShdw>
              </a:effectLst>
            </a:endParaRPr>
          </a:p>
          <a:p>
            <a:pPr algn="just"/>
            <a:endParaRPr lang="en-IN" dirty="0">
              <a:ln w="0"/>
              <a:solidFill>
                <a:schemeClr val="bg1"/>
              </a:solidFill>
              <a:effectLst>
                <a:outerShdw blurRad="38100" dist="19050" dir="2700000" algn="tl" rotWithShape="0">
                  <a:schemeClr val="dk1">
                    <a:alpha val="40000"/>
                  </a:schemeClr>
                </a:outerShdw>
              </a:effectLst>
            </a:endParaRPr>
          </a:p>
          <a:p>
            <a:pPr marL="285750" indent="-285750" algn="just">
              <a:buFont typeface="Wingdings" panose="05000000000000000000" pitchFamily="2" charset="2"/>
              <a:buChar char="q"/>
            </a:pPr>
            <a:r>
              <a:rPr lang="en-IN" dirty="0">
                <a:solidFill>
                  <a:schemeClr val="bg1"/>
                </a:solidFill>
              </a:rPr>
              <a:t>A quiz is a game that can also be a mind sport where the players, either as an individual or in teams attempt to answer questions.</a:t>
            </a:r>
          </a:p>
          <a:p>
            <a:pPr marL="285750" indent="-285750" algn="just">
              <a:buFont typeface="Wingdings" panose="05000000000000000000" pitchFamily="2" charset="2"/>
              <a:buChar char="q"/>
            </a:pPr>
            <a:r>
              <a:rPr lang="en-IN" dirty="0">
                <a:solidFill>
                  <a:schemeClr val="bg1"/>
                </a:solidFill>
              </a:rPr>
              <a:t>By Playing this game a person  can gather his knowledge in a different field</a:t>
            </a:r>
          </a:p>
        </p:txBody>
      </p:sp>
      <p:sp>
        <p:nvSpPr>
          <p:cNvPr id="2" name="Arrow: Right 1">
            <a:extLst>
              <a:ext uri="{FF2B5EF4-FFF2-40B4-BE49-F238E27FC236}">
                <a16:creationId xmlns:a16="http://schemas.microsoft.com/office/drawing/2014/main" id="{E474D7C6-230D-69A4-FDD0-373B97DB0546}"/>
              </a:ext>
            </a:extLst>
          </p:cNvPr>
          <p:cNvSpPr/>
          <p:nvPr/>
        </p:nvSpPr>
        <p:spPr>
          <a:xfrm>
            <a:off x="5289719" y="413886"/>
            <a:ext cx="4090737" cy="120315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WHAT IS QUIZ  GAME</a:t>
            </a:r>
          </a:p>
        </p:txBody>
      </p:sp>
      <p:sp>
        <p:nvSpPr>
          <p:cNvPr id="3" name="Arrow: Left 2">
            <a:extLst>
              <a:ext uri="{FF2B5EF4-FFF2-40B4-BE49-F238E27FC236}">
                <a16:creationId xmlns:a16="http://schemas.microsoft.com/office/drawing/2014/main" id="{670303FD-97D5-0009-B95B-498FB0943ACD}"/>
              </a:ext>
            </a:extLst>
          </p:cNvPr>
          <p:cNvSpPr/>
          <p:nvPr/>
        </p:nvSpPr>
        <p:spPr>
          <a:xfrm>
            <a:off x="7526907" y="2827421"/>
            <a:ext cx="4015455" cy="1203157"/>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ABOUT THE GAME</a:t>
            </a:r>
          </a:p>
        </p:txBody>
      </p:sp>
    </p:spTree>
    <p:extLst>
      <p:ext uri="{BB962C8B-B14F-4D97-AF65-F5344CB8AC3E}">
        <p14:creationId xmlns:p14="http://schemas.microsoft.com/office/powerpoint/2010/main" val="397290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1999" cy="6857999"/>
          </a:xfrm>
        </p:spPr>
      </p:pic>
      <p:sp>
        <p:nvSpPr>
          <p:cNvPr id="2" name="Rectangle: Rounded Corners 1">
            <a:extLst>
              <a:ext uri="{FF2B5EF4-FFF2-40B4-BE49-F238E27FC236}">
                <a16:creationId xmlns:a16="http://schemas.microsoft.com/office/drawing/2014/main" id="{F6045088-1A2F-0298-2642-868A67A126AB}"/>
              </a:ext>
            </a:extLst>
          </p:cNvPr>
          <p:cNvSpPr/>
          <p:nvPr/>
        </p:nvSpPr>
        <p:spPr>
          <a:xfrm>
            <a:off x="3580598" y="577516"/>
            <a:ext cx="7786838" cy="6054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647700" indent="241300" algn="just">
              <a:spcBef>
                <a:spcPts val="315"/>
              </a:spcBef>
              <a:spcAft>
                <a:spcPts val="0"/>
              </a:spcAft>
            </a:pPr>
            <a:r>
              <a:rPr lang="en-US" sz="1800" b="1" u="sng" kern="0" dirty="0">
                <a:effectLst/>
                <a:uFill>
                  <a:solidFill>
                    <a:srgbClr val="000000"/>
                  </a:solidFill>
                </a:uFill>
                <a:latin typeface="Times New Roman" panose="02020603050405020304" pitchFamily="18" charset="0"/>
                <a:ea typeface="Times New Roman" panose="02020603050405020304" pitchFamily="18" charset="0"/>
              </a:rPr>
              <a:t>Validation on User choice: </a:t>
            </a: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p:txBody>
      </p:sp>
      <p:sp>
        <p:nvSpPr>
          <p:cNvPr id="4" name="Arrow: Right 3">
            <a:extLst>
              <a:ext uri="{FF2B5EF4-FFF2-40B4-BE49-F238E27FC236}">
                <a16:creationId xmlns:a16="http://schemas.microsoft.com/office/drawing/2014/main" id="{F8A77896-373A-4E5F-3DAA-8340EA995892}"/>
              </a:ext>
            </a:extLst>
          </p:cNvPr>
          <p:cNvSpPr/>
          <p:nvPr/>
        </p:nvSpPr>
        <p:spPr>
          <a:xfrm>
            <a:off x="4437246" y="577516"/>
            <a:ext cx="4658628" cy="148229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800" b="1" dirty="0">
                <a:solidFill>
                  <a:schemeClr val="tx1"/>
                </a:solidFill>
              </a:rPr>
              <a:t>TESTING WITH VALIDATION</a:t>
            </a:r>
          </a:p>
        </p:txBody>
      </p:sp>
      <p:pic>
        <p:nvPicPr>
          <p:cNvPr id="8" name="Picture 7">
            <a:extLst>
              <a:ext uri="{FF2B5EF4-FFF2-40B4-BE49-F238E27FC236}">
                <a16:creationId xmlns:a16="http://schemas.microsoft.com/office/drawing/2014/main" id="{585822CD-4324-8AFF-9BA5-1267F0312F46}"/>
              </a:ext>
            </a:extLst>
          </p:cNvPr>
          <p:cNvPicPr>
            <a:picLocks noChangeAspect="1"/>
          </p:cNvPicPr>
          <p:nvPr/>
        </p:nvPicPr>
        <p:blipFill>
          <a:blip r:embed="rId3"/>
          <a:stretch>
            <a:fillRect/>
          </a:stretch>
        </p:blipFill>
        <p:spPr>
          <a:xfrm>
            <a:off x="3832105" y="2637321"/>
            <a:ext cx="7283824" cy="3086259"/>
          </a:xfrm>
          <a:prstGeom prst="rect">
            <a:avLst/>
          </a:prstGeom>
        </p:spPr>
      </p:pic>
    </p:spTree>
    <p:extLst>
      <p:ext uri="{BB962C8B-B14F-4D97-AF65-F5344CB8AC3E}">
        <p14:creationId xmlns:p14="http://schemas.microsoft.com/office/powerpoint/2010/main" val="2405298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1999" cy="6857999"/>
          </a:xfrm>
        </p:spPr>
      </p:pic>
      <p:sp>
        <p:nvSpPr>
          <p:cNvPr id="2" name="Rectangle: Rounded Corners 1">
            <a:extLst>
              <a:ext uri="{FF2B5EF4-FFF2-40B4-BE49-F238E27FC236}">
                <a16:creationId xmlns:a16="http://schemas.microsoft.com/office/drawing/2014/main" id="{F6045088-1A2F-0298-2642-868A67A126AB}"/>
              </a:ext>
            </a:extLst>
          </p:cNvPr>
          <p:cNvSpPr/>
          <p:nvPr/>
        </p:nvSpPr>
        <p:spPr>
          <a:xfrm>
            <a:off x="3580598" y="577516"/>
            <a:ext cx="7786838" cy="6054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647700" indent="241300" algn="just">
              <a:spcBef>
                <a:spcPts val="315"/>
              </a:spcBef>
              <a:spcAft>
                <a:spcPts val="0"/>
              </a:spcAft>
            </a:pPr>
            <a:r>
              <a:rPr lang="en-US" sz="1800" b="1" u="sng" kern="0" dirty="0">
                <a:effectLst/>
                <a:uFill>
                  <a:solidFill>
                    <a:srgbClr val="000000"/>
                  </a:solidFill>
                </a:uFill>
                <a:latin typeface="Times New Roman" panose="02020603050405020304" pitchFamily="18" charset="0"/>
                <a:ea typeface="Times New Roman" panose="02020603050405020304" pitchFamily="18" charset="0"/>
              </a:rPr>
              <a:t>Validation on name: </a:t>
            </a: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b="1" u="sng" kern="0" dirty="0">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US" sz="1800" b="1" u="sng" kern="0" dirty="0">
              <a:effectLst/>
              <a:uFill>
                <a:solidFill>
                  <a:srgbClr val="000000"/>
                </a:solidFill>
              </a:uFill>
              <a:latin typeface="Times New Roman" panose="02020603050405020304" pitchFamily="18" charset="0"/>
              <a:ea typeface="Times New Roman" panose="02020603050405020304" pitchFamily="18" charset="0"/>
            </a:endParaRPr>
          </a:p>
          <a:p>
            <a:pPr marL="647700" indent="241300">
              <a:spcBef>
                <a:spcPts val="315"/>
              </a:spcBef>
              <a:spcAft>
                <a:spcPts val="0"/>
              </a:spcAft>
            </a:pP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p:txBody>
      </p:sp>
      <p:sp>
        <p:nvSpPr>
          <p:cNvPr id="4" name="Arrow: Right 3">
            <a:extLst>
              <a:ext uri="{FF2B5EF4-FFF2-40B4-BE49-F238E27FC236}">
                <a16:creationId xmlns:a16="http://schemas.microsoft.com/office/drawing/2014/main" id="{F8A77896-373A-4E5F-3DAA-8340EA995892}"/>
              </a:ext>
            </a:extLst>
          </p:cNvPr>
          <p:cNvSpPr/>
          <p:nvPr/>
        </p:nvSpPr>
        <p:spPr>
          <a:xfrm>
            <a:off x="4437246" y="577516"/>
            <a:ext cx="4658628" cy="148229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800" b="1" dirty="0">
                <a:solidFill>
                  <a:schemeClr val="tx1"/>
                </a:solidFill>
              </a:rPr>
              <a:t>TESTING WITH VALIDATION</a:t>
            </a:r>
          </a:p>
        </p:txBody>
      </p:sp>
      <p:pic>
        <p:nvPicPr>
          <p:cNvPr id="7" name="Picture 6">
            <a:extLst>
              <a:ext uri="{FF2B5EF4-FFF2-40B4-BE49-F238E27FC236}">
                <a16:creationId xmlns:a16="http://schemas.microsoft.com/office/drawing/2014/main" id="{EE150D44-7B0E-A53E-0A27-18A23443637D}"/>
              </a:ext>
            </a:extLst>
          </p:cNvPr>
          <p:cNvPicPr>
            <a:picLocks noChangeAspect="1"/>
          </p:cNvPicPr>
          <p:nvPr/>
        </p:nvPicPr>
        <p:blipFill>
          <a:blip r:embed="rId3"/>
          <a:stretch>
            <a:fillRect/>
          </a:stretch>
        </p:blipFill>
        <p:spPr>
          <a:xfrm>
            <a:off x="4663173" y="2637321"/>
            <a:ext cx="6045200" cy="3301466"/>
          </a:xfrm>
          <a:prstGeom prst="rect">
            <a:avLst/>
          </a:prstGeom>
        </p:spPr>
      </p:pic>
    </p:spTree>
    <p:extLst>
      <p:ext uri="{BB962C8B-B14F-4D97-AF65-F5344CB8AC3E}">
        <p14:creationId xmlns:p14="http://schemas.microsoft.com/office/powerpoint/2010/main" val="3806821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7FBDE468-9B34-90FE-7A15-F50ECBE5A575}"/>
              </a:ext>
            </a:extLst>
          </p:cNvPr>
          <p:cNvSpPr/>
          <p:nvPr/>
        </p:nvSpPr>
        <p:spPr>
          <a:xfrm>
            <a:off x="3124200" y="121920"/>
            <a:ext cx="8473440" cy="65227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sz="2800" dirty="0">
                <a:solidFill>
                  <a:schemeClr val="bg1"/>
                </a:solidFill>
                <a:latin typeface="Times New Roman" panose="02020603050405020304" pitchFamily="18" charset="0"/>
                <a:cs typeface="Times New Roman" panose="02020603050405020304" pitchFamily="18" charset="0"/>
              </a:rPr>
              <a:t>ARRAY:</a:t>
            </a:r>
          </a:p>
          <a:p>
            <a:pPr algn="just"/>
            <a:r>
              <a:rPr lang="en-US" sz="1800" b="0" i="0" dirty="0">
                <a:solidFill>
                  <a:schemeClr val="bg1"/>
                </a:solidFill>
                <a:effectLst/>
                <a:latin typeface="Times New Roman" panose="02020603050405020304" pitchFamily="18" charset="0"/>
                <a:cs typeface="Times New Roman" panose="02020603050405020304" pitchFamily="18" charset="0"/>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 </a:t>
            </a:r>
          </a:p>
          <a:p>
            <a:pPr algn="just"/>
            <a:endParaRPr lang="en-US" dirty="0">
              <a:solidFill>
                <a:schemeClr val="bg1"/>
              </a:solidFill>
              <a:latin typeface="urw-din"/>
            </a:endParaRPr>
          </a:p>
          <a:p>
            <a:pPr algn="just"/>
            <a:endParaRPr lang="en-US" sz="1800" dirty="0">
              <a:solidFill>
                <a:schemeClr val="bg1"/>
              </a:solidFill>
              <a:latin typeface="urw-din"/>
            </a:endParaRPr>
          </a:p>
          <a:p>
            <a:pPr algn="just"/>
            <a:endParaRPr lang="en-US" dirty="0">
              <a:solidFill>
                <a:schemeClr val="bg1"/>
              </a:solidFill>
              <a:latin typeface="urw-din"/>
            </a:endParaRPr>
          </a:p>
          <a:p>
            <a:pPr algn="just"/>
            <a:endParaRPr lang="en-US" sz="1800" dirty="0">
              <a:solidFill>
                <a:schemeClr val="bg1"/>
              </a:solidFill>
            </a:endParaRPr>
          </a:p>
          <a:p>
            <a:pPr algn="just"/>
            <a:endParaRPr lang="en-IN" dirty="0">
              <a:solidFill>
                <a:schemeClr val="bg1"/>
              </a:solidFill>
            </a:endParaRPr>
          </a:p>
        </p:txBody>
      </p:sp>
      <p:sp>
        <p:nvSpPr>
          <p:cNvPr id="8" name="Arrow: Right 7">
            <a:extLst>
              <a:ext uri="{FF2B5EF4-FFF2-40B4-BE49-F238E27FC236}">
                <a16:creationId xmlns:a16="http://schemas.microsoft.com/office/drawing/2014/main" id="{4E8A4323-975F-1411-22F2-8989E536B949}"/>
              </a:ext>
            </a:extLst>
          </p:cNvPr>
          <p:cNvSpPr/>
          <p:nvPr/>
        </p:nvSpPr>
        <p:spPr>
          <a:xfrm>
            <a:off x="3733799" y="213360"/>
            <a:ext cx="4724400" cy="1463040"/>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DATA STRUCTURE USED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9" name="Picture 8" descr="Lightbox">
            <a:extLst>
              <a:ext uri="{FF2B5EF4-FFF2-40B4-BE49-F238E27FC236}">
                <a16:creationId xmlns:a16="http://schemas.microsoft.com/office/drawing/2014/main" id="{8576CC06-E85C-7097-3935-761C26414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215" y="3889606"/>
            <a:ext cx="5125976" cy="232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62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1265"/>
            <a:ext cx="12191999" cy="6857999"/>
          </a:xfrm>
        </p:spPr>
      </p:pic>
      <p:sp>
        <p:nvSpPr>
          <p:cNvPr id="4" name="Flowchart: Connector 3">
            <a:extLst>
              <a:ext uri="{FF2B5EF4-FFF2-40B4-BE49-F238E27FC236}">
                <a16:creationId xmlns:a16="http://schemas.microsoft.com/office/drawing/2014/main" id="{C7C64F75-8BB9-8F07-53AC-AAC2B52EB3C4}"/>
              </a:ext>
            </a:extLst>
          </p:cNvPr>
          <p:cNvSpPr/>
          <p:nvPr/>
        </p:nvSpPr>
        <p:spPr>
          <a:xfrm>
            <a:off x="5993465" y="-254000"/>
            <a:ext cx="6198534" cy="5246920"/>
          </a:xfrm>
          <a:prstGeom prst="flowChartConnector">
            <a:avLst/>
          </a:prstGeom>
          <a:solidFill>
            <a:schemeClr val="tx1"/>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 Education and Research</a:t>
            </a:r>
            <a:r>
              <a:rPr lang="en-US" sz="18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My project “Quiz Game” has great significance as far as education and research are concerned. Being a student, I know about the problems that arise while researching and being educated. Students and research scholars find it difficult to follow the step to enhance their skills. The simplicity of this project would make them more interested in the project and they will try to learn and would also try to implement their knowledge</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 , this way my project 		can serve the area of 		Education and Research.</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a:extLst>
              <a:ext uri="{FF2B5EF4-FFF2-40B4-BE49-F238E27FC236}">
                <a16:creationId xmlns:a16="http://schemas.microsoft.com/office/drawing/2014/main" id="{F83D23A5-99E6-BB63-004A-8F7825806F64}"/>
              </a:ext>
            </a:extLst>
          </p:cNvPr>
          <p:cNvSpPr/>
          <p:nvPr/>
        </p:nvSpPr>
        <p:spPr>
          <a:xfrm>
            <a:off x="929173" y="641215"/>
            <a:ext cx="4785360" cy="4322360"/>
          </a:xfrm>
          <a:prstGeom prst="rect">
            <a:avLst/>
          </a:prstGeom>
          <a:solidFill>
            <a:schemeClr val="tx1"/>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u="sng" dirty="0">
                <a:solidFill>
                  <a:schemeClr val="bg1"/>
                </a:solidFill>
                <a:effectLst/>
                <a:latin typeface="Times New Roman" panose="02020603050405020304" pitchFamily="18" charset="0"/>
                <a:ea typeface="Times New Roman" panose="02020603050405020304" pitchFamily="18" charset="0"/>
              </a:rPr>
              <a:t>To society:</a:t>
            </a:r>
          </a:p>
          <a:p>
            <a:pPr algn="just"/>
            <a:r>
              <a:rPr lang="en-US" sz="1800" b="1" u="sng"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Georgia" panose="02040502050405020303" pitchFamily="18" charset="0"/>
                <a:ea typeface="Times New Roman" panose="02020603050405020304" pitchFamily="18" charset="0"/>
              </a:rPr>
              <a:t>The quiz game project is designed in</a:t>
            </a:r>
            <a:r>
              <a:rPr lang="en-US" sz="1800" b="1" dirty="0">
                <a:solidFill>
                  <a:schemeClr val="bg1"/>
                </a:solidFill>
                <a:effectLst/>
                <a:latin typeface="Georgia" panose="02040502050405020303" pitchFamily="18" charset="0"/>
                <a:ea typeface="Times New Roman" panose="02020603050405020304" pitchFamily="18" charset="0"/>
              </a:rPr>
              <a:t> Dev C++</a:t>
            </a:r>
            <a:r>
              <a:rPr lang="en-US" sz="1800" dirty="0">
                <a:solidFill>
                  <a:schemeClr val="bg1"/>
                </a:solidFill>
                <a:effectLst/>
                <a:latin typeface="Georgia" panose="02040502050405020303" pitchFamily="18" charset="0"/>
                <a:ea typeface="Times New Roman" panose="02020603050405020304" pitchFamily="18" charset="0"/>
              </a:rPr>
              <a:t> to test the general knowledge of the user. It contains the questions from all the </a:t>
            </a:r>
            <a:r>
              <a:rPr lang="en-US" sz="1800" dirty="0" err="1">
                <a:solidFill>
                  <a:schemeClr val="bg1"/>
                </a:solidFill>
                <a:effectLst/>
                <a:latin typeface="Georgia" panose="02040502050405020303" pitchFamily="18" charset="0"/>
                <a:ea typeface="Times New Roman" panose="02020603050405020304" pitchFamily="18" charset="0"/>
              </a:rPr>
              <a:t>fiels</a:t>
            </a:r>
            <a:r>
              <a:rPr lang="en-US" sz="1800" dirty="0">
                <a:solidFill>
                  <a:schemeClr val="bg1"/>
                </a:solidFill>
                <a:effectLst/>
                <a:latin typeface="Georgia" panose="02040502050405020303" pitchFamily="18" charset="0"/>
                <a:ea typeface="Times New Roman" panose="02020603050405020304" pitchFamily="18" charset="0"/>
              </a:rPr>
              <a:t>. The user can gain knowledge from my project by playing different levels of the quiz and improve his/her score. </a:t>
            </a:r>
          </a:p>
          <a:p>
            <a:pPr algn="just"/>
            <a:r>
              <a:rPr lang="en-US" sz="1800" dirty="0">
                <a:solidFill>
                  <a:schemeClr val="bg1"/>
                </a:solidFill>
                <a:effectLst/>
                <a:latin typeface="Georgia" panose="02040502050405020303" pitchFamily="18" charset="0"/>
                <a:ea typeface="Times New Roman" panose="02020603050405020304" pitchFamily="18" charset="0"/>
              </a:rPr>
              <a:t>This quiz can help the user prepare </a:t>
            </a:r>
          </a:p>
          <a:p>
            <a:pPr algn="just"/>
            <a:r>
              <a:rPr lang="en-US" sz="1800" dirty="0">
                <a:solidFill>
                  <a:schemeClr val="bg1"/>
                </a:solidFill>
                <a:effectLst/>
                <a:latin typeface="Georgia" panose="02040502050405020303" pitchFamily="18" charset="0"/>
                <a:ea typeface="Times New Roman" panose="02020603050405020304" pitchFamily="18" charset="0"/>
              </a:rPr>
              <a:t>for any general knowledge exams</a:t>
            </a:r>
          </a:p>
          <a:p>
            <a:pPr algn="just"/>
            <a:r>
              <a:rPr lang="en-US" sz="1800" dirty="0">
                <a:solidFill>
                  <a:schemeClr val="bg1"/>
                </a:solidFill>
                <a:effectLst/>
                <a:latin typeface="Georgia" panose="02040502050405020303" pitchFamily="18" charset="0"/>
                <a:ea typeface="Times New Roman" panose="02020603050405020304" pitchFamily="18" charset="0"/>
              </a:rPr>
              <a:t>with different field of questions</a:t>
            </a:r>
          </a:p>
          <a:p>
            <a:pPr algn="just"/>
            <a:r>
              <a:rPr lang="en-US" sz="1800" dirty="0">
                <a:solidFill>
                  <a:schemeClr val="bg1"/>
                </a:solidFill>
                <a:effectLst/>
                <a:latin typeface="Georgia" panose="02040502050405020303" pitchFamily="18" charset="0"/>
                <a:ea typeface="Times New Roman" panose="02020603050405020304" pitchFamily="18" charset="0"/>
              </a:rPr>
              <a:t>.</a:t>
            </a:r>
            <a:r>
              <a:rPr lang="en-US" sz="1800" dirty="0">
                <a:solidFill>
                  <a:schemeClr val="bg1"/>
                </a:solidFill>
                <a:effectLst/>
                <a:latin typeface="Times New Roman" panose="02020603050405020304" pitchFamily="18" charset="0"/>
                <a:ea typeface="Times New Roman" panose="02020603050405020304" pitchFamily="18" charset="0"/>
              </a:rPr>
              <a:t> So, in this way my project </a:t>
            </a:r>
          </a:p>
          <a:p>
            <a:pPr algn="just"/>
            <a:r>
              <a:rPr lang="en-US" sz="1800" dirty="0">
                <a:solidFill>
                  <a:schemeClr val="bg1"/>
                </a:solidFill>
                <a:effectLst/>
                <a:latin typeface="Times New Roman" panose="02020603050405020304" pitchFamily="18" charset="0"/>
                <a:ea typeface="Times New Roman" panose="02020603050405020304" pitchFamily="18" charset="0"/>
              </a:rPr>
              <a:t>“Quiz </a:t>
            </a:r>
            <a:r>
              <a:rPr lang="en-US" sz="1800" dirty="0" err="1">
                <a:solidFill>
                  <a:schemeClr val="bg1"/>
                </a:solidFill>
                <a:effectLst/>
                <a:latin typeface="Times New Roman" panose="02020603050405020304" pitchFamily="18" charset="0"/>
                <a:ea typeface="Times New Roman" panose="02020603050405020304" pitchFamily="18" charset="0"/>
              </a:rPr>
              <a:t>Game”has</a:t>
            </a:r>
            <a:r>
              <a:rPr lang="en-US" sz="1800" dirty="0">
                <a:solidFill>
                  <a:schemeClr val="bg1"/>
                </a:solidFill>
                <a:effectLst/>
                <a:latin typeface="Times New Roman" panose="02020603050405020304" pitchFamily="18" charset="0"/>
                <a:ea typeface="Times New Roman" panose="02020603050405020304" pitchFamily="18" charset="0"/>
              </a:rPr>
              <a:t> </a:t>
            </a:r>
          </a:p>
          <a:p>
            <a:pPr algn="just"/>
            <a:r>
              <a:rPr lang="en-US" sz="1800" dirty="0">
                <a:solidFill>
                  <a:schemeClr val="bg1"/>
                </a:solidFill>
                <a:effectLst/>
                <a:latin typeface="Times New Roman" panose="02020603050405020304" pitchFamily="18" charset="0"/>
                <a:ea typeface="Times New Roman" panose="02020603050405020304" pitchFamily="18" charset="0"/>
              </a:rPr>
              <a:t>significance to </a:t>
            </a:r>
          </a:p>
          <a:p>
            <a:pPr algn="just"/>
            <a:r>
              <a:rPr lang="en-US" sz="1800" dirty="0">
                <a:solidFill>
                  <a:schemeClr val="bg1"/>
                </a:solidFill>
                <a:effectLst/>
                <a:latin typeface="Times New Roman" panose="02020603050405020304" pitchFamily="18" charset="0"/>
                <a:ea typeface="Times New Roman" panose="02020603050405020304" pitchFamily="18" charset="0"/>
              </a:rPr>
              <a:t>the society.</a:t>
            </a:r>
          </a:p>
          <a:p>
            <a:pPr algn="just"/>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12" name="Rectangle: Rounded Corners 11">
            <a:extLst>
              <a:ext uri="{FF2B5EF4-FFF2-40B4-BE49-F238E27FC236}">
                <a16:creationId xmlns:a16="http://schemas.microsoft.com/office/drawing/2014/main" id="{4D23AB5A-DA82-4AE7-B57D-00C1D7B23A9A}"/>
              </a:ext>
            </a:extLst>
          </p:cNvPr>
          <p:cNvSpPr/>
          <p:nvPr/>
        </p:nvSpPr>
        <p:spPr>
          <a:xfrm>
            <a:off x="36093" y="-151265"/>
            <a:ext cx="5399507" cy="68974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u="sng" dirty="0">
                <a:latin typeface="Times New Roman" panose="02020603050405020304" pitchFamily="18" charset="0"/>
                <a:cs typeface="Times New Roman" panose="02020603050405020304" pitchFamily="18" charset="0"/>
              </a:rPr>
              <a:t>SIGNIFICANCE OF THE PROJECT </a:t>
            </a:r>
            <a:endParaRPr lang="en-IN" sz="2400" b="1" u="sng" dirty="0">
              <a:latin typeface="Times New Roman" panose="02020603050405020304" pitchFamily="18" charset="0"/>
              <a:cs typeface="Times New Roman" panose="02020603050405020304" pitchFamily="18" charset="0"/>
            </a:endParaRPr>
          </a:p>
        </p:txBody>
      </p:sp>
      <p:sp>
        <p:nvSpPr>
          <p:cNvPr id="19" name="Flowchart: Decision 18">
            <a:extLst>
              <a:ext uri="{FF2B5EF4-FFF2-40B4-BE49-F238E27FC236}">
                <a16:creationId xmlns:a16="http://schemas.microsoft.com/office/drawing/2014/main" id="{1BE882E7-970A-8657-76AE-084705DE6BE4}"/>
              </a:ext>
            </a:extLst>
          </p:cNvPr>
          <p:cNvSpPr/>
          <p:nvPr/>
        </p:nvSpPr>
        <p:spPr>
          <a:xfrm>
            <a:off x="1761825" y="1620536"/>
            <a:ext cx="8463280" cy="5137565"/>
          </a:xfrm>
          <a:prstGeom prst="flowChartDecision">
            <a:avLst/>
          </a:prstGeom>
          <a:solidFill>
            <a:schemeClr val="tx1"/>
          </a:solid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p>
          <a:p>
            <a:pPr algn="ct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To IT community:	</a:t>
            </a:r>
          </a:p>
          <a:p>
            <a:pPr algn="just"/>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Although my project is </a:t>
            </a:r>
          </a:p>
          <a:p>
            <a:pPr algn="just"/>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very basic, but still it can be of some significance to IT community. Based on my idea for this project, IT community can think of preparing a Quiz Game that will be more knowledgeable, faster. Many beginners in the IT field can use platform like GitHub to seek knowledge and many IT professionals can help me improving the project marginally. Whatever you develop there is always a scope. and I hope I might       contribute something to strengthen the IT      	field and provide knowledge </a:t>
            </a:r>
          </a:p>
          <a:p>
            <a:pPr algn="just"/>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to the aspiring </a:t>
            </a:r>
          </a:p>
          <a:p>
            <a:pPr algn="just"/>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students</a:t>
            </a:r>
          </a:p>
          <a:p>
            <a:pPr algn="just"/>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IN" dirty="0">
              <a:solidFill>
                <a:schemeClr val="bg1"/>
              </a:solidFill>
            </a:endParaRPr>
          </a:p>
        </p:txBody>
      </p:sp>
    </p:spTree>
    <p:extLst>
      <p:ext uri="{BB962C8B-B14F-4D97-AF65-F5344CB8AC3E}">
        <p14:creationId xmlns:p14="http://schemas.microsoft.com/office/powerpoint/2010/main" val="91224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1999" cy="6857999"/>
          </a:xfrm>
        </p:spPr>
      </p:pic>
      <p:sp>
        <p:nvSpPr>
          <p:cNvPr id="2" name="Flowchart: Decision 1">
            <a:extLst>
              <a:ext uri="{FF2B5EF4-FFF2-40B4-BE49-F238E27FC236}">
                <a16:creationId xmlns:a16="http://schemas.microsoft.com/office/drawing/2014/main" id="{8F3DA3DE-1406-CB5D-9003-0FBE560E3A68}"/>
              </a:ext>
            </a:extLst>
          </p:cNvPr>
          <p:cNvSpPr/>
          <p:nvPr/>
        </p:nvSpPr>
        <p:spPr>
          <a:xfrm>
            <a:off x="4456498" y="1638701"/>
            <a:ext cx="6574054" cy="3734602"/>
          </a:xfrm>
          <a:prstGeom prst="flowChartDecision">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Flowchart: Decision 5">
            <a:extLst>
              <a:ext uri="{FF2B5EF4-FFF2-40B4-BE49-F238E27FC236}">
                <a16:creationId xmlns:a16="http://schemas.microsoft.com/office/drawing/2014/main" id="{37E79B48-2932-177B-FF5D-6B257A3AB7F7}"/>
              </a:ext>
            </a:extLst>
          </p:cNvPr>
          <p:cNvSpPr/>
          <p:nvPr/>
        </p:nvSpPr>
        <p:spPr>
          <a:xfrm>
            <a:off x="3753853" y="1638701"/>
            <a:ext cx="6574054" cy="3734602"/>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i="1" dirty="0"/>
              <a:t>END OF PROJECT</a:t>
            </a:r>
            <a:endParaRPr lang="en-IN" sz="3200" dirty="0"/>
          </a:p>
        </p:txBody>
      </p:sp>
    </p:spTree>
    <p:extLst>
      <p:ext uri="{BB962C8B-B14F-4D97-AF65-F5344CB8AC3E}">
        <p14:creationId xmlns:p14="http://schemas.microsoft.com/office/powerpoint/2010/main" val="195721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69AA9B-94E8-6F9F-E56D-8CFAC07D3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Rectangle: Rounded Corners 1">
            <a:extLst>
              <a:ext uri="{FF2B5EF4-FFF2-40B4-BE49-F238E27FC236}">
                <a16:creationId xmlns:a16="http://schemas.microsoft.com/office/drawing/2014/main" id="{03A2E671-18B3-E57F-61A4-06B2EFF95BDB}"/>
              </a:ext>
            </a:extLst>
          </p:cNvPr>
          <p:cNvSpPr/>
          <p:nvPr/>
        </p:nvSpPr>
        <p:spPr>
          <a:xfrm>
            <a:off x="3676850" y="173255"/>
            <a:ext cx="8268101" cy="658368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lgn="just">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Quiz Game in C is a mini project which</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has been divided into many functions, and</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listed below are some of those which may</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help you understand the project better.</a:t>
            </a:r>
          </a:p>
          <a:p>
            <a:pPr algn="just"/>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quiz game mini-project, you can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Store the user name, view the highest score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secured by a user and even reset the score.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Additionally, to make the game look a little more interesting, it is divided into three levels. Users can play any level any number of times.</a:t>
            </a:r>
          </a:p>
          <a:p>
            <a:pPr algn="just"/>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questions are placed in each file according to the level selected</a:t>
            </a:r>
          </a:p>
          <a:p>
            <a:pPr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the score is calculated by awarding 4 marks for each right answer and zero marks for a wrong answer. In the end, the user can see his/her performance through results and can even check the score of all the users who played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4" name="Flowchart: Decision 3">
            <a:extLst>
              <a:ext uri="{FF2B5EF4-FFF2-40B4-BE49-F238E27FC236}">
                <a16:creationId xmlns:a16="http://schemas.microsoft.com/office/drawing/2014/main" id="{EDD928F6-5A3B-C7D6-662D-34B30DC8A53D}"/>
              </a:ext>
            </a:extLst>
          </p:cNvPr>
          <p:cNvSpPr/>
          <p:nvPr/>
        </p:nvSpPr>
        <p:spPr>
          <a:xfrm rot="19362082">
            <a:off x="8446631" y="160878"/>
            <a:ext cx="3255113" cy="3168608"/>
          </a:xfrm>
          <a:prstGeom prst="flowChartDecision">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Flowchart: Decision 4">
            <a:extLst>
              <a:ext uri="{FF2B5EF4-FFF2-40B4-BE49-F238E27FC236}">
                <a16:creationId xmlns:a16="http://schemas.microsoft.com/office/drawing/2014/main" id="{6690AE68-243B-A766-CA27-831BF2330B8F}"/>
              </a:ext>
            </a:extLst>
          </p:cNvPr>
          <p:cNvSpPr/>
          <p:nvPr/>
        </p:nvSpPr>
        <p:spPr>
          <a:xfrm>
            <a:off x="8210349" y="291767"/>
            <a:ext cx="3734602" cy="2849079"/>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i="1" u="sng"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69915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8" name="Rectangle: Rounded Corners 7">
            <a:extLst>
              <a:ext uri="{FF2B5EF4-FFF2-40B4-BE49-F238E27FC236}">
                <a16:creationId xmlns:a16="http://schemas.microsoft.com/office/drawing/2014/main" id="{FC1C335C-CB5A-EB44-700E-4D2445091ACA}"/>
              </a:ext>
            </a:extLst>
          </p:cNvPr>
          <p:cNvSpPr/>
          <p:nvPr/>
        </p:nvSpPr>
        <p:spPr>
          <a:xfrm>
            <a:off x="3070460" y="134754"/>
            <a:ext cx="8364354" cy="646817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457200" algn="just">
              <a:spcBef>
                <a:spcPts val="0"/>
              </a:spcBef>
              <a:spcAft>
                <a:spcPts val="2250"/>
              </a:spcAft>
            </a:pPr>
            <a:endParaRPr lang="en-US" sz="1800" dirty="0">
              <a:solidFill>
                <a:schemeClr val="bg1"/>
              </a:solidFill>
              <a:effectLst/>
              <a:latin typeface="Times New Roman" panose="02020603050405020304" pitchFamily="18" charset="0"/>
              <a:ea typeface="Calibri" panose="020F0502020204030204" pitchFamily="34" charset="0"/>
            </a:endParaRPr>
          </a:p>
          <a:p>
            <a:pPr marL="285750" marR="0" indent="-285750" algn="just">
              <a:spcBef>
                <a:spcPts val="0"/>
              </a:spcBef>
              <a:spcAft>
                <a:spcPts val="2250"/>
              </a:spcAft>
              <a:buFont typeface="Wingdings" panose="05000000000000000000" pitchFamily="2" charset="2"/>
              <a:buChar char="§"/>
            </a:pPr>
            <a:r>
              <a:rPr lang="en-US" sz="1800" dirty="0">
                <a:solidFill>
                  <a:schemeClr val="bg1"/>
                </a:solidFill>
                <a:effectLst/>
                <a:latin typeface="Times New Roman" panose="02020603050405020304" pitchFamily="18" charset="0"/>
                <a:ea typeface="Calibri" panose="020F0502020204030204" pitchFamily="34" charset="0"/>
              </a:rPr>
              <a:t>The C project on “Quiz Game” opens up with the main menu window with the option to start the game, view the highest score, reset the score, show the data of the players, help, and an option to quit the quiz. The game is divided into three levels, easy, medium, and hard. The player can choose any level any number of times. The score generated after selecting the options from the multiple-choice questions will be automatically saved in the database created for storing the data of the players. After the questions are answered and the score is generated, the player can check the result also if needed. The player with the highest score can be seen by viewing the highest score option. The player can read the rules of the game by going to the help section. To check the score of other players, all the data stored in the database can also be accessed. When the player is done playing, he/she can exit from the game by selecting the quit option. </a:t>
            </a:r>
          </a:p>
          <a:p>
            <a:pPr marL="285750" indent="-285750" algn="just">
              <a:spcAft>
                <a:spcPts val="2250"/>
              </a:spcAft>
              <a:buFont typeface="Wingdings" panose="05000000000000000000" pitchFamily="2" charset="2"/>
              <a:buChar char="§"/>
            </a:pPr>
            <a:r>
              <a:rPr lang="en-US" sz="1800" dirty="0">
                <a:solidFill>
                  <a:schemeClr val="bg1"/>
                </a:solidFill>
                <a:effectLst/>
                <a:latin typeface="Times New Roman" panose="02020603050405020304" pitchFamily="18" charset="0"/>
                <a:ea typeface="Calibri" panose="020F0502020204030204" pitchFamily="34" charset="0"/>
              </a:rPr>
              <a:t>The questions displayed for each level are randomly selected from their respective files and the result of every player is stored in another file to be displayed. A file is maintained for storing the data of all the players and to display the highest score.</a:t>
            </a:r>
            <a:r>
              <a:rPr lang="en-US" b="1" dirty="0">
                <a:solidFill>
                  <a:schemeClr val="tx1"/>
                </a:solidFill>
              </a:rPr>
              <a:t> e</a:t>
            </a:r>
            <a:endParaRPr lang="en-US" sz="1800" dirty="0">
              <a:solidFill>
                <a:schemeClr val="bg1"/>
              </a:solidFill>
              <a:effectLst/>
              <a:latin typeface="Times New Roman" panose="02020603050405020304" pitchFamily="18" charset="0"/>
              <a:ea typeface="Times New Roman" panose="02020603050405020304" pitchFamily="18" charset="0"/>
            </a:endParaRPr>
          </a:p>
        </p:txBody>
      </p:sp>
      <p:sp>
        <p:nvSpPr>
          <p:cNvPr id="9" name="Arrow: Right 8">
            <a:extLst>
              <a:ext uri="{FF2B5EF4-FFF2-40B4-BE49-F238E27FC236}">
                <a16:creationId xmlns:a16="http://schemas.microsoft.com/office/drawing/2014/main" id="{23B21E67-FCDA-57E0-33FA-84CE46CAA89A}"/>
              </a:ext>
            </a:extLst>
          </p:cNvPr>
          <p:cNvSpPr/>
          <p:nvPr/>
        </p:nvSpPr>
        <p:spPr>
          <a:xfrm>
            <a:off x="3912671" y="125129"/>
            <a:ext cx="3513221" cy="10972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Project Description</a:t>
            </a:r>
          </a:p>
        </p:txBody>
      </p:sp>
    </p:spTree>
    <p:extLst>
      <p:ext uri="{BB962C8B-B14F-4D97-AF65-F5344CB8AC3E}">
        <p14:creationId xmlns:p14="http://schemas.microsoft.com/office/powerpoint/2010/main" val="40977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1B0499C0-80B7-08B2-7A51-376CF9182AC0}"/>
              </a:ext>
            </a:extLst>
          </p:cNvPr>
          <p:cNvSpPr/>
          <p:nvPr/>
        </p:nvSpPr>
        <p:spPr>
          <a:xfrm>
            <a:off x="3108960" y="33688"/>
            <a:ext cx="8354728" cy="62564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342900" marR="0" lvl="0" indent="-342900" algn="just">
              <a:lnSpc>
                <a:spcPct val="107000"/>
              </a:lnSpc>
              <a:spcBef>
                <a:spcPts val="0"/>
              </a:spcBef>
              <a:spcAft>
                <a:spcPts val="0"/>
              </a:spcAft>
              <a:buSzPts val="1000"/>
              <a:buFont typeface="Wingdings" panose="05000000000000000000" pitchFamily="2" charset="2"/>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tart()- it is used for play the quiz </a:t>
            </a:r>
          </a:p>
          <a:p>
            <a:pPr marL="342900" marR="0" lvl="0" indent="-342900" algn="just">
              <a:lnSpc>
                <a:spcPct val="107000"/>
              </a:lnSpc>
              <a:spcBef>
                <a:spcPts val="0"/>
              </a:spcBef>
              <a:spcAft>
                <a:spcPts val="0"/>
              </a:spcAft>
              <a:buSzPts val="1000"/>
              <a:buFont typeface="Wingdings" panose="05000000000000000000" pitchFamily="2"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which is having the three levels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help() – help menu with game </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summary and rules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reset_score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to reset the  file </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which all player names with the score </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written.</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show_score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to view the highest score</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display()- it displays the all player name with the score who has played this game in the sorted form.</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q</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uit()- it is used to quit the game.</a:t>
            </a:r>
          </a:p>
        </p:txBody>
      </p:sp>
      <p:sp>
        <p:nvSpPr>
          <p:cNvPr id="3" name="Flowchart: Decision 2">
            <a:extLst>
              <a:ext uri="{FF2B5EF4-FFF2-40B4-BE49-F238E27FC236}">
                <a16:creationId xmlns:a16="http://schemas.microsoft.com/office/drawing/2014/main" id="{A7596BDA-006F-5305-EFCB-EA5C64628779}"/>
              </a:ext>
            </a:extLst>
          </p:cNvPr>
          <p:cNvSpPr/>
          <p:nvPr/>
        </p:nvSpPr>
        <p:spPr>
          <a:xfrm>
            <a:off x="8199118" y="644892"/>
            <a:ext cx="2457652" cy="2281187"/>
          </a:xfrm>
          <a:prstGeom prst="flowChartDecision">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Decision 5">
            <a:extLst>
              <a:ext uri="{FF2B5EF4-FFF2-40B4-BE49-F238E27FC236}">
                <a16:creationId xmlns:a16="http://schemas.microsoft.com/office/drawing/2014/main" id="{F7805DD6-49A1-E296-C4AC-A343B5AD9631}"/>
              </a:ext>
            </a:extLst>
          </p:cNvPr>
          <p:cNvSpPr/>
          <p:nvPr/>
        </p:nvSpPr>
        <p:spPr>
          <a:xfrm>
            <a:off x="7834964" y="673768"/>
            <a:ext cx="2611656" cy="2252311"/>
          </a:xfrm>
          <a:prstGeom prst="flowChartDecisi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MODULES</a:t>
            </a:r>
          </a:p>
        </p:txBody>
      </p:sp>
    </p:spTree>
    <p:extLst>
      <p:ext uri="{BB962C8B-B14F-4D97-AF65-F5344CB8AC3E}">
        <p14:creationId xmlns:p14="http://schemas.microsoft.com/office/powerpoint/2010/main" val="138823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4" name="Rectangle 3">
            <a:extLst>
              <a:ext uri="{FF2B5EF4-FFF2-40B4-BE49-F238E27FC236}">
                <a16:creationId xmlns:a16="http://schemas.microsoft.com/office/drawing/2014/main" id="{F3E10106-DA82-EBA6-B6EF-3E7CD67B0630}"/>
              </a:ext>
            </a:extLst>
          </p:cNvPr>
          <p:cNvSpPr/>
          <p:nvPr/>
        </p:nvSpPr>
        <p:spPr>
          <a:xfrm>
            <a:off x="4494998" y="103470"/>
            <a:ext cx="6564429" cy="66510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821D34DA-A912-B256-4EEA-C998F925D7E2}"/>
              </a:ext>
            </a:extLst>
          </p:cNvPr>
          <p:cNvPicPr>
            <a:picLocks noChangeAspect="1"/>
          </p:cNvPicPr>
          <p:nvPr/>
        </p:nvPicPr>
        <p:blipFill>
          <a:blip r:embed="rId3"/>
          <a:stretch>
            <a:fillRect/>
          </a:stretch>
        </p:blipFill>
        <p:spPr>
          <a:xfrm>
            <a:off x="4677878" y="1135781"/>
            <a:ext cx="6140918" cy="5428647"/>
          </a:xfrm>
          <a:prstGeom prst="rect">
            <a:avLst/>
          </a:prstGeom>
        </p:spPr>
      </p:pic>
      <p:sp>
        <p:nvSpPr>
          <p:cNvPr id="8" name="Arrow: Right 7">
            <a:extLst>
              <a:ext uri="{FF2B5EF4-FFF2-40B4-BE49-F238E27FC236}">
                <a16:creationId xmlns:a16="http://schemas.microsoft.com/office/drawing/2014/main" id="{FB1E3205-5739-27FF-15B5-B4E5B0791665}"/>
              </a:ext>
            </a:extLst>
          </p:cNvPr>
          <p:cNvSpPr/>
          <p:nvPr/>
        </p:nvSpPr>
        <p:spPr>
          <a:xfrm>
            <a:off x="4677878" y="44516"/>
            <a:ext cx="3339967" cy="103953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FLOWCHART</a:t>
            </a:r>
          </a:p>
        </p:txBody>
      </p:sp>
    </p:spTree>
    <p:extLst>
      <p:ext uri="{BB962C8B-B14F-4D97-AF65-F5344CB8AC3E}">
        <p14:creationId xmlns:p14="http://schemas.microsoft.com/office/powerpoint/2010/main" val="69891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3" name="Rectangle 2">
            <a:extLst>
              <a:ext uri="{FF2B5EF4-FFF2-40B4-BE49-F238E27FC236}">
                <a16:creationId xmlns:a16="http://schemas.microsoft.com/office/drawing/2014/main" id="{601E984C-6F81-176E-B5BC-16FDD3AAB9AB}"/>
              </a:ext>
            </a:extLst>
          </p:cNvPr>
          <p:cNvSpPr/>
          <p:nvPr/>
        </p:nvSpPr>
        <p:spPr>
          <a:xfrm>
            <a:off x="3734602" y="1347536"/>
            <a:ext cx="6275671" cy="4995512"/>
          </a:xfrm>
          <a:prstGeom prst="rect">
            <a:avLst/>
          </a:prstGeom>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Flowchart: Decision 3">
            <a:extLst>
              <a:ext uri="{FF2B5EF4-FFF2-40B4-BE49-F238E27FC236}">
                <a16:creationId xmlns:a16="http://schemas.microsoft.com/office/drawing/2014/main" id="{82053243-D205-650B-2EE7-CA94F5DB427D}"/>
              </a:ext>
            </a:extLst>
          </p:cNvPr>
          <p:cNvSpPr/>
          <p:nvPr/>
        </p:nvSpPr>
        <p:spPr>
          <a:xfrm>
            <a:off x="3542097" y="1068404"/>
            <a:ext cx="6901313" cy="5467149"/>
          </a:xfrm>
          <a:prstGeom prst="flowChartDecisi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a:solidFill>
                  <a:schemeClr val="tx1"/>
                </a:solidFill>
                <a:latin typeface="Times New Roman" panose="02020603050405020304" pitchFamily="18" charset="0"/>
                <a:cs typeface="Times New Roman" panose="02020603050405020304" pitchFamily="18" charset="0"/>
              </a:rPr>
              <a:t>Subroutines and Their Outputs</a:t>
            </a:r>
            <a:endParaRPr lang="en-IN" sz="4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5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7EB5B2A3-2786-EDB9-C005-3DDD2888B50F}"/>
              </a:ext>
            </a:extLst>
          </p:cNvPr>
          <p:cNvSpPr/>
          <p:nvPr/>
        </p:nvSpPr>
        <p:spPr>
          <a:xfrm>
            <a:off x="3003082" y="512544"/>
            <a:ext cx="8787865" cy="58329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Wingdings" panose="05000000000000000000" pitchFamily="2" charset="2"/>
              <a:buChar char="v"/>
            </a:pPr>
            <a:r>
              <a:rPr lang="en-US" dirty="0"/>
              <a:t>First screen of the quiz game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a:p>
            <a:endParaRPr lang="en-US" dirty="0"/>
          </a:p>
        </p:txBody>
      </p:sp>
      <p:pic>
        <p:nvPicPr>
          <p:cNvPr id="6" name="Picture 5">
            <a:extLst>
              <a:ext uri="{FF2B5EF4-FFF2-40B4-BE49-F238E27FC236}">
                <a16:creationId xmlns:a16="http://schemas.microsoft.com/office/drawing/2014/main" id="{C26BDDE7-8033-CD29-7F6B-BB80D1B314BE}"/>
              </a:ext>
            </a:extLst>
          </p:cNvPr>
          <p:cNvPicPr>
            <a:picLocks noChangeAspect="1"/>
          </p:cNvPicPr>
          <p:nvPr/>
        </p:nvPicPr>
        <p:blipFill>
          <a:blip r:embed="rId3"/>
          <a:stretch>
            <a:fillRect/>
          </a:stretch>
        </p:blipFill>
        <p:spPr>
          <a:xfrm>
            <a:off x="4298214" y="2001519"/>
            <a:ext cx="6197600" cy="3282749"/>
          </a:xfrm>
          <a:prstGeom prst="rect">
            <a:avLst/>
          </a:prstGeom>
        </p:spPr>
      </p:pic>
    </p:spTree>
    <p:extLst>
      <p:ext uri="{BB962C8B-B14F-4D97-AF65-F5344CB8AC3E}">
        <p14:creationId xmlns:p14="http://schemas.microsoft.com/office/powerpoint/2010/main" val="164762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8D88C6-6F0B-82E2-E91F-0628AFDFA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Rectangle: Rounded Corners 1">
            <a:extLst>
              <a:ext uri="{FF2B5EF4-FFF2-40B4-BE49-F238E27FC236}">
                <a16:creationId xmlns:a16="http://schemas.microsoft.com/office/drawing/2014/main" id="{7EB5B2A3-2786-EDB9-C005-3DDD2888B50F}"/>
              </a:ext>
            </a:extLst>
          </p:cNvPr>
          <p:cNvSpPr/>
          <p:nvPr/>
        </p:nvSpPr>
        <p:spPr>
          <a:xfrm>
            <a:off x="3003082" y="512544"/>
            <a:ext cx="8787865" cy="583291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800" b="1" dirty="0"/>
              <a:t>When you choose the option one  ”S”</a:t>
            </a:r>
          </a:p>
          <a:p>
            <a:pPr marL="285750" indent="-285750">
              <a:buFont typeface="Wingdings" panose="05000000000000000000" pitchFamily="2" charset="2"/>
              <a:buChar char="v"/>
            </a:pPr>
            <a:r>
              <a:rPr lang="en-US" dirty="0"/>
              <a:t>Registering the name of the player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v"/>
            </a:pPr>
            <a:r>
              <a:rPr lang="en-US" dirty="0"/>
              <a:t>Welcome screen to the player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en-US" dirty="0"/>
          </a:p>
          <a:p>
            <a:endParaRPr lang="en-US" dirty="0"/>
          </a:p>
        </p:txBody>
      </p:sp>
      <p:pic>
        <p:nvPicPr>
          <p:cNvPr id="4" name="Picture 3">
            <a:extLst>
              <a:ext uri="{FF2B5EF4-FFF2-40B4-BE49-F238E27FC236}">
                <a16:creationId xmlns:a16="http://schemas.microsoft.com/office/drawing/2014/main" id="{7611D34C-59C0-48CC-7EDD-4872A04322A3}"/>
              </a:ext>
            </a:extLst>
          </p:cNvPr>
          <p:cNvPicPr>
            <a:picLocks noChangeAspect="1"/>
          </p:cNvPicPr>
          <p:nvPr/>
        </p:nvPicPr>
        <p:blipFill>
          <a:blip r:embed="rId3"/>
          <a:stretch>
            <a:fillRect/>
          </a:stretch>
        </p:blipFill>
        <p:spPr>
          <a:xfrm>
            <a:off x="4162925" y="2057506"/>
            <a:ext cx="6468177" cy="1872806"/>
          </a:xfrm>
          <a:prstGeom prst="rect">
            <a:avLst/>
          </a:prstGeom>
        </p:spPr>
      </p:pic>
      <p:pic>
        <p:nvPicPr>
          <p:cNvPr id="9" name="Picture 8">
            <a:extLst>
              <a:ext uri="{FF2B5EF4-FFF2-40B4-BE49-F238E27FC236}">
                <a16:creationId xmlns:a16="http://schemas.microsoft.com/office/drawing/2014/main" id="{2DC0C67F-E00C-1438-FBE9-2C94174895BE}"/>
              </a:ext>
            </a:extLst>
          </p:cNvPr>
          <p:cNvPicPr>
            <a:picLocks noChangeAspect="1"/>
          </p:cNvPicPr>
          <p:nvPr/>
        </p:nvPicPr>
        <p:blipFill>
          <a:blip r:embed="rId4"/>
          <a:stretch>
            <a:fillRect/>
          </a:stretch>
        </p:blipFill>
        <p:spPr>
          <a:xfrm>
            <a:off x="4292866" y="4259977"/>
            <a:ext cx="6468177" cy="1755812"/>
          </a:xfrm>
          <a:prstGeom prst="rect">
            <a:avLst/>
          </a:prstGeom>
        </p:spPr>
      </p:pic>
    </p:spTree>
    <p:extLst>
      <p:ext uri="{BB962C8B-B14F-4D97-AF65-F5344CB8AC3E}">
        <p14:creationId xmlns:p14="http://schemas.microsoft.com/office/powerpoint/2010/main" val="358006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1295</Words>
  <Application>Microsoft Office PowerPoint</Application>
  <PresentationFormat>Widescreen</PresentationFormat>
  <Paragraphs>227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Georgia</vt:lpstr>
      <vt:lpstr>Symbol</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Rinki Singla</dc:creator>
  <cp:lastModifiedBy>Rinki Singla</cp:lastModifiedBy>
  <cp:revision>12</cp:revision>
  <dcterms:created xsi:type="dcterms:W3CDTF">2022-06-12T10:22:15Z</dcterms:created>
  <dcterms:modified xsi:type="dcterms:W3CDTF">2022-06-13T05:54:10Z</dcterms:modified>
</cp:coreProperties>
</file>