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Skill%20o%20Villa\Major%20assingment%20Aug\Excel%20CapstoneTransactionData_%20(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Days (Completion 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'Rough Work sheet'!$E$16:$E$22</c:f>
              <c:strCache>
                <c:ptCount val="7"/>
                <c:pt idx="0">
                  <c:v>Mon</c:v>
                </c:pt>
                <c:pt idx="1">
                  <c:v>Tue</c:v>
                </c:pt>
                <c:pt idx="2">
                  <c:v>Wed</c:v>
                </c:pt>
                <c:pt idx="3">
                  <c:v>Thu</c:v>
                </c:pt>
                <c:pt idx="4">
                  <c:v>Fri</c:v>
                </c:pt>
                <c:pt idx="5">
                  <c:v>Sat</c:v>
                </c:pt>
                <c:pt idx="6">
                  <c:v>Sun</c:v>
                </c:pt>
              </c:strCache>
            </c:strRef>
          </c:cat>
          <c:val>
            <c:numRef>
              <c:f>'Rough Work sheet'!$I$16:$I$22</c:f>
              <c:numCache>
                <c:formatCode>0.00%</c:formatCode>
                <c:ptCount val="7"/>
                <c:pt idx="0">
                  <c:v>0.99740680713128038</c:v>
                </c:pt>
                <c:pt idx="1">
                  <c:v>0.99577922077922076</c:v>
                </c:pt>
                <c:pt idx="2">
                  <c:v>0.99461343472750319</c:v>
                </c:pt>
                <c:pt idx="3">
                  <c:v>0.99662783568362967</c:v>
                </c:pt>
                <c:pt idx="4">
                  <c:v>0.99333938843475633</c:v>
                </c:pt>
                <c:pt idx="5">
                  <c:v>0.99266862170087977</c:v>
                </c:pt>
                <c:pt idx="6">
                  <c:v>0.99829883753898496</c:v>
                </c:pt>
              </c:numCache>
            </c:numRef>
          </c:val>
          <c:extLst>
            <c:ext xmlns:c16="http://schemas.microsoft.com/office/drawing/2014/chart" uri="{C3380CC4-5D6E-409C-BE32-E72D297353CC}">
              <c16:uniqueId val="{00000000-290E-4BC9-9659-BE4EE5E3444A}"/>
            </c:ext>
          </c:extLst>
        </c:ser>
        <c:dLbls>
          <c:showLegendKey val="0"/>
          <c:showVal val="0"/>
          <c:showCatName val="0"/>
          <c:showSerName val="0"/>
          <c:showPercent val="0"/>
          <c:showBubbleSize val="0"/>
        </c:dLbls>
        <c:gapWidth val="100"/>
        <c:overlap val="-24"/>
        <c:axId val="832327456"/>
        <c:axId val="832323136"/>
      </c:barChart>
      <c:catAx>
        <c:axId val="8323274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2323136"/>
        <c:crosses val="autoZero"/>
        <c:auto val="1"/>
        <c:lblAlgn val="ctr"/>
        <c:lblOffset val="100"/>
        <c:noMultiLvlLbl val="0"/>
      </c:catAx>
      <c:valAx>
        <c:axId val="83232313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32327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Delivery Time Slot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'Delivery Analysis'!$AM$6</c:f>
              <c:strCache>
                <c:ptCount val="1"/>
                <c:pt idx="0">
                  <c:v>Late Night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Analysis'!$AN$6</c:f>
              <c:numCache>
                <c:formatCode>mm:ss</c:formatCode>
                <c:ptCount val="1"/>
                <c:pt idx="0">
                  <c:v>1.3177766857766861E-2</c:v>
                </c:pt>
              </c:numCache>
            </c:numRef>
          </c:val>
          <c:extLst>
            <c:ext xmlns:c16="http://schemas.microsoft.com/office/drawing/2014/chart" uri="{C3380CC4-5D6E-409C-BE32-E72D297353CC}">
              <c16:uniqueId val="{00000000-57F4-4EC9-A31A-3FB0768106AA}"/>
            </c:ext>
          </c:extLst>
        </c:ser>
        <c:ser>
          <c:idx val="1"/>
          <c:order val="1"/>
          <c:tx>
            <c:strRef>
              <c:f>'Delivery Analysis'!$AM$7</c:f>
              <c:strCache>
                <c:ptCount val="1"/>
                <c:pt idx="0">
                  <c:v>Night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Analysis'!$AN$7</c:f>
              <c:numCache>
                <c:formatCode>mm:ss</c:formatCode>
                <c:ptCount val="1"/>
                <c:pt idx="0">
                  <c:v>1.6661664225407012E-2</c:v>
                </c:pt>
              </c:numCache>
            </c:numRef>
          </c:val>
          <c:extLst>
            <c:ext xmlns:c16="http://schemas.microsoft.com/office/drawing/2014/chart" uri="{C3380CC4-5D6E-409C-BE32-E72D297353CC}">
              <c16:uniqueId val="{00000001-57F4-4EC9-A31A-3FB0768106AA}"/>
            </c:ext>
          </c:extLst>
        </c:ser>
        <c:ser>
          <c:idx val="2"/>
          <c:order val="2"/>
          <c:tx>
            <c:strRef>
              <c:f>'Delivery Analysis'!$AM$8</c:f>
              <c:strCache>
                <c:ptCount val="1"/>
                <c:pt idx="0">
                  <c:v>Evening</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Analysis'!$AN$8</c:f>
              <c:numCache>
                <c:formatCode>mm:ss</c:formatCode>
                <c:ptCount val="1"/>
                <c:pt idx="0">
                  <c:v>1.7289311214630142E-2</c:v>
                </c:pt>
              </c:numCache>
            </c:numRef>
          </c:val>
          <c:extLst>
            <c:ext xmlns:c16="http://schemas.microsoft.com/office/drawing/2014/chart" uri="{C3380CC4-5D6E-409C-BE32-E72D297353CC}">
              <c16:uniqueId val="{00000002-57F4-4EC9-A31A-3FB0768106AA}"/>
            </c:ext>
          </c:extLst>
        </c:ser>
        <c:ser>
          <c:idx val="3"/>
          <c:order val="3"/>
          <c:tx>
            <c:strRef>
              <c:f>'Delivery Analysis'!$AM$9</c:f>
              <c:strCache>
                <c:ptCount val="1"/>
                <c:pt idx="0">
                  <c:v>Afternoon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Analysis'!$AN$9</c:f>
              <c:numCache>
                <c:formatCode>mm:ss</c:formatCode>
                <c:ptCount val="1"/>
                <c:pt idx="0">
                  <c:v>1.8332739435420038E-2</c:v>
                </c:pt>
              </c:numCache>
            </c:numRef>
          </c:val>
          <c:extLst>
            <c:ext xmlns:c16="http://schemas.microsoft.com/office/drawing/2014/chart" uri="{C3380CC4-5D6E-409C-BE32-E72D297353CC}">
              <c16:uniqueId val="{00000003-57F4-4EC9-A31A-3FB0768106AA}"/>
            </c:ext>
          </c:extLst>
        </c:ser>
        <c:ser>
          <c:idx val="4"/>
          <c:order val="4"/>
          <c:tx>
            <c:strRef>
              <c:f>'Delivery Analysis'!$AM$10</c:f>
              <c:strCache>
                <c:ptCount val="1"/>
                <c:pt idx="0">
                  <c:v>Morning</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Analysis'!$AN$10</c:f>
              <c:numCache>
                <c:formatCode>mm:ss</c:formatCode>
                <c:ptCount val="1"/>
                <c:pt idx="0">
                  <c:v>1.626631622619272E-2</c:v>
                </c:pt>
              </c:numCache>
            </c:numRef>
          </c:val>
          <c:extLst>
            <c:ext xmlns:c16="http://schemas.microsoft.com/office/drawing/2014/chart" uri="{C3380CC4-5D6E-409C-BE32-E72D297353CC}">
              <c16:uniqueId val="{00000004-57F4-4EC9-A31A-3FB0768106AA}"/>
            </c:ext>
          </c:extLst>
        </c:ser>
        <c:dLbls>
          <c:dLblPos val="outEnd"/>
          <c:showLegendKey val="0"/>
          <c:showVal val="1"/>
          <c:showCatName val="0"/>
          <c:showSerName val="0"/>
          <c:showPercent val="0"/>
          <c:showBubbleSize val="0"/>
        </c:dLbls>
        <c:gapWidth val="100"/>
        <c:overlap val="-24"/>
        <c:axId val="2078583935"/>
        <c:axId val="2078579135"/>
      </c:barChart>
      <c:catAx>
        <c:axId val="2078583935"/>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8579135"/>
        <c:crosses val="autoZero"/>
        <c:auto val="1"/>
        <c:lblAlgn val="ctr"/>
        <c:lblOffset val="100"/>
        <c:noMultiLvlLbl val="0"/>
      </c:catAx>
      <c:valAx>
        <c:axId val="2078579135"/>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 Delivery</a:t>
                </a:r>
                <a:r>
                  <a:rPr lang="en-IN" baseline="0"/>
                  <a:t> TIME</a:t>
                </a:r>
                <a:endParaRPr lang="en-IN"/>
              </a:p>
            </c:rich>
          </c:tx>
          <c:layout>
            <c:manualLayout>
              <c:xMode val="edge"/>
              <c:yMode val="edge"/>
              <c:x val="1.5246638386353418E-2"/>
              <c:y val="0.36377152682416369"/>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85839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Slot (Completion Rate)</a:t>
            </a:r>
          </a:p>
        </c:rich>
      </c:tx>
      <c:layout>
        <c:manualLayout>
          <c:xMode val="edge"/>
          <c:yMode val="edge"/>
          <c:x val="0.30089998211956054"/>
          <c:y val="5.7259713701431493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'Rough Work sheet'!$E$7:$E$11</c:f>
              <c:strCache>
                <c:ptCount val="5"/>
                <c:pt idx="0">
                  <c:v>Late Night</c:v>
                </c:pt>
                <c:pt idx="1">
                  <c:v>Night</c:v>
                </c:pt>
                <c:pt idx="2">
                  <c:v>Evening</c:v>
                </c:pt>
                <c:pt idx="3">
                  <c:v>Afternoon</c:v>
                </c:pt>
                <c:pt idx="4">
                  <c:v>Morning</c:v>
                </c:pt>
              </c:strCache>
            </c:strRef>
          </c:cat>
          <c:val>
            <c:numRef>
              <c:f>'Rough Work sheet'!$I$7:$I$11</c:f>
              <c:numCache>
                <c:formatCode>0.00%</c:formatCode>
                <c:ptCount val="5"/>
                <c:pt idx="0">
                  <c:v>0.99410319410319414</c:v>
                </c:pt>
                <c:pt idx="1">
                  <c:v>0.99314945015323597</c:v>
                </c:pt>
                <c:pt idx="2">
                  <c:v>0.99751805054151621</c:v>
                </c:pt>
                <c:pt idx="3">
                  <c:v>0.99701640974639483</c:v>
                </c:pt>
                <c:pt idx="4">
                  <c:v>0.99518425460636517</c:v>
                </c:pt>
              </c:numCache>
            </c:numRef>
          </c:val>
          <c:extLst>
            <c:ext xmlns:c16="http://schemas.microsoft.com/office/drawing/2014/chart" uri="{C3380CC4-5D6E-409C-BE32-E72D297353CC}">
              <c16:uniqueId val="{00000000-31B5-427A-8D9E-34B65FEE7A04}"/>
            </c:ext>
          </c:extLst>
        </c:ser>
        <c:dLbls>
          <c:dLblPos val="outEnd"/>
          <c:showLegendKey val="0"/>
          <c:showVal val="1"/>
          <c:showCatName val="0"/>
          <c:showSerName val="0"/>
          <c:showPercent val="0"/>
          <c:showBubbleSize val="0"/>
        </c:dLbls>
        <c:gapWidth val="100"/>
        <c:overlap val="-24"/>
        <c:axId val="726843584"/>
        <c:axId val="726845984"/>
      </c:barChart>
      <c:catAx>
        <c:axId val="7268435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6845984"/>
        <c:crosses val="autoZero"/>
        <c:auto val="1"/>
        <c:lblAlgn val="ctr"/>
        <c:lblOffset val="100"/>
        <c:noMultiLvlLbl val="0"/>
      </c:catAx>
      <c:valAx>
        <c:axId val="72684598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268435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Quantity Wise Completion rate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'Completion Rate Analysis'!$AI$8</c:f>
              <c:strCache>
                <c:ptCount val="1"/>
                <c:pt idx="0">
                  <c:v>Product Quantity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'Completion Rate Analysis'!$AI$9:$AI$33</c:f>
              <c:numCache>
                <c:formatCode>General</c:formatCode>
                <c:ptCount val="25"/>
                <c:pt idx="0">
                  <c:v>1</c:v>
                </c:pt>
                <c:pt idx="1">
                  <c:v>5</c:v>
                </c:pt>
                <c:pt idx="2">
                  <c:v>2</c:v>
                </c:pt>
                <c:pt idx="3">
                  <c:v>18</c:v>
                </c:pt>
                <c:pt idx="4">
                  <c:v>6</c:v>
                </c:pt>
                <c:pt idx="5">
                  <c:v>3</c:v>
                </c:pt>
                <c:pt idx="6">
                  <c:v>8</c:v>
                </c:pt>
                <c:pt idx="7">
                  <c:v>4</c:v>
                </c:pt>
                <c:pt idx="8">
                  <c:v>7</c:v>
                </c:pt>
                <c:pt idx="9">
                  <c:v>20</c:v>
                </c:pt>
                <c:pt idx="10">
                  <c:v>11</c:v>
                </c:pt>
                <c:pt idx="11">
                  <c:v>15</c:v>
                </c:pt>
                <c:pt idx="12">
                  <c:v>9</c:v>
                </c:pt>
                <c:pt idx="13">
                  <c:v>10</c:v>
                </c:pt>
                <c:pt idx="14">
                  <c:v>17</c:v>
                </c:pt>
                <c:pt idx="15">
                  <c:v>13</c:v>
                </c:pt>
                <c:pt idx="16">
                  <c:v>16</c:v>
                </c:pt>
                <c:pt idx="17">
                  <c:v>14</c:v>
                </c:pt>
                <c:pt idx="18">
                  <c:v>21</c:v>
                </c:pt>
                <c:pt idx="19">
                  <c:v>12</c:v>
                </c:pt>
                <c:pt idx="20">
                  <c:v>19</c:v>
                </c:pt>
                <c:pt idx="21">
                  <c:v>22</c:v>
                </c:pt>
                <c:pt idx="22">
                  <c:v>23</c:v>
                </c:pt>
                <c:pt idx="23">
                  <c:v>24</c:v>
                </c:pt>
                <c:pt idx="24">
                  <c:v>25</c:v>
                </c:pt>
              </c:numCache>
            </c:numRef>
          </c:val>
          <c:extLst>
            <c:ext xmlns:c16="http://schemas.microsoft.com/office/drawing/2014/chart" uri="{C3380CC4-5D6E-409C-BE32-E72D297353CC}">
              <c16:uniqueId val="{00000000-306C-460D-A5AB-038DD1AFDF80}"/>
            </c:ext>
          </c:extLst>
        </c:ser>
        <c:dLbls>
          <c:showLegendKey val="0"/>
          <c:showVal val="0"/>
          <c:showCatName val="0"/>
          <c:showSerName val="0"/>
          <c:showPercent val="0"/>
          <c:showBubbleSize val="0"/>
        </c:dLbls>
        <c:gapWidth val="219"/>
        <c:overlap val="-27"/>
        <c:axId val="1327181167"/>
        <c:axId val="1327165327"/>
      </c:barChart>
      <c:lineChart>
        <c:grouping val="standard"/>
        <c:varyColors val="0"/>
        <c:ser>
          <c:idx val="1"/>
          <c:order val="1"/>
          <c:tx>
            <c:strRef>
              <c:f>'Completion Rate Analysis'!$AM$8</c:f>
              <c:strCache>
                <c:ptCount val="1"/>
                <c:pt idx="0">
                  <c:v>Ccompletion  Rate</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val>
            <c:numRef>
              <c:f>'Completion Rate Analysis'!$AM$9:$AM$33</c:f>
              <c:numCache>
                <c:formatCode>0.00%</c:formatCode>
                <c:ptCount val="25"/>
                <c:pt idx="0">
                  <c:v>0.99265924698081931</c:v>
                </c:pt>
                <c:pt idx="1">
                  <c:v>0.99751984126984128</c:v>
                </c:pt>
                <c:pt idx="2">
                  <c:v>0.99727520435967298</c:v>
                </c:pt>
                <c:pt idx="3">
                  <c:v>1</c:v>
                </c:pt>
                <c:pt idx="4">
                  <c:v>0.99397186872069654</c:v>
                </c:pt>
                <c:pt idx="5">
                  <c:v>0.99407915238392019</c:v>
                </c:pt>
                <c:pt idx="6">
                  <c:v>0.99785407725321884</c:v>
                </c:pt>
                <c:pt idx="7">
                  <c:v>0.99557165861513686</c:v>
                </c:pt>
                <c:pt idx="8">
                  <c:v>0.99662447257383968</c:v>
                </c:pt>
                <c:pt idx="9">
                  <c:v>1</c:v>
                </c:pt>
                <c:pt idx="10">
                  <c:v>0.99334811529933487</c:v>
                </c:pt>
                <c:pt idx="11">
                  <c:v>1</c:v>
                </c:pt>
                <c:pt idx="12">
                  <c:v>0.99460916442048519</c:v>
                </c:pt>
                <c:pt idx="13">
                  <c:v>0.9981718464351006</c:v>
                </c:pt>
                <c:pt idx="14">
                  <c:v>1</c:v>
                </c:pt>
                <c:pt idx="15">
                  <c:v>1</c:v>
                </c:pt>
                <c:pt idx="16">
                  <c:v>0.99248120300751874</c:v>
                </c:pt>
                <c:pt idx="17">
                  <c:v>0.99567099567099571</c:v>
                </c:pt>
                <c:pt idx="18">
                  <c:v>1</c:v>
                </c:pt>
                <c:pt idx="19">
                  <c:v>1</c:v>
                </c:pt>
                <c:pt idx="20">
                  <c:v>1</c:v>
                </c:pt>
                <c:pt idx="21">
                  <c:v>1</c:v>
                </c:pt>
                <c:pt idx="22">
                  <c:v>1</c:v>
                </c:pt>
                <c:pt idx="23">
                  <c:v>1</c:v>
                </c:pt>
                <c:pt idx="24">
                  <c:v>1</c:v>
                </c:pt>
              </c:numCache>
            </c:numRef>
          </c:val>
          <c:smooth val="0"/>
          <c:extLst>
            <c:ext xmlns:c16="http://schemas.microsoft.com/office/drawing/2014/chart" uri="{C3380CC4-5D6E-409C-BE32-E72D297353CC}">
              <c16:uniqueId val="{00000001-306C-460D-A5AB-038DD1AFDF80}"/>
            </c:ext>
          </c:extLst>
        </c:ser>
        <c:dLbls>
          <c:showLegendKey val="0"/>
          <c:showVal val="0"/>
          <c:showCatName val="0"/>
          <c:showSerName val="0"/>
          <c:showPercent val="0"/>
          <c:showBubbleSize val="0"/>
        </c:dLbls>
        <c:marker val="1"/>
        <c:smooth val="0"/>
        <c:axId val="1327169647"/>
        <c:axId val="1327172047"/>
      </c:lineChart>
      <c:catAx>
        <c:axId val="1327181167"/>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7165327"/>
        <c:crosses val="autoZero"/>
        <c:auto val="1"/>
        <c:lblAlgn val="ctr"/>
        <c:lblOffset val="100"/>
        <c:noMultiLvlLbl val="0"/>
      </c:catAx>
      <c:valAx>
        <c:axId val="1327165327"/>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 Product Quanity</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7181167"/>
        <c:crosses val="autoZero"/>
        <c:crossBetween val="between"/>
      </c:valAx>
      <c:valAx>
        <c:axId val="1327172047"/>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27169647"/>
        <c:crosses val="max"/>
        <c:crossBetween val="between"/>
      </c:valAx>
      <c:catAx>
        <c:axId val="1327169647"/>
        <c:scaling>
          <c:orientation val="minMax"/>
        </c:scaling>
        <c:delete val="1"/>
        <c:axPos val="b"/>
        <c:majorTickMark val="none"/>
        <c:minorTickMark val="none"/>
        <c:tickLblPos val="nextTo"/>
        <c:crossAx val="132717204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Analysis!PivotTable5</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Rating as per slot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dLbl>
          <c:idx val="0"/>
          <c:layout>
            <c:manualLayout>
              <c:x val="-2.6246719160104987E-3"/>
              <c:y val="1.1428576570788109E-2"/>
            </c:manualLayout>
          </c:layout>
          <c:showLegendKey val="0"/>
          <c:showVal val="1"/>
          <c:showCatName val="0"/>
          <c:showSerName val="0"/>
          <c:showPercent val="0"/>
          <c:showBubbleSize val="0"/>
          <c:extLst>
            <c:ext xmlns:c15="http://schemas.microsoft.com/office/drawing/2012/chart" uri="{CE6537A1-D6FC-4f65-9D91-7224C49458BB}"/>
          </c:extLst>
        </c:dLbl>
      </c:pivotFmt>
      <c:pivotFmt>
        <c:idx val="4"/>
        <c:dLbl>
          <c:idx val="0"/>
          <c:layout>
            <c:manualLayout>
              <c:x val="2.6246719160104505E-3"/>
              <c:y val="4.000001799775843E-2"/>
            </c:manualLayout>
          </c:layout>
          <c:showLegendKey val="0"/>
          <c:showVal val="1"/>
          <c:showCatName val="0"/>
          <c:showSerName val="0"/>
          <c:showPercent val="0"/>
          <c:showBubbleSize val="0"/>
          <c:extLst>
            <c:ext xmlns:c15="http://schemas.microsoft.com/office/drawing/2012/chart" uri="{CE6537A1-D6FC-4f65-9D91-7224C49458BB}"/>
          </c:extLst>
        </c:dLbl>
      </c:pivotFmt>
      <c:pivotFmt>
        <c:idx val="5"/>
        <c:dLbl>
          <c:idx val="0"/>
          <c:layout>
            <c:manualLayout>
              <c:x val="2.6246719160104024E-3"/>
              <c:y val="5.1428594568546433E-2"/>
            </c:manualLayout>
          </c:layout>
          <c:showLegendKey val="0"/>
          <c:showVal val="1"/>
          <c:showCatName val="0"/>
          <c:showSerName val="0"/>
          <c:showPercent val="0"/>
          <c:showBubbleSize val="0"/>
          <c:extLst>
            <c:ext xmlns:c15="http://schemas.microsoft.com/office/drawing/2012/chart" uri="{CE6537A1-D6FC-4f65-9D91-7224C49458BB}"/>
          </c:extLst>
        </c:dLbl>
      </c:pivotFmt>
      <c:pivotFmt>
        <c:idx val="6"/>
        <c:dLbl>
          <c:idx val="0"/>
          <c:layout>
            <c:manualLayout>
              <c:x val="5.2493438320209973E-3"/>
              <c:y val="7.428574771012271E-2"/>
            </c:manualLayout>
          </c:layout>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1914260717410323E-2"/>
          <c:y val="0.19356523472540615"/>
          <c:w val="0.84150481189851267"/>
          <c:h val="0.46825675271603706"/>
        </c:manualLayout>
      </c:layout>
      <c:barChart>
        <c:barDir val="col"/>
        <c:grouping val="clustered"/>
        <c:varyColors val="0"/>
        <c:ser>
          <c:idx val="0"/>
          <c:order val="0"/>
          <c:tx>
            <c:strRef>
              <c:f>'Customer Level Analysis'!$BE$7</c:f>
              <c:strCache>
                <c:ptCount val="1"/>
                <c:pt idx="0">
                  <c:v>Count of Order 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Analysis'!$BD$8:$BD$13</c:f>
              <c:strCache>
                <c:ptCount val="5"/>
                <c:pt idx="0">
                  <c:v>Afternoon</c:v>
                </c:pt>
                <c:pt idx="1">
                  <c:v>Evening</c:v>
                </c:pt>
                <c:pt idx="2">
                  <c:v>Late Night</c:v>
                </c:pt>
                <c:pt idx="3">
                  <c:v>Morning</c:v>
                </c:pt>
                <c:pt idx="4">
                  <c:v>Night</c:v>
                </c:pt>
              </c:strCache>
            </c:strRef>
          </c:cat>
          <c:val>
            <c:numRef>
              <c:f>'Customer Level Analysis'!$BE$8:$BE$13</c:f>
              <c:numCache>
                <c:formatCode>General</c:formatCode>
                <c:ptCount val="5"/>
                <c:pt idx="0">
                  <c:v>6033</c:v>
                </c:pt>
                <c:pt idx="1">
                  <c:v>4432</c:v>
                </c:pt>
                <c:pt idx="2">
                  <c:v>2035</c:v>
                </c:pt>
                <c:pt idx="3">
                  <c:v>4776</c:v>
                </c:pt>
                <c:pt idx="4">
                  <c:v>5547</c:v>
                </c:pt>
              </c:numCache>
            </c:numRef>
          </c:val>
          <c:extLst>
            <c:ext xmlns:c16="http://schemas.microsoft.com/office/drawing/2014/chart" uri="{C3380CC4-5D6E-409C-BE32-E72D297353CC}">
              <c16:uniqueId val="{00000000-72A9-4797-8F6D-346CBAD24A07}"/>
            </c:ext>
          </c:extLst>
        </c:ser>
        <c:dLbls>
          <c:showLegendKey val="0"/>
          <c:showVal val="0"/>
          <c:showCatName val="0"/>
          <c:showSerName val="0"/>
          <c:showPercent val="0"/>
          <c:showBubbleSize val="0"/>
        </c:dLbls>
        <c:gapWidth val="219"/>
        <c:axId val="1087730735"/>
        <c:axId val="1087731215"/>
      </c:barChart>
      <c:lineChart>
        <c:grouping val="standard"/>
        <c:varyColors val="0"/>
        <c:ser>
          <c:idx val="1"/>
          <c:order val="1"/>
          <c:tx>
            <c:strRef>
              <c:f>'Customer Level Analysis'!$BF$7</c:f>
              <c:strCache>
                <c:ptCount val="1"/>
                <c:pt idx="0">
                  <c:v>Average of Order Rating</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Analysis'!$BD$8:$BD$13</c:f>
              <c:strCache>
                <c:ptCount val="5"/>
                <c:pt idx="0">
                  <c:v>Afternoon</c:v>
                </c:pt>
                <c:pt idx="1">
                  <c:v>Evening</c:v>
                </c:pt>
                <c:pt idx="2">
                  <c:v>Late Night</c:v>
                </c:pt>
                <c:pt idx="3">
                  <c:v>Morning</c:v>
                </c:pt>
                <c:pt idx="4">
                  <c:v>Night</c:v>
                </c:pt>
              </c:strCache>
            </c:strRef>
          </c:cat>
          <c:val>
            <c:numRef>
              <c:f>'Customer Level Analysis'!$BF$8:$BF$13</c:f>
              <c:numCache>
                <c:formatCode>0.00</c:formatCode>
                <c:ptCount val="5"/>
                <c:pt idx="0">
                  <c:v>4.8544345173240355</c:v>
                </c:pt>
                <c:pt idx="1">
                  <c:v>4.8599105812220564</c:v>
                </c:pt>
                <c:pt idx="2">
                  <c:v>4.8211497515968773</c:v>
                </c:pt>
                <c:pt idx="3">
                  <c:v>4.8593020060456169</c:v>
                </c:pt>
                <c:pt idx="4">
                  <c:v>4.8482121138409147</c:v>
                </c:pt>
              </c:numCache>
            </c:numRef>
          </c:val>
          <c:smooth val="0"/>
          <c:extLst>
            <c:ext xmlns:c16="http://schemas.microsoft.com/office/drawing/2014/chart" uri="{C3380CC4-5D6E-409C-BE32-E72D297353CC}">
              <c16:uniqueId val="{00000001-72A9-4797-8F6D-346CBAD24A07}"/>
            </c:ext>
          </c:extLst>
        </c:ser>
        <c:dLbls>
          <c:showLegendKey val="0"/>
          <c:showVal val="0"/>
          <c:showCatName val="0"/>
          <c:showSerName val="0"/>
          <c:showPercent val="0"/>
          <c:showBubbleSize val="0"/>
        </c:dLbls>
        <c:marker val="1"/>
        <c:smooth val="0"/>
        <c:axId val="1357224175"/>
        <c:axId val="1357235695"/>
      </c:lineChart>
      <c:catAx>
        <c:axId val="108773073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87731215"/>
        <c:crosses val="autoZero"/>
        <c:auto val="1"/>
        <c:lblAlgn val="ctr"/>
        <c:lblOffset val="100"/>
        <c:noMultiLvlLbl val="0"/>
      </c:catAx>
      <c:valAx>
        <c:axId val="10877312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87730735"/>
        <c:crosses val="autoZero"/>
        <c:crossBetween val="between"/>
      </c:valAx>
      <c:valAx>
        <c:axId val="1357235695"/>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57224175"/>
        <c:crosses val="max"/>
        <c:crossBetween val="between"/>
      </c:valAx>
      <c:catAx>
        <c:axId val="1357224175"/>
        <c:scaling>
          <c:orientation val="minMax"/>
        </c:scaling>
        <c:delete val="1"/>
        <c:axPos val="b"/>
        <c:numFmt formatCode="General" sourceLinked="1"/>
        <c:majorTickMark val="none"/>
        <c:minorTickMark val="none"/>
        <c:tickLblPos val="nextTo"/>
        <c:crossAx val="135723569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Analysis!PivotTable2</c:name>
    <c:fmtId val="2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Discount Delivery Charges wise rating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'Customer Level Analysis'!$BJ$7</c:f>
              <c:strCache>
                <c:ptCount val="1"/>
                <c:pt idx="0">
                  <c:v>Average of Discount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Analysis'!$BH$8:$BH$13</c:f>
              <c:strCache>
                <c:ptCount val="5"/>
                <c:pt idx="0">
                  <c:v>Afternoon</c:v>
                </c:pt>
                <c:pt idx="1">
                  <c:v>Evening</c:v>
                </c:pt>
                <c:pt idx="2">
                  <c:v>Late Night</c:v>
                </c:pt>
                <c:pt idx="3">
                  <c:v>Morning</c:v>
                </c:pt>
                <c:pt idx="4">
                  <c:v>Night</c:v>
                </c:pt>
              </c:strCache>
            </c:strRef>
          </c:cat>
          <c:val>
            <c:numRef>
              <c:f>'Customer Level Analysis'!$BJ$8:$BJ$13</c:f>
              <c:numCache>
                <c:formatCode>0.00</c:formatCode>
                <c:ptCount val="5"/>
                <c:pt idx="0">
                  <c:v>24.235078969243556</c:v>
                </c:pt>
                <c:pt idx="1">
                  <c:v>23.625876498529745</c:v>
                </c:pt>
                <c:pt idx="2">
                  <c:v>12.538803756796836</c:v>
                </c:pt>
                <c:pt idx="3">
                  <c:v>22.940879444561329</c:v>
                </c:pt>
                <c:pt idx="4">
                  <c:v>22.787257215465601</c:v>
                </c:pt>
              </c:numCache>
            </c:numRef>
          </c:val>
          <c:extLst>
            <c:ext xmlns:c16="http://schemas.microsoft.com/office/drawing/2014/chart" uri="{C3380CC4-5D6E-409C-BE32-E72D297353CC}">
              <c16:uniqueId val="{00000000-ACB8-4AC0-AB3E-E3C3C5A7E2B2}"/>
            </c:ext>
          </c:extLst>
        </c:ser>
        <c:ser>
          <c:idx val="2"/>
          <c:order val="2"/>
          <c:tx>
            <c:strRef>
              <c:f>'Customer Level Analysis'!$BK$7</c:f>
              <c:strCache>
                <c:ptCount val="1"/>
                <c:pt idx="0">
                  <c:v>Average of Delivery Charges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Analysis'!$BH$8:$BH$13</c:f>
              <c:strCache>
                <c:ptCount val="5"/>
                <c:pt idx="0">
                  <c:v>Afternoon</c:v>
                </c:pt>
                <c:pt idx="1">
                  <c:v>Evening</c:v>
                </c:pt>
                <c:pt idx="2">
                  <c:v>Late Night</c:v>
                </c:pt>
                <c:pt idx="3">
                  <c:v>Morning</c:v>
                </c:pt>
                <c:pt idx="4">
                  <c:v>Night</c:v>
                </c:pt>
              </c:strCache>
            </c:strRef>
          </c:cat>
          <c:val>
            <c:numRef>
              <c:f>'Customer Level Analysis'!$BK$8:$BK$13</c:f>
              <c:numCache>
                <c:formatCode>0.00</c:formatCode>
                <c:ptCount val="5"/>
                <c:pt idx="0">
                  <c:v>19.151620947630924</c:v>
                </c:pt>
                <c:pt idx="1">
                  <c:v>19.636507577471161</c:v>
                </c:pt>
                <c:pt idx="2">
                  <c:v>30.725654967869502</c:v>
                </c:pt>
                <c:pt idx="3">
                  <c:v>18.823900694298338</c:v>
                </c:pt>
                <c:pt idx="4">
                  <c:v>20.930840442911599</c:v>
                </c:pt>
              </c:numCache>
            </c:numRef>
          </c:val>
          <c:extLst>
            <c:ext xmlns:c16="http://schemas.microsoft.com/office/drawing/2014/chart" uri="{C3380CC4-5D6E-409C-BE32-E72D297353CC}">
              <c16:uniqueId val="{00000001-ACB8-4AC0-AB3E-E3C3C5A7E2B2}"/>
            </c:ext>
          </c:extLst>
        </c:ser>
        <c:dLbls>
          <c:showLegendKey val="0"/>
          <c:showVal val="0"/>
          <c:showCatName val="0"/>
          <c:showSerName val="0"/>
          <c:showPercent val="0"/>
          <c:showBubbleSize val="0"/>
        </c:dLbls>
        <c:gapWidth val="219"/>
        <c:axId val="1438435791"/>
        <c:axId val="1438430031"/>
      </c:barChart>
      <c:lineChart>
        <c:grouping val="standard"/>
        <c:varyColors val="0"/>
        <c:ser>
          <c:idx val="0"/>
          <c:order val="0"/>
          <c:tx>
            <c:strRef>
              <c:f>'Customer Level Analysis'!$BI$7</c:f>
              <c:strCache>
                <c:ptCount val="1"/>
                <c:pt idx="0">
                  <c:v>Average of Order Rating</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highlight>
                      <a:srgbClr val="000000"/>
                    </a:highlight>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Analysis'!$BH$8:$BH$13</c:f>
              <c:strCache>
                <c:ptCount val="5"/>
                <c:pt idx="0">
                  <c:v>Afternoon</c:v>
                </c:pt>
                <c:pt idx="1">
                  <c:v>Evening</c:v>
                </c:pt>
                <c:pt idx="2">
                  <c:v>Late Night</c:v>
                </c:pt>
                <c:pt idx="3">
                  <c:v>Morning</c:v>
                </c:pt>
                <c:pt idx="4">
                  <c:v>Night</c:v>
                </c:pt>
              </c:strCache>
            </c:strRef>
          </c:cat>
          <c:val>
            <c:numRef>
              <c:f>'Customer Level Analysis'!$BI$8:$BI$13</c:f>
              <c:numCache>
                <c:formatCode>0.00</c:formatCode>
                <c:ptCount val="5"/>
                <c:pt idx="0">
                  <c:v>4.8544345173240355</c:v>
                </c:pt>
                <c:pt idx="1">
                  <c:v>4.8599105812220564</c:v>
                </c:pt>
                <c:pt idx="2">
                  <c:v>4.8211497515968773</c:v>
                </c:pt>
                <c:pt idx="3">
                  <c:v>4.8593020060456169</c:v>
                </c:pt>
                <c:pt idx="4">
                  <c:v>4.8482121138409147</c:v>
                </c:pt>
              </c:numCache>
            </c:numRef>
          </c:val>
          <c:smooth val="0"/>
          <c:extLst>
            <c:ext xmlns:c16="http://schemas.microsoft.com/office/drawing/2014/chart" uri="{C3380CC4-5D6E-409C-BE32-E72D297353CC}">
              <c16:uniqueId val="{00000002-ACB8-4AC0-AB3E-E3C3C5A7E2B2}"/>
            </c:ext>
          </c:extLst>
        </c:ser>
        <c:dLbls>
          <c:showLegendKey val="0"/>
          <c:showVal val="0"/>
          <c:showCatName val="0"/>
          <c:showSerName val="0"/>
          <c:showPercent val="0"/>
          <c:showBubbleSize val="0"/>
        </c:dLbls>
        <c:marker val="1"/>
        <c:smooth val="0"/>
        <c:axId val="1438436271"/>
        <c:axId val="1438426671"/>
      </c:lineChart>
      <c:catAx>
        <c:axId val="14384357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8430031"/>
        <c:crosses val="autoZero"/>
        <c:auto val="1"/>
        <c:lblAlgn val="ctr"/>
        <c:lblOffset val="100"/>
        <c:noMultiLvlLbl val="0"/>
      </c:catAx>
      <c:valAx>
        <c:axId val="1438430031"/>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8435791"/>
        <c:crosses val="autoZero"/>
        <c:crossBetween val="between"/>
      </c:valAx>
      <c:valAx>
        <c:axId val="1438426671"/>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8436271"/>
        <c:crosses val="max"/>
        <c:crossBetween val="between"/>
      </c:valAx>
      <c:catAx>
        <c:axId val="1438436271"/>
        <c:scaling>
          <c:orientation val="minMax"/>
        </c:scaling>
        <c:delete val="1"/>
        <c:axPos val="b"/>
        <c:numFmt formatCode="General" sourceLinked="1"/>
        <c:majorTickMark val="none"/>
        <c:minorTickMark val="none"/>
        <c:tickLblPos val="nextTo"/>
        <c:crossAx val="1438426671"/>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(1).xlsx]Customer Level Analysis!PivotTable1</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Product quantity wise rating</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'Customer Level Analysis'!$BE$16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Analysis'!$BD$17:$BD$41</c:f>
              <c:strCach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strCache>
            </c:strRef>
          </c:cat>
          <c:val>
            <c:numRef>
              <c:f>'Customer Level Analysis'!$BE$17:$BE$41</c:f>
              <c:numCache>
                <c:formatCode>0.00</c:formatCode>
                <c:ptCount val="24"/>
                <c:pt idx="0">
                  <c:v>4.8418152350081041</c:v>
                </c:pt>
                <c:pt idx="1">
                  <c:v>4.8599066044029353</c:v>
                </c:pt>
                <c:pt idx="2">
                  <c:v>4.873180873180873</c:v>
                </c:pt>
                <c:pt idx="3">
                  <c:v>4.8592750533049038</c:v>
                </c:pt>
                <c:pt idx="4">
                  <c:v>4.8617780661907855</c:v>
                </c:pt>
                <c:pt idx="5">
                  <c:v>4.8429184549356226</c:v>
                </c:pt>
                <c:pt idx="6">
                  <c:v>4.8675496688741724</c:v>
                </c:pt>
                <c:pt idx="7">
                  <c:v>4.8362068965517242</c:v>
                </c:pt>
                <c:pt idx="8">
                  <c:v>4.8266897746967068</c:v>
                </c:pt>
                <c:pt idx="9">
                  <c:v>4.8631840796019903</c:v>
                </c:pt>
                <c:pt idx="10">
                  <c:v>4.8076923076923075</c:v>
                </c:pt>
                <c:pt idx="11">
                  <c:v>4.8293650793650791</c:v>
                </c:pt>
                <c:pt idx="12">
                  <c:v>4.8783068783068781</c:v>
                </c:pt>
                <c:pt idx="13">
                  <c:v>4.7904191616766463</c:v>
                </c:pt>
                <c:pt idx="14">
                  <c:v>4.8048780487804876</c:v>
                </c:pt>
                <c:pt idx="15">
                  <c:v>4.729166666666667</c:v>
                </c:pt>
                <c:pt idx="16">
                  <c:v>4.8048780487804876</c:v>
                </c:pt>
                <c:pt idx="17">
                  <c:v>4.9074074074074074</c:v>
                </c:pt>
                <c:pt idx="18">
                  <c:v>4.8571428571428568</c:v>
                </c:pt>
                <c:pt idx="19">
                  <c:v>4.7826086956521738</c:v>
                </c:pt>
                <c:pt idx="20">
                  <c:v>4.625</c:v>
                </c:pt>
                <c:pt idx="21">
                  <c:v>5</c:v>
                </c:pt>
                <c:pt idx="22">
                  <c:v>5</c:v>
                </c:pt>
                <c:pt idx="23">
                  <c:v>5</c:v>
                </c:pt>
              </c:numCache>
            </c:numRef>
          </c:val>
          <c:extLst>
            <c:ext xmlns:c16="http://schemas.microsoft.com/office/drawing/2014/chart" uri="{C3380CC4-5D6E-409C-BE32-E72D297353CC}">
              <c16:uniqueId val="{00000000-8059-4026-A074-DC359A6677FE}"/>
            </c:ext>
          </c:extLst>
        </c:ser>
        <c:dLbls>
          <c:showLegendKey val="0"/>
          <c:showVal val="0"/>
          <c:showCatName val="0"/>
          <c:showSerName val="0"/>
          <c:showPercent val="0"/>
          <c:showBubbleSize val="0"/>
        </c:dLbls>
        <c:gapWidth val="115"/>
        <c:overlap val="-20"/>
        <c:axId val="1436047295"/>
        <c:axId val="1436034815"/>
      </c:barChart>
      <c:catAx>
        <c:axId val="143604729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6034815"/>
        <c:crosses val="autoZero"/>
        <c:auto val="1"/>
        <c:lblAlgn val="ctr"/>
        <c:lblOffset val="100"/>
        <c:noMultiLvlLbl val="0"/>
      </c:catAx>
      <c:valAx>
        <c:axId val="1436034815"/>
        <c:scaling>
          <c:orientation val="minMax"/>
        </c:scaling>
        <c:delete val="0"/>
        <c:axPos val="b"/>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360472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Delivery Time Month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245458971853117"/>
          <c:y val="0.1662456712784206"/>
          <c:w val="0.86021190995606611"/>
          <c:h val="0.63064644846931517"/>
        </c:manualLayout>
      </c:layout>
      <c:barChart>
        <c:barDir val="col"/>
        <c:grouping val="clustered"/>
        <c:varyColors val="0"/>
        <c:ser>
          <c:idx val="0"/>
          <c:order val="0"/>
          <c:tx>
            <c:strRef>
              <c:f>'Delivery Analysis'!$D$5</c:f>
              <c:strCache>
                <c:ptCount val="1"/>
                <c:pt idx="0">
                  <c:v>Sep-21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Analysis'!$D$58</c:f>
              <c:numCache>
                <c:formatCode>mm:ss</c:formatCode>
                <c:ptCount val="1"/>
                <c:pt idx="0">
                  <c:v>1.0616321035913805E-2</c:v>
                </c:pt>
              </c:numCache>
            </c:numRef>
          </c:val>
          <c:extLst>
            <c:ext xmlns:c16="http://schemas.microsoft.com/office/drawing/2014/chart" uri="{C3380CC4-5D6E-409C-BE32-E72D297353CC}">
              <c16:uniqueId val="{00000000-79EA-4088-8C5C-205B98226322}"/>
            </c:ext>
          </c:extLst>
        </c:ser>
        <c:ser>
          <c:idx val="1"/>
          <c:order val="1"/>
          <c:tx>
            <c:strRef>
              <c:f>'Delivery Analysis'!$E$5</c:f>
              <c:strCache>
                <c:ptCount val="1"/>
                <c:pt idx="0">
                  <c:v>Aug-21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Analysis'!$E$58</c:f>
              <c:numCache>
                <c:formatCode>mm:ss</c:formatCode>
                <c:ptCount val="1"/>
                <c:pt idx="0">
                  <c:v>1.3421447518357511E-2</c:v>
                </c:pt>
              </c:numCache>
            </c:numRef>
          </c:val>
          <c:extLst>
            <c:ext xmlns:c16="http://schemas.microsoft.com/office/drawing/2014/chart" uri="{C3380CC4-5D6E-409C-BE32-E72D297353CC}">
              <c16:uniqueId val="{00000001-79EA-4088-8C5C-205B98226322}"/>
            </c:ext>
          </c:extLst>
        </c:ser>
        <c:ser>
          <c:idx val="2"/>
          <c:order val="2"/>
          <c:tx>
            <c:strRef>
              <c:f>'Delivery Analysis'!$F$5</c:f>
              <c:strCache>
                <c:ptCount val="1"/>
                <c:pt idx="0">
                  <c:v>Jul-21</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Analysis'!$F$58</c:f>
              <c:numCache>
                <c:formatCode>mm:ss</c:formatCode>
                <c:ptCount val="1"/>
                <c:pt idx="0">
                  <c:v>1.4075633634096581E-2</c:v>
                </c:pt>
              </c:numCache>
            </c:numRef>
          </c:val>
          <c:extLst>
            <c:ext xmlns:c16="http://schemas.microsoft.com/office/drawing/2014/chart" uri="{C3380CC4-5D6E-409C-BE32-E72D297353CC}">
              <c16:uniqueId val="{00000002-79EA-4088-8C5C-205B98226322}"/>
            </c:ext>
          </c:extLst>
        </c:ser>
        <c:ser>
          <c:idx val="3"/>
          <c:order val="3"/>
          <c:tx>
            <c:strRef>
              <c:f>'Delivery Analysis'!$G$5</c:f>
              <c:strCache>
                <c:ptCount val="1"/>
                <c:pt idx="0">
                  <c:v>Jun-21</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Analysis'!$G$58</c:f>
              <c:numCache>
                <c:formatCode>mm:ss</c:formatCode>
                <c:ptCount val="1"/>
                <c:pt idx="0">
                  <c:v>1.1704658802980435E-2</c:v>
                </c:pt>
              </c:numCache>
            </c:numRef>
          </c:val>
          <c:extLst>
            <c:ext xmlns:c16="http://schemas.microsoft.com/office/drawing/2014/chart" uri="{C3380CC4-5D6E-409C-BE32-E72D297353CC}">
              <c16:uniqueId val="{00000003-79EA-4088-8C5C-205B98226322}"/>
            </c:ext>
          </c:extLst>
        </c:ser>
        <c:ser>
          <c:idx val="4"/>
          <c:order val="4"/>
          <c:tx>
            <c:strRef>
              <c:f>'Delivery Analysis'!$H$5</c:f>
              <c:strCache>
                <c:ptCount val="1"/>
                <c:pt idx="0">
                  <c:v>May-21</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Analysis'!$H$58</c:f>
              <c:numCache>
                <c:formatCode>mm:ss</c:formatCode>
                <c:ptCount val="1"/>
                <c:pt idx="0">
                  <c:v>2.7423437785919064E-2</c:v>
                </c:pt>
              </c:numCache>
            </c:numRef>
          </c:val>
          <c:extLst>
            <c:ext xmlns:c16="http://schemas.microsoft.com/office/drawing/2014/chart" uri="{C3380CC4-5D6E-409C-BE32-E72D297353CC}">
              <c16:uniqueId val="{00000004-79EA-4088-8C5C-205B98226322}"/>
            </c:ext>
          </c:extLst>
        </c:ser>
        <c:ser>
          <c:idx val="5"/>
          <c:order val="5"/>
          <c:tx>
            <c:strRef>
              <c:f>'Delivery Analysis'!$I$5</c:f>
              <c:strCache>
                <c:ptCount val="1"/>
                <c:pt idx="0">
                  <c:v>Apr-21</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Analysis'!$I$58</c:f>
              <c:numCache>
                <c:formatCode>mm:ss</c:formatCode>
                <c:ptCount val="1"/>
                <c:pt idx="0">
                  <c:v>1.3843631399714926E-2</c:v>
                </c:pt>
              </c:numCache>
            </c:numRef>
          </c:val>
          <c:extLst>
            <c:ext xmlns:c16="http://schemas.microsoft.com/office/drawing/2014/chart" uri="{C3380CC4-5D6E-409C-BE32-E72D297353CC}">
              <c16:uniqueId val="{00000005-79EA-4088-8C5C-205B98226322}"/>
            </c:ext>
          </c:extLst>
        </c:ser>
        <c:ser>
          <c:idx val="6"/>
          <c:order val="6"/>
          <c:tx>
            <c:strRef>
              <c:f>'Delivery Analysis'!$J$5</c:f>
              <c:strCache>
                <c:ptCount val="1"/>
                <c:pt idx="0">
                  <c:v>Mar-21</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Analysis'!$J$58</c:f>
              <c:numCache>
                <c:formatCode>mm:ss</c:formatCode>
                <c:ptCount val="1"/>
                <c:pt idx="0">
                  <c:v>1.1995118068475197E-2</c:v>
                </c:pt>
              </c:numCache>
            </c:numRef>
          </c:val>
          <c:extLst>
            <c:ext xmlns:c16="http://schemas.microsoft.com/office/drawing/2014/chart" uri="{C3380CC4-5D6E-409C-BE32-E72D297353CC}">
              <c16:uniqueId val="{00000006-79EA-4088-8C5C-205B98226322}"/>
            </c:ext>
          </c:extLst>
        </c:ser>
        <c:ser>
          <c:idx val="7"/>
          <c:order val="7"/>
          <c:tx>
            <c:strRef>
              <c:f>'Delivery Analysis'!$K$5</c:f>
              <c:strCache>
                <c:ptCount val="1"/>
                <c:pt idx="0">
                  <c:v>Feb-21</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Analysis'!$K$58</c:f>
              <c:numCache>
                <c:formatCode>mm:ss</c:formatCode>
                <c:ptCount val="1"/>
                <c:pt idx="0">
                  <c:v>8.498303903906405E-3</c:v>
                </c:pt>
              </c:numCache>
            </c:numRef>
          </c:val>
          <c:extLst>
            <c:ext xmlns:c16="http://schemas.microsoft.com/office/drawing/2014/chart" uri="{C3380CC4-5D6E-409C-BE32-E72D297353CC}">
              <c16:uniqueId val="{00000007-79EA-4088-8C5C-205B98226322}"/>
            </c:ext>
          </c:extLst>
        </c:ser>
        <c:ser>
          <c:idx val="8"/>
          <c:order val="8"/>
          <c:tx>
            <c:strRef>
              <c:f>'Delivery Analysis'!$L$5</c:f>
              <c:strCache>
                <c:ptCount val="1"/>
                <c:pt idx="0">
                  <c:v>Jan-21</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Analysis'!$L$58</c:f>
              <c:numCache>
                <c:formatCode>mm:ss</c:formatCode>
                <c:ptCount val="1"/>
                <c:pt idx="0">
                  <c:v>1.0890062339674302E-2</c:v>
                </c:pt>
              </c:numCache>
            </c:numRef>
          </c:val>
          <c:extLst>
            <c:ext xmlns:c16="http://schemas.microsoft.com/office/drawing/2014/chart" uri="{C3380CC4-5D6E-409C-BE32-E72D297353CC}">
              <c16:uniqueId val="{00000008-79EA-4088-8C5C-205B98226322}"/>
            </c:ext>
          </c:extLst>
        </c:ser>
        <c:ser>
          <c:idx val="9"/>
          <c:order val="9"/>
          <c:tx>
            <c:strRef>
              <c:f>'Delivery Analysis'!$M$5</c:f>
              <c:strCache>
                <c:ptCount val="1"/>
                <c:pt idx="0">
                  <c:v>Oct-21</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'Delivery Analysis'!$M$58</c:f>
              <c:numCache>
                <c:formatCode>mm:ss</c:formatCode>
                <c:ptCount val="1"/>
                <c:pt idx="0">
                  <c:v>3.2590967770654929E-4</c:v>
                </c:pt>
              </c:numCache>
            </c:numRef>
          </c:val>
          <c:extLst>
            <c:ext xmlns:c16="http://schemas.microsoft.com/office/drawing/2014/chart" uri="{C3380CC4-5D6E-409C-BE32-E72D297353CC}">
              <c16:uniqueId val="{00000009-79EA-4088-8C5C-205B98226322}"/>
            </c:ext>
          </c:extLst>
        </c:ser>
        <c:dLbls>
          <c:dLblPos val="outEnd"/>
          <c:showLegendKey val="0"/>
          <c:showVal val="1"/>
          <c:showCatName val="0"/>
          <c:showSerName val="0"/>
          <c:showPercent val="0"/>
          <c:showBubbleSize val="0"/>
        </c:dLbls>
        <c:gapWidth val="100"/>
        <c:overlap val="-24"/>
        <c:axId val="991513455"/>
        <c:axId val="991512495"/>
      </c:barChart>
      <c:catAx>
        <c:axId val="991513455"/>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1512495"/>
        <c:crosses val="autoZero"/>
        <c:auto val="1"/>
        <c:lblAlgn val="ctr"/>
        <c:lblOffset val="100"/>
        <c:noMultiLvlLbl val="0"/>
      </c:catAx>
      <c:valAx>
        <c:axId val="991512495"/>
        <c:scaling>
          <c:orientation val="minMax"/>
        </c:scaling>
        <c:delete val="0"/>
        <c:axPos val="l"/>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 Delivery</a:t>
                </a:r>
                <a:r>
                  <a:rPr lang="en-IN" baseline="0"/>
                  <a:t> Time</a:t>
                </a:r>
                <a:endParaRPr lang="en-IN"/>
              </a:p>
            </c:rich>
          </c:tx>
          <c:layout>
            <c:manualLayout>
              <c:xMode val="edge"/>
              <c:yMode val="edge"/>
              <c:x val="1.0440122404269763E-2"/>
              <c:y val="0.35814772128206301"/>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91513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Delivery Time Average Area Level</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spPr>
            <a:noFill/>
            <a:ln w="9525" cap="flat" cmpd="sng" algn="ctr">
              <a:solidFill>
                <a:schemeClr val="accent1"/>
              </a:solidFill>
              <a:miter lim="800000"/>
            </a:ln>
            <a:effectLst>
              <a:glow rad="63500">
                <a:schemeClr val="accent1">
                  <a:satMod val="175000"/>
                  <a:alpha val="25000"/>
                </a:schemeClr>
              </a:glow>
            </a:effectLst>
          </c:spPr>
          <c:invertIfNegative val="0"/>
          <c:cat>
            <c:strRef>
              <c:f>'Delivery Analysis'!$C$6:$C$57</c:f>
              <c:strCache>
                <c:ptCount val="52"/>
                <c:pt idx="0">
                  <c:v>Bellandur, APR</c:v>
                </c:pt>
                <c:pt idx="1">
                  <c:v>Akshaya Nagar</c:v>
                </c:pt>
                <c:pt idx="2">
                  <c:v>Manipal County</c:v>
                </c:pt>
                <c:pt idx="3">
                  <c:v>Bomannahali - MicoLayout</c:v>
                </c:pt>
                <c:pt idx="4">
                  <c:v>Bommanahalli</c:v>
                </c:pt>
                <c:pt idx="5">
                  <c:v>Bellandur, Sarjapur Road</c:v>
                </c:pt>
                <c:pt idx="6">
                  <c:v>Bellandur - Off Sarjapur Road</c:v>
                </c:pt>
                <c:pt idx="7">
                  <c:v>BTM Stage 2</c:v>
                </c:pt>
                <c:pt idx="8">
                  <c:v>Kudlu</c:v>
                </c:pt>
                <c:pt idx="9">
                  <c:v>Harlur</c:v>
                </c:pt>
                <c:pt idx="10">
                  <c:v>Bellandur, Sakara</c:v>
                </c:pt>
                <c:pt idx="11">
                  <c:v>BTM Stage 1</c:v>
                </c:pt>
                <c:pt idx="12">
                  <c:v>Koramangala, Ejipura</c:v>
                </c:pt>
                <c:pt idx="13">
                  <c:v>Bellandur, Green Glen</c:v>
                </c:pt>
                <c:pt idx="14">
                  <c:v>JP Nagar Phase 4-5</c:v>
                </c:pt>
                <c:pt idx="15">
                  <c:v>Devarachikanna Halli</c:v>
                </c:pt>
                <c:pt idx="16">
                  <c:v>Bilekahalli</c:v>
                </c:pt>
                <c:pt idx="17">
                  <c:v>JP Nagar Phase 1-3</c:v>
                </c:pt>
                <c:pt idx="18">
                  <c:v>Arekere</c:v>
                </c:pt>
                <c:pt idx="19">
                  <c:v>ITI Layout</c:v>
                </c:pt>
                <c:pt idx="20">
                  <c:v>Sarjapur Road</c:v>
                </c:pt>
                <c:pt idx="21">
                  <c:v>Yemalur</c:v>
                </c:pt>
                <c:pt idx="22">
                  <c:v>Bannerghatta</c:v>
                </c:pt>
                <c:pt idx="23">
                  <c:v>Domlur, EGL</c:v>
                </c:pt>
                <c:pt idx="24">
                  <c:v>HSR Layout</c:v>
                </c:pt>
                <c:pt idx="25">
                  <c:v>Kadubeesanhali, Prestige</c:v>
                </c:pt>
                <c:pt idx="26">
                  <c:v>Indiranagar</c:v>
                </c:pt>
                <c:pt idx="27">
                  <c:v>JP Nagar Phase 6-7</c:v>
                </c:pt>
                <c:pt idx="28">
                  <c:v>Kumaraswamy Layout</c:v>
                </c:pt>
                <c:pt idx="29">
                  <c:v>Jayanagar</c:v>
                </c:pt>
                <c:pt idx="30">
                  <c:v>Viveka Nagar</c:v>
                </c:pt>
                <c:pt idx="31">
                  <c:v>Mahadevapura</c:v>
                </c:pt>
                <c:pt idx="32">
                  <c:v>Wilson Garden, Shantinagar</c:v>
                </c:pt>
                <c:pt idx="33">
                  <c:v>Marathahalli</c:v>
                </c:pt>
                <c:pt idx="34">
                  <c:v>Brookefield</c:v>
                </c:pt>
                <c:pt idx="35">
                  <c:v>Doddanekundi</c:v>
                </c:pt>
                <c:pt idx="36">
                  <c:v>Banashankari Stage 2</c:v>
                </c:pt>
                <c:pt idx="37">
                  <c:v>Vimanapura</c:v>
                </c:pt>
                <c:pt idx="38">
                  <c:v>Pattandur</c:v>
                </c:pt>
                <c:pt idx="39">
                  <c:v>CV Raman Nagar</c:v>
                </c:pt>
                <c:pt idx="40">
                  <c:v>Richmond Town</c:v>
                </c:pt>
                <c:pt idx="41">
                  <c:v>JP Nagar Phase 8-9</c:v>
                </c:pt>
                <c:pt idx="42">
                  <c:v>Basavanagudi</c:v>
                </c:pt>
                <c:pt idx="43">
                  <c:v>Binnipet</c:v>
                </c:pt>
                <c:pt idx="44">
                  <c:v>Bellandur, ETV</c:v>
                </c:pt>
                <c:pt idx="45">
                  <c:v>Frazer Town</c:v>
                </c:pt>
                <c:pt idx="46">
                  <c:v>Kadubeesanhali, PTP</c:v>
                </c:pt>
                <c:pt idx="47">
                  <c:v>Victoria Layout</c:v>
                </c:pt>
                <c:pt idx="48">
                  <c:v>Challagatta</c:v>
                </c:pt>
                <c:pt idx="49">
                  <c:v>Bellandur, Ecospace</c:v>
                </c:pt>
                <c:pt idx="50">
                  <c:v>Cox Town</c:v>
                </c:pt>
                <c:pt idx="51">
                  <c:v>Whitefield</c:v>
                </c:pt>
              </c:strCache>
            </c:strRef>
          </c:cat>
          <c:val>
            <c:numRef>
              <c:f>'Delivery Analysis'!$N$6:$N$57</c:f>
              <c:numCache>
                <c:formatCode>mm:ss</c:formatCode>
                <c:ptCount val="52"/>
                <c:pt idx="0">
                  <c:v>1.7014424189814813E-2</c:v>
                </c:pt>
                <c:pt idx="1">
                  <c:v>1.5506807870370376E-2</c:v>
                </c:pt>
                <c:pt idx="2">
                  <c:v>1.6404288194444439E-2</c:v>
                </c:pt>
                <c:pt idx="3">
                  <c:v>2.0982344253767146E-2</c:v>
                </c:pt>
                <c:pt idx="4">
                  <c:v>1.4955118344907394E-2</c:v>
                </c:pt>
                <c:pt idx="5">
                  <c:v>2.0402612332818943E-2</c:v>
                </c:pt>
                <c:pt idx="6">
                  <c:v>1.7227748842592601E-2</c:v>
                </c:pt>
                <c:pt idx="7">
                  <c:v>2.4854753530092599E-2</c:v>
                </c:pt>
                <c:pt idx="8">
                  <c:v>2.0478156635802502E-2</c:v>
                </c:pt>
                <c:pt idx="9">
                  <c:v>2.7536172839506146E-2</c:v>
                </c:pt>
                <c:pt idx="10">
                  <c:v>1.4640219328703713E-2</c:v>
                </c:pt>
                <c:pt idx="11">
                  <c:v>2.0655743591756197E-2</c:v>
                </c:pt>
                <c:pt idx="12">
                  <c:v>2.0702831288580255E-2</c:v>
                </c:pt>
                <c:pt idx="13">
                  <c:v>1.9907662251357823E-2</c:v>
                </c:pt>
                <c:pt idx="14">
                  <c:v>1.3542665702160488E-2</c:v>
                </c:pt>
                <c:pt idx="15">
                  <c:v>4.1304849537037057E-3</c:v>
                </c:pt>
                <c:pt idx="16">
                  <c:v>1.5960009259259261E-2</c:v>
                </c:pt>
                <c:pt idx="17">
                  <c:v>1.2952778356481485E-2</c:v>
                </c:pt>
                <c:pt idx="18">
                  <c:v>1.4036161593549461E-2</c:v>
                </c:pt>
                <c:pt idx="19">
                  <c:v>2.4755058182846412E-2</c:v>
                </c:pt>
                <c:pt idx="20">
                  <c:v>2.0594552380113589E-2</c:v>
                </c:pt>
                <c:pt idx="21">
                  <c:v>7.7852164351851884E-3</c:v>
                </c:pt>
                <c:pt idx="22">
                  <c:v>1.2518050154320965E-2</c:v>
                </c:pt>
                <c:pt idx="23">
                  <c:v>1.4891313078703691E-2</c:v>
                </c:pt>
                <c:pt idx="24">
                  <c:v>2.2557765893539805E-2</c:v>
                </c:pt>
                <c:pt idx="25">
                  <c:v>6.3347118055555552E-3</c:v>
                </c:pt>
                <c:pt idx="26">
                  <c:v>1.0184725694444447E-2</c:v>
                </c:pt>
                <c:pt idx="27">
                  <c:v>4.015027391975309E-3</c:v>
                </c:pt>
                <c:pt idx="28">
                  <c:v>7.9767991898148146E-3</c:v>
                </c:pt>
                <c:pt idx="29">
                  <c:v>1.1778652777777773E-2</c:v>
                </c:pt>
                <c:pt idx="30">
                  <c:v>4.9435034722222103E-3</c:v>
                </c:pt>
                <c:pt idx="31">
                  <c:v>2.9567847222222278E-3</c:v>
                </c:pt>
                <c:pt idx="32">
                  <c:v>1.5050068691742111E-2</c:v>
                </c:pt>
                <c:pt idx="33">
                  <c:v>2.0815566387878459E-2</c:v>
                </c:pt>
                <c:pt idx="34">
                  <c:v>5.5082754629629752E-3</c:v>
                </c:pt>
                <c:pt idx="35">
                  <c:v>1.0344265817901243E-2</c:v>
                </c:pt>
                <c:pt idx="36">
                  <c:v>3.2285405092592643E-3</c:v>
                </c:pt>
                <c:pt idx="37">
                  <c:v>2.8559490740740746E-3</c:v>
                </c:pt>
                <c:pt idx="38">
                  <c:v>1.479957175925926E-3</c:v>
                </c:pt>
                <c:pt idx="39">
                  <c:v>4.4410937500000006E-3</c:v>
                </c:pt>
                <c:pt idx="40">
                  <c:v>3.1127152777777724E-3</c:v>
                </c:pt>
                <c:pt idx="41">
                  <c:v>4.4022887731481443E-3</c:v>
                </c:pt>
                <c:pt idx="42">
                  <c:v>3.1120023148148213E-3</c:v>
                </c:pt>
                <c:pt idx="43">
                  <c:v>5.2413414351851761E-3</c:v>
                </c:pt>
                <c:pt idx="44">
                  <c:v>1.9565770509785353E-2</c:v>
                </c:pt>
                <c:pt idx="45">
                  <c:v>2.210162037037E-4</c:v>
                </c:pt>
                <c:pt idx="46">
                  <c:v>2.9385474537037106E-3</c:v>
                </c:pt>
                <c:pt idx="47">
                  <c:v>1.4102851851851861E-2</c:v>
                </c:pt>
                <c:pt idx="48">
                  <c:v>1.1325027777777802E-2</c:v>
                </c:pt>
                <c:pt idx="49">
                  <c:v>7.4512731481490851E-5</c:v>
                </c:pt>
                <c:pt idx="50">
                  <c:v>5.6087569444444371E-3</c:v>
                </c:pt>
                <c:pt idx="51">
                  <c:v>2.1919832985263191E-2</c:v>
                </c:pt>
              </c:numCache>
            </c:numRef>
          </c:val>
          <c:extLst>
            <c:ext xmlns:c16="http://schemas.microsoft.com/office/drawing/2014/chart" uri="{C3380CC4-5D6E-409C-BE32-E72D297353CC}">
              <c16:uniqueId val="{00000000-80DE-4823-95FA-B08BFD77118E}"/>
            </c:ext>
          </c:extLst>
        </c:ser>
        <c:dLbls>
          <c:showLegendKey val="0"/>
          <c:showVal val="0"/>
          <c:showCatName val="0"/>
          <c:showSerName val="0"/>
          <c:showPercent val="0"/>
          <c:showBubbleSize val="0"/>
        </c:dLbls>
        <c:gapWidth val="315"/>
        <c:overlap val="-40"/>
        <c:axId val="1997762255"/>
        <c:axId val="1997760335"/>
      </c:barChart>
      <c:catAx>
        <c:axId val="199776225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Area Level</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97760335"/>
        <c:crosses val="autoZero"/>
        <c:auto val="1"/>
        <c:lblAlgn val="ctr"/>
        <c:lblOffset val="100"/>
        <c:noMultiLvlLbl val="0"/>
      </c:catAx>
      <c:valAx>
        <c:axId val="199776033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977622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Delivery time weekday/weekend level Analysic</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'Delivery Analysis'!$Y$6</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'Delivery Analysis'!$Z$5:$AI$5</c:f>
              <c:strCache>
                <c:ptCount val="10"/>
                <c:pt idx="0">
                  <c:v>Sep-21</c:v>
                </c:pt>
                <c:pt idx="1">
                  <c:v>Aug-21</c:v>
                </c:pt>
                <c:pt idx="2">
                  <c:v>Jul-21</c:v>
                </c:pt>
                <c:pt idx="3">
                  <c:v>Jun-21</c:v>
                </c:pt>
                <c:pt idx="4">
                  <c:v>May-21</c:v>
                </c:pt>
                <c:pt idx="5">
                  <c:v>Apr-21</c:v>
                </c:pt>
                <c:pt idx="6">
                  <c:v>Mar-21</c:v>
                </c:pt>
                <c:pt idx="7">
                  <c:v>Feb-21</c:v>
                </c:pt>
                <c:pt idx="8">
                  <c:v>Jan-21</c:v>
                </c:pt>
                <c:pt idx="9">
                  <c:v>Oct-21</c:v>
                </c:pt>
              </c:strCache>
            </c:strRef>
          </c:cat>
          <c:val>
            <c:numRef>
              <c:f>'Delivery Analysis'!$Z$6:$AI$6</c:f>
              <c:numCache>
                <c:formatCode>mm:ss</c:formatCode>
                <c:ptCount val="10"/>
                <c:pt idx="0">
                  <c:v>1.3598677129940362E-2</c:v>
                </c:pt>
                <c:pt idx="1">
                  <c:v>1.5703144021278408E-2</c:v>
                </c:pt>
                <c:pt idx="2">
                  <c:v>1.3574886481633432E-2</c:v>
                </c:pt>
                <c:pt idx="3">
                  <c:v>1.5909517524791417E-2</c:v>
                </c:pt>
                <c:pt idx="4">
                  <c:v>2.9538244325062246E-2</c:v>
                </c:pt>
                <c:pt idx="5">
                  <c:v>1.900020884830881E-2</c:v>
                </c:pt>
                <c:pt idx="6">
                  <c:v>1.4027790210781288E-2</c:v>
                </c:pt>
                <c:pt idx="7">
                  <c:v>1.3425591772442994E-2</c:v>
                </c:pt>
                <c:pt idx="8">
                  <c:v>1.5690730025596091E-2</c:v>
                </c:pt>
                <c:pt idx="9">
                  <c:v>1.6947303240740563E-2</c:v>
                </c:pt>
              </c:numCache>
            </c:numRef>
          </c:val>
          <c:extLst>
            <c:ext xmlns:c16="http://schemas.microsoft.com/office/drawing/2014/chart" uri="{C3380CC4-5D6E-409C-BE32-E72D297353CC}">
              <c16:uniqueId val="{00000000-CA0B-4CB7-B033-B7DA1AC14DD0}"/>
            </c:ext>
          </c:extLst>
        </c:ser>
        <c:ser>
          <c:idx val="1"/>
          <c:order val="1"/>
          <c:tx>
            <c:strRef>
              <c:f>'Delivery Analysis'!$Y$7</c:f>
              <c:strCache>
                <c:ptCount val="1"/>
                <c:pt idx="0">
                  <c:v>Weekend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solidFill>
                <a:schemeClr val="bg2"/>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'Delivery Analysis'!$Z$5:$AI$5</c:f>
              <c:strCache>
                <c:ptCount val="10"/>
                <c:pt idx="0">
                  <c:v>Sep-21</c:v>
                </c:pt>
                <c:pt idx="1">
                  <c:v>Aug-21</c:v>
                </c:pt>
                <c:pt idx="2">
                  <c:v>Jul-21</c:v>
                </c:pt>
                <c:pt idx="3">
                  <c:v>Jun-21</c:v>
                </c:pt>
                <c:pt idx="4">
                  <c:v>May-21</c:v>
                </c:pt>
                <c:pt idx="5">
                  <c:v>Apr-21</c:v>
                </c:pt>
                <c:pt idx="6">
                  <c:v>Mar-21</c:v>
                </c:pt>
                <c:pt idx="7">
                  <c:v>Feb-21</c:v>
                </c:pt>
                <c:pt idx="8">
                  <c:v>Jan-21</c:v>
                </c:pt>
                <c:pt idx="9">
                  <c:v>Oct-21</c:v>
                </c:pt>
              </c:strCache>
            </c:strRef>
          </c:cat>
          <c:val>
            <c:numRef>
              <c:f>'Delivery Analysis'!$Z$7:$AI$7</c:f>
              <c:numCache>
                <c:formatCode>mm:ss</c:formatCode>
                <c:ptCount val="10"/>
                <c:pt idx="0">
                  <c:v>1.3644448478254417E-2</c:v>
                </c:pt>
                <c:pt idx="1">
                  <c:v>1.5882023437191202E-2</c:v>
                </c:pt>
                <c:pt idx="2">
                  <c:v>1.4296133791762984E-2</c:v>
                </c:pt>
                <c:pt idx="3">
                  <c:v>1.5896890378140387E-2</c:v>
                </c:pt>
                <c:pt idx="4">
                  <c:v>3.3677854229748089E-2</c:v>
                </c:pt>
                <c:pt idx="5">
                  <c:v>2.0436714866481732E-2</c:v>
                </c:pt>
                <c:pt idx="6">
                  <c:v>1.4220220274191437E-2</c:v>
                </c:pt>
                <c:pt idx="7">
                  <c:v>1.3451805937958895E-2</c:v>
                </c:pt>
                <c:pt idx="8">
                  <c:v>1.4817443579134172E-2</c:v>
                </c:pt>
                <c:pt idx="9">
                  <c:v>0</c:v>
                </c:pt>
              </c:numCache>
            </c:numRef>
          </c:val>
          <c:extLst>
            <c:ext xmlns:c16="http://schemas.microsoft.com/office/drawing/2014/chart" uri="{C3380CC4-5D6E-409C-BE32-E72D297353CC}">
              <c16:uniqueId val="{00000001-CA0B-4CB7-B033-B7DA1AC14DD0}"/>
            </c:ext>
          </c:extLst>
        </c:ser>
        <c:dLbls>
          <c:showLegendKey val="0"/>
          <c:showVal val="1"/>
          <c:showCatName val="0"/>
          <c:showSerName val="0"/>
          <c:showPercent val="0"/>
          <c:showBubbleSize val="0"/>
        </c:dLbls>
        <c:gapWidth val="100"/>
        <c:overlap val="-24"/>
        <c:axId val="970466431"/>
        <c:axId val="970469791"/>
      </c:barChart>
      <c:catAx>
        <c:axId val="9704664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0469791"/>
        <c:crosses val="autoZero"/>
        <c:auto val="1"/>
        <c:lblAlgn val="ctr"/>
        <c:lblOffset val="100"/>
        <c:noMultiLvlLbl val="0"/>
      </c:catAx>
      <c:valAx>
        <c:axId val="970469791"/>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 Delivery Time </a:t>
                </a:r>
              </a:p>
            </c:rich>
          </c:tx>
          <c:layout>
            <c:manualLayout>
              <c:xMode val="edge"/>
              <c:yMode val="edge"/>
              <c:x val="1.1888111342615524E-2"/>
              <c:y val="0.34737304520918783"/>
            </c:manualLayout>
          </c:layout>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0466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7371-DEA6-F40D-4F2F-0F4264A677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0BA4C6-571A-F08D-FE51-182758339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3310CF-DDDC-0E6B-9D7F-AFE30561E975}"/>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5" name="Footer Placeholder 4">
            <a:extLst>
              <a:ext uri="{FF2B5EF4-FFF2-40B4-BE49-F238E27FC236}">
                <a16:creationId xmlns:a16="http://schemas.microsoft.com/office/drawing/2014/main" id="{E32878B1-DB7B-7210-4203-205172D174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0789F-B25D-F4C2-B224-D3428DA702D6}"/>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2320396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12981-1412-F3BF-A4EE-E0FAEC8BE5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F7BD4B-2EDC-35EB-74D3-219B60E67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D3A91-CB65-E456-5CE2-D9A77F465DE4}"/>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5" name="Footer Placeholder 4">
            <a:extLst>
              <a:ext uri="{FF2B5EF4-FFF2-40B4-BE49-F238E27FC236}">
                <a16:creationId xmlns:a16="http://schemas.microsoft.com/office/drawing/2014/main" id="{20BA02AC-69F0-6120-5C18-0C688044A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B2E88D-B45A-DEDF-C25C-2E64ED12EC22}"/>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40161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30E9E-2603-87CE-7AF9-C32B82F3A7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4DE4E-87C8-A4D3-447B-D148A3030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7BC7DC-2271-D15C-2BF3-5B4A4B5C74F1}"/>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5" name="Footer Placeholder 4">
            <a:extLst>
              <a:ext uri="{FF2B5EF4-FFF2-40B4-BE49-F238E27FC236}">
                <a16:creationId xmlns:a16="http://schemas.microsoft.com/office/drawing/2014/main" id="{5C8D4168-2AA0-1C2F-1C9C-496158448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42B872-BE55-F2E9-12AC-94CE03778894}"/>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364945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3DDF6-613B-DCC6-8046-04E56FCCD2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D6273-B310-413A-778D-4B256F483E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68FF3-8B5E-5967-E9A6-D0136318A7D7}"/>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5" name="Footer Placeholder 4">
            <a:extLst>
              <a:ext uri="{FF2B5EF4-FFF2-40B4-BE49-F238E27FC236}">
                <a16:creationId xmlns:a16="http://schemas.microsoft.com/office/drawing/2014/main" id="{A92D480A-953D-B072-2938-1B3A226180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B7B04B-D693-CF05-7391-DCA70DE51D4A}"/>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26373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34C99-469D-33E9-7487-49E25BE99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76B9B5-BEA9-B997-47AB-4F1341F49E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491941-DCBC-14EA-415D-2BE26371BC4B}"/>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5" name="Footer Placeholder 4">
            <a:extLst>
              <a:ext uri="{FF2B5EF4-FFF2-40B4-BE49-F238E27FC236}">
                <a16:creationId xmlns:a16="http://schemas.microsoft.com/office/drawing/2014/main" id="{537C7DC3-E0EE-C47F-3BBE-BDFD3B141B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BDF9E4-5F03-EA26-C2E2-4BCD8979BB15}"/>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2545827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089B-A461-D182-E08D-8F3D7B43A1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22881F-9575-E692-7FB8-A9F7B27C25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0240C1-F868-87C9-D2CB-AA687962B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0F566A-EEAB-C05A-6CEC-33DDAE348886}"/>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6" name="Footer Placeholder 5">
            <a:extLst>
              <a:ext uri="{FF2B5EF4-FFF2-40B4-BE49-F238E27FC236}">
                <a16:creationId xmlns:a16="http://schemas.microsoft.com/office/drawing/2014/main" id="{58360C8C-6F2C-8326-69BE-D4659965B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77CB9C-41A7-C304-F619-C4C30ADB36F0}"/>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397867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18C22-12BC-F912-209A-82BF7B6904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66B42-5F93-D45A-215D-32580785D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D08B4F-8E9E-1737-5ED0-73516770F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84208A-E525-3BF3-D122-36C6934A87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D3983-22B3-2548-4C1A-D275FFCF71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79251F-012D-EBD7-EAD9-240435211821}"/>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8" name="Footer Placeholder 7">
            <a:extLst>
              <a:ext uri="{FF2B5EF4-FFF2-40B4-BE49-F238E27FC236}">
                <a16:creationId xmlns:a16="http://schemas.microsoft.com/office/drawing/2014/main" id="{1B8A791B-B86A-0BF8-3FCC-F5912436FA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353F4C-A736-25F1-AF4F-52F83E1F68E5}"/>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423195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BBA5-30A6-509F-0A63-1AFF810E74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8B42DF-8C45-8962-A51D-9D0C2FAB81FE}"/>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4" name="Footer Placeholder 3">
            <a:extLst>
              <a:ext uri="{FF2B5EF4-FFF2-40B4-BE49-F238E27FC236}">
                <a16:creationId xmlns:a16="http://schemas.microsoft.com/office/drawing/2014/main" id="{B1AF8FF1-0C01-32D6-9F85-3B1F1253D9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B013E7-3643-9768-05F5-33F7A9CDD4C5}"/>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24106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9298A-5855-6FC4-163E-D758B141FB5B}"/>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3" name="Footer Placeholder 2">
            <a:extLst>
              <a:ext uri="{FF2B5EF4-FFF2-40B4-BE49-F238E27FC236}">
                <a16:creationId xmlns:a16="http://schemas.microsoft.com/office/drawing/2014/main" id="{ACAE0D98-BC91-18D2-6D27-ADC5A9FDA45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5A791B-45E4-7AF4-C908-25E62569531E}"/>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108968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4D54-DA49-7E00-8ADC-D0867E7494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5F1368-810E-676A-B843-FEB18545E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50C94EA-ACED-94BF-64F1-FE33CDB62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83866-AE89-185B-DA09-EB2ED2B7911D}"/>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6" name="Footer Placeholder 5">
            <a:extLst>
              <a:ext uri="{FF2B5EF4-FFF2-40B4-BE49-F238E27FC236}">
                <a16:creationId xmlns:a16="http://schemas.microsoft.com/office/drawing/2014/main" id="{4D66F6B7-2501-90B4-EF70-54FD585D09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FE29B-6CED-80D5-5C88-11359CE2EFBB}"/>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27415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E484-1C6E-1854-249C-21635E29A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76CBA5-9933-EA3F-3E74-FD25865E09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A4BC93-3C86-3D6D-B825-5642BAD45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EE6A-9E62-339D-170F-261B027A2969}"/>
              </a:ext>
            </a:extLst>
          </p:cNvPr>
          <p:cNvSpPr>
            <a:spLocks noGrp="1"/>
          </p:cNvSpPr>
          <p:nvPr>
            <p:ph type="dt" sz="half" idx="10"/>
          </p:nvPr>
        </p:nvSpPr>
        <p:spPr/>
        <p:txBody>
          <a:bodyPr/>
          <a:lstStyle/>
          <a:p>
            <a:fld id="{EE372CAD-7EE5-4B66-8C5D-C0DFC8BE8784}" type="datetimeFigureOut">
              <a:rPr lang="en-IN" smtClean="0"/>
              <a:t>24-08-2024</a:t>
            </a:fld>
            <a:endParaRPr lang="en-IN"/>
          </a:p>
        </p:txBody>
      </p:sp>
      <p:sp>
        <p:nvSpPr>
          <p:cNvPr id="6" name="Footer Placeholder 5">
            <a:extLst>
              <a:ext uri="{FF2B5EF4-FFF2-40B4-BE49-F238E27FC236}">
                <a16:creationId xmlns:a16="http://schemas.microsoft.com/office/drawing/2014/main" id="{3DFEB7B6-CA9E-BA12-52AB-F5BED4AC1C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713579-06BB-CCB8-A94C-8DE2CC448387}"/>
              </a:ext>
            </a:extLst>
          </p:cNvPr>
          <p:cNvSpPr>
            <a:spLocks noGrp="1"/>
          </p:cNvSpPr>
          <p:nvPr>
            <p:ph type="sldNum" sz="quarter" idx="12"/>
          </p:nvPr>
        </p:nvSpPr>
        <p:spPr/>
        <p:txBody>
          <a:bodyPr/>
          <a:lstStyle/>
          <a:p>
            <a:fld id="{69C17865-7B08-41F1-9117-7BCCB3EF4F2C}" type="slidenum">
              <a:rPr lang="en-IN" smtClean="0"/>
              <a:t>‹#›</a:t>
            </a:fld>
            <a:endParaRPr lang="en-IN"/>
          </a:p>
        </p:txBody>
      </p:sp>
    </p:spTree>
    <p:extLst>
      <p:ext uri="{BB962C8B-B14F-4D97-AF65-F5344CB8AC3E}">
        <p14:creationId xmlns:p14="http://schemas.microsoft.com/office/powerpoint/2010/main" val="26298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69B737-BC00-1F7F-9662-6E9127D63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81ADA7-1092-8591-52D8-90B3E59F9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BB9162-7F0F-9B5E-3852-BF9D914FE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72CAD-7EE5-4B66-8C5D-C0DFC8BE8784}" type="datetimeFigureOut">
              <a:rPr lang="en-IN" smtClean="0"/>
              <a:t>24-08-2024</a:t>
            </a:fld>
            <a:endParaRPr lang="en-IN"/>
          </a:p>
        </p:txBody>
      </p:sp>
      <p:sp>
        <p:nvSpPr>
          <p:cNvPr id="5" name="Footer Placeholder 4">
            <a:extLst>
              <a:ext uri="{FF2B5EF4-FFF2-40B4-BE49-F238E27FC236}">
                <a16:creationId xmlns:a16="http://schemas.microsoft.com/office/drawing/2014/main" id="{877A3794-3FB8-2748-B6BC-6DDC66441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45FC6B-68C1-A2E1-1848-8B9E69CE8A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17865-7B08-41F1-9117-7BCCB3EF4F2C}" type="slidenum">
              <a:rPr lang="en-IN" smtClean="0"/>
              <a:t>‹#›</a:t>
            </a:fld>
            <a:endParaRPr lang="en-IN"/>
          </a:p>
        </p:txBody>
      </p:sp>
    </p:spTree>
    <p:extLst>
      <p:ext uri="{BB962C8B-B14F-4D97-AF65-F5344CB8AC3E}">
        <p14:creationId xmlns:p14="http://schemas.microsoft.com/office/powerpoint/2010/main" val="3015555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chart" Target="../charts/chart3.xml"/><Relationship Id="rId1" Type="http://schemas.openxmlformats.org/officeDocument/2006/relationships/slideLayout" Target="../slideLayouts/slideLayout7.xml"/><Relationship Id="rId4" Type="http://schemas.openxmlformats.org/officeDocument/2006/relationships/hyperlink" Target="https://s4be.cochrane.org/blog/2015/07/24/nominal-ordinal-numerical-variables/"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iatp.iusd.org/article/thank-you-st-marks-presbyterian-church" TargetMode="External"/><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BB477A-D090-BB82-F5B6-1600627C3CF8}"/>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113D3C2-ACB6-D277-4644-FFECA34B8214}"/>
              </a:ext>
            </a:extLst>
          </p:cNvPr>
          <p:cNvSpPr/>
          <p:nvPr/>
        </p:nvSpPr>
        <p:spPr>
          <a:xfrm>
            <a:off x="0" y="194606"/>
            <a:ext cx="12192000" cy="4572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DA9BEE0-9E48-BF7C-E481-E8175161EF3B}"/>
              </a:ext>
            </a:extLst>
          </p:cNvPr>
          <p:cNvSpPr txBox="1"/>
          <p:nvPr/>
        </p:nvSpPr>
        <p:spPr>
          <a:xfrm>
            <a:off x="3730487" y="238540"/>
            <a:ext cx="4731026" cy="369332"/>
          </a:xfrm>
          <a:prstGeom prst="rect">
            <a:avLst/>
          </a:prstGeom>
          <a:noFill/>
        </p:spPr>
        <p:txBody>
          <a:bodyPr wrap="square" rtlCol="0">
            <a:spAutoFit/>
          </a:bodyPr>
          <a:lstStyle/>
          <a:p>
            <a:r>
              <a:rPr lang="en-US" dirty="0"/>
              <a:t>ANALYSIS FOR SLOT &amp; DAYS COMPLETION RATE</a:t>
            </a:r>
            <a:endParaRPr lang="en-IN" dirty="0"/>
          </a:p>
        </p:txBody>
      </p:sp>
      <p:sp>
        <p:nvSpPr>
          <p:cNvPr id="7" name="Rectangle: Rounded Corners 6">
            <a:extLst>
              <a:ext uri="{FF2B5EF4-FFF2-40B4-BE49-F238E27FC236}">
                <a16:creationId xmlns:a16="http://schemas.microsoft.com/office/drawing/2014/main" id="{7E5F8C25-F825-2358-4A52-FB7579D5A148}"/>
              </a:ext>
            </a:extLst>
          </p:cNvPr>
          <p:cNvSpPr/>
          <p:nvPr/>
        </p:nvSpPr>
        <p:spPr>
          <a:xfrm>
            <a:off x="228601" y="3607905"/>
            <a:ext cx="11618842" cy="3011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b="1" dirty="0"/>
          </a:p>
          <a:p>
            <a:endParaRPr lang="en-US" sz="1400" b="1" dirty="0"/>
          </a:p>
          <a:p>
            <a:r>
              <a:rPr lang="en-US" sz="1400" b="1" dirty="0"/>
              <a:t>S</a:t>
            </a:r>
            <a:r>
              <a:rPr lang="en-IN" sz="1400" b="1" dirty="0"/>
              <a:t>LOT ANALYSIS –</a:t>
            </a:r>
          </a:p>
          <a:p>
            <a:pPr marL="285750" indent="-285750">
              <a:buFont typeface="Arial" panose="020B0604020202020204" pitchFamily="34" charset="0"/>
              <a:buChar char="•"/>
            </a:pPr>
            <a:r>
              <a:rPr lang="en-IN" sz="1400" dirty="0"/>
              <a:t>Completion rate in Afternoon &amp; Evening has highest it may be because it’s a peak hours.</a:t>
            </a:r>
          </a:p>
          <a:p>
            <a:pPr marL="285750" indent="-285750">
              <a:buFont typeface="Arial" panose="020B0604020202020204" pitchFamily="34" charset="0"/>
              <a:buChar char="•"/>
            </a:pPr>
            <a:r>
              <a:rPr lang="en-IN" sz="1400" dirty="0"/>
              <a:t>In Night &amp; Late Night it has almost lowest completion rate it may be due to less manpower or it taking more time to delivery (due to less manpower) may be customer change their mind.</a:t>
            </a:r>
          </a:p>
          <a:p>
            <a:pPr marL="285750" indent="-285750">
              <a:buFont typeface="Arial" panose="020B0604020202020204" pitchFamily="34" charset="0"/>
              <a:buChar char="•"/>
            </a:pPr>
            <a:r>
              <a:rPr lang="en-IN" sz="1400" dirty="0"/>
              <a:t>From Morning to evening completion rate its increasing and then sudden drop-in completion rate in night. I think most of the customer when they come from office/business they have a plan like going to gym, swimming, dinner with family may be due to this customer cancel order because of unavailability at home.  </a:t>
            </a:r>
          </a:p>
          <a:p>
            <a:endParaRPr lang="en-IN" sz="1400" dirty="0"/>
          </a:p>
          <a:p>
            <a:r>
              <a:rPr lang="en-IN" sz="1400" b="1" dirty="0"/>
              <a:t>DAYS ANALYSIS – </a:t>
            </a:r>
          </a:p>
          <a:p>
            <a:pPr marL="285750" indent="-285750">
              <a:buFont typeface="Arial" panose="020B0604020202020204" pitchFamily="34" charset="0"/>
              <a:buChar char="•"/>
            </a:pPr>
            <a:r>
              <a:rPr lang="en-IN" sz="1400" dirty="0"/>
              <a:t>Completion rate from Mon-Wed its decreasing order and then sudden hike in completion rate.</a:t>
            </a:r>
          </a:p>
          <a:p>
            <a:pPr marL="285750" indent="-285750">
              <a:buFont typeface="Arial" panose="020B0604020202020204" pitchFamily="34" charset="0"/>
              <a:buChar char="•"/>
            </a:pPr>
            <a:r>
              <a:rPr lang="en-IN" sz="1400" dirty="0"/>
              <a:t>Again, from Thu-Sat its showing decreasing order and then sudden hike on Sun.</a:t>
            </a:r>
          </a:p>
          <a:p>
            <a:pPr marL="285750" indent="-285750">
              <a:buFont typeface="Arial" panose="020B0604020202020204" pitchFamily="34" charset="0"/>
              <a:buChar char="•"/>
            </a:pPr>
            <a:r>
              <a:rPr lang="en-IN" sz="1400" dirty="0"/>
              <a:t>I think first day its high after that second &amp; third day its decreasing order and this pattern its repeating again and again.</a:t>
            </a:r>
          </a:p>
          <a:p>
            <a:pPr marL="285750" indent="-285750">
              <a:buFont typeface="Arial" panose="020B0604020202020204" pitchFamily="34" charset="0"/>
              <a:buChar char="•"/>
            </a:pPr>
            <a:endParaRPr lang="en-IN" sz="1400" b="1" dirty="0"/>
          </a:p>
          <a:p>
            <a:pPr marL="285750" indent="-285750">
              <a:buFont typeface="Arial" panose="020B0604020202020204" pitchFamily="34" charset="0"/>
              <a:buChar char="•"/>
            </a:pPr>
            <a:endParaRPr lang="en-US" sz="1400" dirty="0"/>
          </a:p>
        </p:txBody>
      </p:sp>
      <p:graphicFrame>
        <p:nvGraphicFramePr>
          <p:cNvPr id="2" name="Chart 1">
            <a:extLst>
              <a:ext uri="{FF2B5EF4-FFF2-40B4-BE49-F238E27FC236}">
                <a16:creationId xmlns:a16="http://schemas.microsoft.com/office/drawing/2014/main" id="{3A8480BA-AE9B-4C6C-930F-1C190DC8A8F3}"/>
              </a:ext>
            </a:extLst>
          </p:cNvPr>
          <p:cNvGraphicFramePr>
            <a:graphicFrameLocks/>
          </p:cNvGraphicFramePr>
          <p:nvPr>
            <p:extLst>
              <p:ext uri="{D42A27DB-BD31-4B8C-83A1-F6EECF244321}">
                <p14:modId xmlns:p14="http://schemas.microsoft.com/office/powerpoint/2010/main" val="3706317132"/>
              </p:ext>
            </p:extLst>
          </p:nvPr>
        </p:nvGraphicFramePr>
        <p:xfrm>
          <a:off x="6198706" y="786777"/>
          <a:ext cx="5788873" cy="25428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40A34DE3-C3FB-4DF9-B4B3-AFDEDAB9C216}"/>
              </a:ext>
            </a:extLst>
          </p:cNvPr>
          <p:cNvGraphicFramePr>
            <a:graphicFrameLocks/>
          </p:cNvGraphicFramePr>
          <p:nvPr>
            <p:extLst>
              <p:ext uri="{D42A27DB-BD31-4B8C-83A1-F6EECF244321}">
                <p14:modId xmlns:p14="http://schemas.microsoft.com/office/powerpoint/2010/main" val="3184266386"/>
              </p:ext>
            </p:extLst>
          </p:nvPr>
        </p:nvGraphicFramePr>
        <p:xfrm>
          <a:off x="204420" y="786777"/>
          <a:ext cx="5788873" cy="25428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5230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D4FC10-930F-F871-787A-F6827845B5C4}"/>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34A4F29-6F16-0A77-FD1E-5D5A68D96DE7}"/>
              </a:ext>
            </a:extLst>
          </p:cNvPr>
          <p:cNvSpPr/>
          <p:nvPr/>
        </p:nvSpPr>
        <p:spPr>
          <a:xfrm>
            <a:off x="0" y="194606"/>
            <a:ext cx="12192000" cy="4572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QUANTITY WISE COMPLETION RATE</a:t>
            </a:r>
            <a:endParaRPr lang="en-IN" b="1" dirty="0">
              <a:solidFill>
                <a:schemeClr val="tx1"/>
              </a:solidFill>
            </a:endParaRPr>
          </a:p>
        </p:txBody>
      </p:sp>
      <p:graphicFrame>
        <p:nvGraphicFramePr>
          <p:cNvPr id="3" name="Chart 2">
            <a:extLst>
              <a:ext uri="{FF2B5EF4-FFF2-40B4-BE49-F238E27FC236}">
                <a16:creationId xmlns:a16="http://schemas.microsoft.com/office/drawing/2014/main" id="{C7A7003F-5B22-84B3-A11D-FD83006B8475}"/>
              </a:ext>
            </a:extLst>
          </p:cNvPr>
          <p:cNvGraphicFramePr>
            <a:graphicFrameLocks/>
          </p:cNvGraphicFramePr>
          <p:nvPr>
            <p:extLst>
              <p:ext uri="{D42A27DB-BD31-4B8C-83A1-F6EECF244321}">
                <p14:modId xmlns:p14="http://schemas.microsoft.com/office/powerpoint/2010/main" val="579408300"/>
              </p:ext>
            </p:extLst>
          </p:nvPr>
        </p:nvGraphicFramePr>
        <p:xfrm>
          <a:off x="296517" y="754077"/>
          <a:ext cx="8797787" cy="3299792"/>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Rounded Corners 3">
            <a:extLst>
              <a:ext uri="{FF2B5EF4-FFF2-40B4-BE49-F238E27FC236}">
                <a16:creationId xmlns:a16="http://schemas.microsoft.com/office/drawing/2014/main" id="{CE419D88-25A4-582D-D9E9-F0164BC9573C}"/>
              </a:ext>
            </a:extLst>
          </p:cNvPr>
          <p:cNvSpPr/>
          <p:nvPr/>
        </p:nvSpPr>
        <p:spPr>
          <a:xfrm>
            <a:off x="296517" y="4156141"/>
            <a:ext cx="8797787" cy="250725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ANALYSIS – </a:t>
            </a:r>
          </a:p>
          <a:p>
            <a:pPr marL="285750" indent="-285750">
              <a:buFont typeface="Arial" panose="020B0604020202020204" pitchFamily="34" charset="0"/>
              <a:buChar char="•"/>
            </a:pPr>
            <a:r>
              <a:rPr lang="en-US" dirty="0"/>
              <a:t>Orders which have more than 15 quantity has almost 100% completion rate.</a:t>
            </a:r>
          </a:p>
          <a:p>
            <a:pPr marL="285750" indent="-285750">
              <a:buFont typeface="Arial" panose="020B0604020202020204" pitchFamily="34" charset="0"/>
              <a:buChar char="•"/>
            </a:pPr>
            <a:r>
              <a:rPr lang="en-US" dirty="0"/>
              <a:t>Orders which have less then 5 quantity has almost lowest completion rate.</a:t>
            </a:r>
          </a:p>
          <a:p>
            <a:pPr marL="285750" indent="-285750">
              <a:buFont typeface="Arial" panose="020B0604020202020204" pitchFamily="34" charset="0"/>
              <a:buChar char="•"/>
            </a:pPr>
            <a:r>
              <a:rPr lang="en-US" dirty="0"/>
              <a:t>I think customers who order more then 15 quantity they have prepared the list what to order (most essential product), So customer has no reason to cancel.</a:t>
            </a:r>
          </a:p>
          <a:p>
            <a:pPr marL="285750" indent="-285750">
              <a:buFont typeface="Arial" panose="020B0604020202020204" pitchFamily="34" charset="0"/>
              <a:buChar char="•"/>
            </a:pPr>
            <a:r>
              <a:rPr lang="en-US" dirty="0"/>
              <a:t>Customers who order less then 5 quantity, I think most of them are impulse buyer (Because of discount they buy) After placing the order they realize I order unwanted product, so they cancel the order </a:t>
            </a:r>
            <a:endParaRPr lang="en-IN" dirty="0"/>
          </a:p>
        </p:txBody>
      </p:sp>
      <p:pic>
        <p:nvPicPr>
          <p:cNvPr id="9" name="Picture 8" descr="A magnifying glass with gears and graphs">
            <a:extLst>
              <a:ext uri="{FF2B5EF4-FFF2-40B4-BE49-F238E27FC236}">
                <a16:creationId xmlns:a16="http://schemas.microsoft.com/office/drawing/2014/main" id="{2DE4F962-661E-1CD3-DD2E-21F08C0B809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8132873" y="2318698"/>
            <a:ext cx="5020557" cy="2872410"/>
          </a:xfrm>
          <a:prstGeom prst="rect">
            <a:avLst/>
          </a:prstGeom>
        </p:spPr>
      </p:pic>
    </p:spTree>
    <p:extLst>
      <p:ext uri="{BB962C8B-B14F-4D97-AF65-F5344CB8AC3E}">
        <p14:creationId xmlns:p14="http://schemas.microsoft.com/office/powerpoint/2010/main" val="240405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DB77C4-1924-54D6-2A4C-6A153FD388A2}"/>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7656921F-4018-1852-81E0-3BEC3507260C}"/>
              </a:ext>
            </a:extLst>
          </p:cNvPr>
          <p:cNvGrpSpPr/>
          <p:nvPr/>
        </p:nvGrpSpPr>
        <p:grpSpPr>
          <a:xfrm>
            <a:off x="82194" y="606287"/>
            <a:ext cx="12037551" cy="6193506"/>
            <a:chOff x="82194" y="30449"/>
            <a:chExt cx="12037551" cy="6769344"/>
          </a:xfrm>
        </p:grpSpPr>
        <p:graphicFrame>
          <p:nvGraphicFramePr>
            <p:cNvPr id="9" name="Chart 8">
              <a:extLst>
                <a:ext uri="{FF2B5EF4-FFF2-40B4-BE49-F238E27FC236}">
                  <a16:creationId xmlns:a16="http://schemas.microsoft.com/office/drawing/2014/main" id="{7F635DA9-D745-3AE3-DE05-FF266C007E95}"/>
                </a:ext>
              </a:extLst>
            </p:cNvPr>
            <p:cNvGraphicFramePr>
              <a:graphicFrameLocks/>
            </p:cNvGraphicFramePr>
            <p:nvPr>
              <p:extLst>
                <p:ext uri="{D42A27DB-BD31-4B8C-83A1-F6EECF244321}">
                  <p14:modId xmlns:p14="http://schemas.microsoft.com/office/powerpoint/2010/main" val="1523010915"/>
                </p:ext>
              </p:extLst>
            </p:nvPr>
          </p:nvGraphicFramePr>
          <p:xfrm>
            <a:off x="82194" y="30449"/>
            <a:ext cx="5598671" cy="21898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233B4777-F7F3-F24E-0348-8730B14C3F5A}"/>
                </a:ext>
              </a:extLst>
            </p:cNvPr>
            <p:cNvGraphicFramePr>
              <a:graphicFrameLocks/>
            </p:cNvGraphicFramePr>
            <p:nvPr>
              <p:extLst>
                <p:ext uri="{D42A27DB-BD31-4B8C-83A1-F6EECF244321}">
                  <p14:modId xmlns:p14="http://schemas.microsoft.com/office/powerpoint/2010/main" val="1253565729"/>
                </p:ext>
              </p:extLst>
            </p:nvPr>
          </p:nvGraphicFramePr>
          <p:xfrm>
            <a:off x="82194" y="2250499"/>
            <a:ext cx="5598672" cy="21687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6F116ABE-7F87-1229-DA15-F7A25C3846E8}"/>
                </a:ext>
              </a:extLst>
            </p:cNvPr>
            <p:cNvGraphicFramePr>
              <a:graphicFrameLocks/>
            </p:cNvGraphicFramePr>
            <p:nvPr>
              <p:extLst>
                <p:ext uri="{D42A27DB-BD31-4B8C-83A1-F6EECF244321}">
                  <p14:modId xmlns:p14="http://schemas.microsoft.com/office/powerpoint/2010/main" val="4262560118"/>
                </p:ext>
              </p:extLst>
            </p:nvPr>
          </p:nvGraphicFramePr>
          <p:xfrm>
            <a:off x="82194" y="4449445"/>
            <a:ext cx="5598671" cy="2350348"/>
          </p:xfrm>
          <a:graphic>
            <a:graphicData uri="http://schemas.openxmlformats.org/drawingml/2006/chart">
              <c:chart xmlns:c="http://schemas.openxmlformats.org/drawingml/2006/chart" xmlns:r="http://schemas.openxmlformats.org/officeDocument/2006/relationships" r:id="rId4"/>
            </a:graphicData>
          </a:graphic>
        </p:graphicFrame>
        <p:sp>
          <p:nvSpPr>
            <p:cNvPr id="12" name="Rectangle: Rounded Corners 11">
              <a:extLst>
                <a:ext uri="{FF2B5EF4-FFF2-40B4-BE49-F238E27FC236}">
                  <a16:creationId xmlns:a16="http://schemas.microsoft.com/office/drawing/2014/main" id="{75CB0C40-8877-DB5F-486E-A3412FD48293}"/>
                </a:ext>
              </a:extLst>
            </p:cNvPr>
            <p:cNvSpPr/>
            <p:nvPr/>
          </p:nvSpPr>
          <p:spPr>
            <a:xfrm>
              <a:off x="5791200" y="83954"/>
              <a:ext cx="6318606" cy="20828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700" dirty="0"/>
                <a:t>Afternoon, Evening, Morning &amp; Night slots has almost highest or same rating.</a:t>
              </a:r>
            </a:p>
            <a:p>
              <a:pPr marL="285750" indent="-285750">
                <a:buFont typeface="Arial" panose="020B0604020202020204" pitchFamily="34" charset="0"/>
                <a:buChar char="•"/>
              </a:pPr>
              <a:r>
                <a:rPr lang="en-IN" sz="1700" dirty="0"/>
                <a:t>Late Night has lowest rating.</a:t>
              </a:r>
            </a:p>
            <a:p>
              <a:pPr marL="285750" indent="-285750">
                <a:buFont typeface="Arial" panose="020B0604020202020204" pitchFamily="34" charset="0"/>
                <a:buChar char="•"/>
              </a:pPr>
              <a:r>
                <a:rPr lang="en-IN" sz="1700" dirty="0">
                  <a:solidFill>
                    <a:schemeClr val="tx1"/>
                  </a:solidFill>
                  <a:highlight>
                    <a:srgbClr val="FFFF00"/>
                  </a:highlight>
                </a:rPr>
                <a:t>As per discount &amp; delivery chart,</a:t>
              </a:r>
              <a:r>
                <a:rPr lang="en-IN" sz="1700" dirty="0">
                  <a:solidFill>
                    <a:schemeClr val="tx1"/>
                  </a:solidFill>
                </a:rPr>
                <a:t> </a:t>
              </a:r>
              <a:r>
                <a:rPr lang="en-IN" sz="1700" dirty="0"/>
                <a:t>average discount &amp; delivery charges are highest for late night slot.</a:t>
              </a:r>
            </a:p>
            <a:p>
              <a:pPr marL="285750" indent="-285750">
                <a:buFont typeface="Arial" panose="020B0604020202020204" pitchFamily="34" charset="0"/>
                <a:buChar char="•"/>
              </a:pPr>
              <a:r>
                <a:rPr lang="en-IN" sz="1700" dirty="0"/>
                <a:t>I think due to low discount &amp; highest delivery charge customer are unhappy and give low rating.</a:t>
              </a:r>
            </a:p>
          </p:txBody>
        </p:sp>
        <p:sp>
          <p:nvSpPr>
            <p:cNvPr id="13" name="Rectangle: Rounded Corners 12">
              <a:extLst>
                <a:ext uri="{FF2B5EF4-FFF2-40B4-BE49-F238E27FC236}">
                  <a16:creationId xmlns:a16="http://schemas.microsoft.com/office/drawing/2014/main" id="{D291E89B-F92C-67FB-592F-EA1A1C44BD09}"/>
                </a:ext>
              </a:extLst>
            </p:cNvPr>
            <p:cNvSpPr/>
            <p:nvPr/>
          </p:nvSpPr>
          <p:spPr>
            <a:xfrm>
              <a:off x="5792206" y="2340695"/>
              <a:ext cx="6318606" cy="20828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r>
                <a:rPr lang="en-US" sz="1700" dirty="0">
                  <a:solidFill>
                    <a:schemeClr val="bg1"/>
                  </a:solidFill>
                </a:rPr>
                <a:t>The high customer ratings can be attributed to the significant discounts offered during the Afternoon, Evening, Morning, and Night slots. These time slots consistently provide the highest average discounts, leading to increased customer satisfaction.</a:t>
              </a:r>
            </a:p>
            <a:p>
              <a:pPr marL="285750" indent="-285750">
                <a:buFont typeface="Arial" panose="020B0604020202020204" pitchFamily="34" charset="0"/>
                <a:buChar char="•"/>
              </a:pPr>
              <a:r>
                <a:rPr lang="en-US" sz="1700" dirty="0">
                  <a:solidFill>
                    <a:schemeClr val="bg1"/>
                  </a:solidFill>
                </a:rPr>
                <a:t>Delivery charges are inversely proportional to rating. High delivery charges will impact on rating.</a:t>
              </a:r>
            </a:p>
            <a:p>
              <a:pPr marL="285750" indent="-285750">
                <a:buFont typeface="Arial" panose="020B0604020202020204" pitchFamily="34" charset="0"/>
                <a:buChar char="•"/>
              </a:pPr>
              <a:endParaRPr lang="en-US" dirty="0"/>
            </a:p>
            <a:p>
              <a:endParaRPr lang="en-IN" dirty="0"/>
            </a:p>
          </p:txBody>
        </p:sp>
        <p:sp>
          <p:nvSpPr>
            <p:cNvPr id="14" name="Rectangle: Rounded Corners 13">
              <a:extLst>
                <a:ext uri="{FF2B5EF4-FFF2-40B4-BE49-F238E27FC236}">
                  <a16:creationId xmlns:a16="http://schemas.microsoft.com/office/drawing/2014/main" id="{A57191A1-D44D-1FC2-061A-2253807467C2}"/>
                </a:ext>
              </a:extLst>
            </p:cNvPr>
            <p:cNvSpPr/>
            <p:nvPr/>
          </p:nvSpPr>
          <p:spPr>
            <a:xfrm>
              <a:off x="5801139" y="4583203"/>
              <a:ext cx="6318606" cy="20828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r>
                <a:rPr lang="en-US" sz="1700" dirty="0">
                  <a:solidFill>
                    <a:schemeClr val="bg1"/>
                  </a:solidFill>
                </a:rPr>
                <a:t>Orders which has more then 20 quantity usually rated 5 star.</a:t>
              </a:r>
            </a:p>
            <a:p>
              <a:pPr marL="285750" indent="-285750">
                <a:buFont typeface="Arial" panose="020B0604020202020204" pitchFamily="34" charset="0"/>
                <a:buChar char="•"/>
              </a:pPr>
              <a:r>
                <a:rPr lang="en-US" sz="1700" dirty="0">
                  <a:solidFill>
                    <a:schemeClr val="bg1"/>
                  </a:solidFill>
                </a:rPr>
                <a:t>Quantity ordered between 1 to 10 has decent rating.</a:t>
              </a:r>
            </a:p>
            <a:p>
              <a:pPr marL="285750" indent="-285750">
                <a:buFont typeface="Arial" panose="020B0604020202020204" pitchFamily="34" charset="0"/>
                <a:buChar char="•"/>
              </a:pPr>
              <a:r>
                <a:rPr lang="en-US" sz="1700" dirty="0">
                  <a:solidFill>
                    <a:schemeClr val="bg1"/>
                  </a:solidFill>
                </a:rPr>
                <a:t>Quantity ordered between 10 to 19 mostly got lowest rating.</a:t>
              </a:r>
            </a:p>
            <a:p>
              <a:pPr marL="285750" indent="-285750">
                <a:buFont typeface="Arial" panose="020B0604020202020204" pitchFamily="34" charset="0"/>
                <a:buChar char="•"/>
              </a:pPr>
              <a:endParaRPr lang="en-US" sz="1700" dirty="0">
                <a:solidFill>
                  <a:schemeClr val="bg1"/>
                </a:solidFill>
              </a:endParaRPr>
            </a:p>
            <a:p>
              <a:endParaRPr lang="en-US" sz="1700" dirty="0">
                <a:solidFill>
                  <a:schemeClr val="bg1"/>
                </a:solidFill>
              </a:endParaRPr>
            </a:p>
            <a:p>
              <a:pPr marL="285750" indent="-285750">
                <a:buFont typeface="Arial" panose="020B0604020202020204" pitchFamily="34" charset="0"/>
                <a:buChar char="•"/>
              </a:pPr>
              <a:endParaRPr lang="en-US" sz="1700" dirty="0">
                <a:solidFill>
                  <a:schemeClr val="bg1"/>
                </a:solidFill>
              </a:endParaRPr>
            </a:p>
            <a:p>
              <a:pPr marL="285750" indent="-285750">
                <a:buFont typeface="Arial" panose="020B0604020202020204" pitchFamily="34" charset="0"/>
                <a:buChar char="•"/>
              </a:pPr>
              <a:endParaRPr lang="en-US" dirty="0"/>
            </a:p>
            <a:p>
              <a:endParaRPr lang="en-IN" dirty="0"/>
            </a:p>
          </p:txBody>
        </p:sp>
      </p:grpSp>
      <p:sp>
        <p:nvSpPr>
          <p:cNvPr id="17" name="Rectangle 16">
            <a:extLst>
              <a:ext uri="{FF2B5EF4-FFF2-40B4-BE49-F238E27FC236}">
                <a16:creationId xmlns:a16="http://schemas.microsoft.com/office/drawing/2014/main" id="{3ECC9E8D-2FF7-1002-1D72-AFEB0D89DC41}"/>
              </a:ext>
            </a:extLst>
          </p:cNvPr>
          <p:cNvSpPr/>
          <p:nvPr/>
        </p:nvSpPr>
        <p:spPr>
          <a:xfrm>
            <a:off x="0" y="69529"/>
            <a:ext cx="12192000" cy="4572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QUANTITY, DISCOUNT, DELIVERY WISE RATING</a:t>
            </a:r>
            <a:endParaRPr lang="en-IN" b="1" dirty="0">
              <a:solidFill>
                <a:schemeClr val="tx1"/>
              </a:solidFill>
            </a:endParaRPr>
          </a:p>
        </p:txBody>
      </p:sp>
    </p:spTree>
    <p:extLst>
      <p:ext uri="{BB962C8B-B14F-4D97-AF65-F5344CB8AC3E}">
        <p14:creationId xmlns:p14="http://schemas.microsoft.com/office/powerpoint/2010/main" val="19355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BDE2B5C-5B1D-844D-18E3-F9299FEAD17D}"/>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A8CBCB11-0171-A9F7-5FDC-E85EA95F9B7F}"/>
              </a:ext>
            </a:extLst>
          </p:cNvPr>
          <p:cNvGraphicFramePr>
            <a:graphicFrameLocks/>
          </p:cNvGraphicFramePr>
          <p:nvPr>
            <p:extLst>
              <p:ext uri="{D42A27DB-BD31-4B8C-83A1-F6EECF244321}">
                <p14:modId xmlns:p14="http://schemas.microsoft.com/office/powerpoint/2010/main" val="3644854654"/>
              </p:ext>
            </p:extLst>
          </p:nvPr>
        </p:nvGraphicFramePr>
        <p:xfrm>
          <a:off x="145774" y="793693"/>
          <a:ext cx="5950226" cy="28440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CF392D3B-C853-8863-7999-159C1388AB8A}"/>
              </a:ext>
            </a:extLst>
          </p:cNvPr>
          <p:cNvGraphicFramePr>
            <a:graphicFrameLocks/>
          </p:cNvGraphicFramePr>
          <p:nvPr>
            <p:extLst>
              <p:ext uri="{D42A27DB-BD31-4B8C-83A1-F6EECF244321}">
                <p14:modId xmlns:p14="http://schemas.microsoft.com/office/powerpoint/2010/main" val="3983982185"/>
              </p:ext>
            </p:extLst>
          </p:nvPr>
        </p:nvGraphicFramePr>
        <p:xfrm>
          <a:off x="145774" y="3877830"/>
          <a:ext cx="5950226" cy="2844029"/>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CD466CB1-4289-931B-B85A-30DBC48E179A}"/>
              </a:ext>
            </a:extLst>
          </p:cNvPr>
          <p:cNvSpPr/>
          <p:nvPr/>
        </p:nvSpPr>
        <p:spPr>
          <a:xfrm>
            <a:off x="0" y="136141"/>
            <a:ext cx="12192000" cy="4572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ANALYSIS DELIVERY TIME MONTH &amp; AREA LEVEL</a:t>
            </a:r>
            <a:endParaRPr lang="en-IN" b="1" dirty="0">
              <a:solidFill>
                <a:schemeClr val="tx1"/>
              </a:solidFill>
            </a:endParaRPr>
          </a:p>
        </p:txBody>
      </p:sp>
      <p:sp>
        <p:nvSpPr>
          <p:cNvPr id="5" name="Rectangle: Rounded Corners 4">
            <a:extLst>
              <a:ext uri="{FF2B5EF4-FFF2-40B4-BE49-F238E27FC236}">
                <a16:creationId xmlns:a16="http://schemas.microsoft.com/office/drawing/2014/main" id="{064726A0-E6AF-A8C6-160F-B6826F06A330}"/>
              </a:ext>
            </a:extLst>
          </p:cNvPr>
          <p:cNvSpPr/>
          <p:nvPr/>
        </p:nvSpPr>
        <p:spPr>
          <a:xfrm>
            <a:off x="6192078" y="793692"/>
            <a:ext cx="5854148" cy="2844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May-21, delivery time is showing too high, I think it may be due to multiple festival are celebrating in that month causes huge traffic that affect a delivery time.</a:t>
            </a:r>
          </a:p>
          <a:p>
            <a:pPr marL="285750" indent="-285750">
              <a:buFont typeface="Arial" panose="020B0604020202020204" pitchFamily="34" charset="0"/>
              <a:buChar char="•"/>
            </a:pPr>
            <a:r>
              <a:rPr lang="en-IN" dirty="0"/>
              <a:t>In Oct-21, Only one order is placed, I think it may be due to internal factor like super Mart shutdown due to maintenance, Any legal cases, Dispute in partners ETC.</a:t>
            </a:r>
          </a:p>
          <a:p>
            <a:r>
              <a:rPr lang="en-IN" dirty="0"/>
              <a:t>      </a:t>
            </a:r>
          </a:p>
        </p:txBody>
      </p:sp>
      <p:sp>
        <p:nvSpPr>
          <p:cNvPr id="6" name="Rectangle: Rounded Corners 5">
            <a:extLst>
              <a:ext uri="{FF2B5EF4-FFF2-40B4-BE49-F238E27FC236}">
                <a16:creationId xmlns:a16="http://schemas.microsoft.com/office/drawing/2014/main" id="{025AE82D-7D1F-D067-2EF3-9EB873363E20}"/>
              </a:ext>
            </a:extLst>
          </p:cNvPr>
          <p:cNvSpPr/>
          <p:nvPr/>
        </p:nvSpPr>
        <p:spPr>
          <a:xfrm>
            <a:off x="6192078" y="3828133"/>
            <a:ext cx="5854148" cy="28440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Almost 35% of area have more then 20 min delivery time.</a:t>
            </a:r>
          </a:p>
          <a:p>
            <a:pPr marL="285750" indent="-285750">
              <a:buFont typeface="Arial" panose="020B0604020202020204" pitchFamily="34" charset="0"/>
              <a:buChar char="•"/>
            </a:pPr>
            <a:r>
              <a:rPr lang="en-IN" dirty="0"/>
              <a:t>Reason are – all area are overcrowded huge traffic; May be this area are far away from supermarket.</a:t>
            </a:r>
          </a:p>
          <a:p>
            <a:r>
              <a:rPr lang="en-IN" dirty="0"/>
              <a:t>Almost 65% of area have less then 20 min delivery time.</a:t>
            </a:r>
          </a:p>
          <a:p>
            <a:pPr marL="285750" indent="-285750">
              <a:buFont typeface="Arial" panose="020B0604020202020204" pitchFamily="34" charset="0"/>
              <a:buChar char="•"/>
            </a:pPr>
            <a:r>
              <a:rPr lang="en-IN" dirty="0"/>
              <a:t>Reason are – This area are not in centre of the city  low traffic easy to deliver.</a:t>
            </a:r>
          </a:p>
          <a:p>
            <a:pPr marL="285750" indent="-285750">
              <a:buFont typeface="Arial" panose="020B0604020202020204" pitchFamily="34" charset="0"/>
              <a:buChar char="•"/>
            </a:pPr>
            <a:r>
              <a:rPr lang="en-IN" dirty="0"/>
              <a:t>May be this all area are near to the supermarket.     </a:t>
            </a:r>
          </a:p>
        </p:txBody>
      </p:sp>
    </p:spTree>
    <p:extLst>
      <p:ext uri="{BB962C8B-B14F-4D97-AF65-F5344CB8AC3E}">
        <p14:creationId xmlns:p14="http://schemas.microsoft.com/office/powerpoint/2010/main" val="1146958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14E8EA0-8A05-2103-FA14-180A312E24EB}"/>
              </a:ext>
            </a:extLst>
          </p:cNvPr>
          <p:cNvSpPr/>
          <p:nvPr/>
        </p:nvSpPr>
        <p:spPr>
          <a:xfrm>
            <a:off x="0" y="0"/>
            <a:ext cx="12192000" cy="68580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10D6D412-1663-A6A7-3C80-8F5BB2BE58D7}"/>
              </a:ext>
            </a:extLst>
          </p:cNvPr>
          <p:cNvGraphicFramePr>
            <a:graphicFrameLocks/>
          </p:cNvGraphicFramePr>
          <p:nvPr>
            <p:extLst>
              <p:ext uri="{D42A27DB-BD31-4B8C-83A1-F6EECF244321}">
                <p14:modId xmlns:p14="http://schemas.microsoft.com/office/powerpoint/2010/main" val="1393673205"/>
              </p:ext>
            </p:extLst>
          </p:nvPr>
        </p:nvGraphicFramePr>
        <p:xfrm>
          <a:off x="86742" y="819155"/>
          <a:ext cx="5866798" cy="28412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DE5FBD1-A3CD-6125-D5BD-8A6B77E84A4D}"/>
              </a:ext>
            </a:extLst>
          </p:cNvPr>
          <p:cNvGraphicFramePr>
            <a:graphicFrameLocks/>
          </p:cNvGraphicFramePr>
          <p:nvPr>
            <p:extLst>
              <p:ext uri="{D42A27DB-BD31-4B8C-83A1-F6EECF244321}">
                <p14:modId xmlns:p14="http://schemas.microsoft.com/office/powerpoint/2010/main" val="431016199"/>
              </p:ext>
            </p:extLst>
          </p:nvPr>
        </p:nvGraphicFramePr>
        <p:xfrm>
          <a:off x="86741" y="3886200"/>
          <a:ext cx="5866799" cy="2702083"/>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CFE77F4B-3C37-B86A-C99A-FDFD8A87DB45}"/>
              </a:ext>
            </a:extLst>
          </p:cNvPr>
          <p:cNvSpPr/>
          <p:nvPr/>
        </p:nvSpPr>
        <p:spPr>
          <a:xfrm>
            <a:off x="0" y="136141"/>
            <a:ext cx="12192000" cy="4572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solidFill>
                  <a:schemeClr val="tx1"/>
                </a:solidFill>
              </a:rPr>
              <a:t>ANALYSIS DELIVERY TIME WEEKDAY/WEEKEND SLOT LEVEL</a:t>
            </a:r>
            <a:endParaRPr lang="en-IN" b="1" dirty="0">
              <a:solidFill>
                <a:schemeClr val="tx1"/>
              </a:solidFill>
            </a:endParaRPr>
          </a:p>
        </p:txBody>
      </p:sp>
      <p:sp>
        <p:nvSpPr>
          <p:cNvPr id="5" name="Rectangle: Rounded Corners 4">
            <a:extLst>
              <a:ext uri="{FF2B5EF4-FFF2-40B4-BE49-F238E27FC236}">
                <a16:creationId xmlns:a16="http://schemas.microsoft.com/office/drawing/2014/main" id="{EB5E3690-84C9-1F6F-9295-DACC2E00BBF3}"/>
              </a:ext>
            </a:extLst>
          </p:cNvPr>
          <p:cNvSpPr/>
          <p:nvPr/>
        </p:nvSpPr>
        <p:spPr>
          <a:xfrm>
            <a:off x="6192078" y="819155"/>
            <a:ext cx="5784574" cy="57691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On May-21 Delivery Time is highest on both (weekdays/weekend)</a:t>
            </a:r>
          </a:p>
          <a:p>
            <a:pPr marL="285750" indent="-285750">
              <a:buFont typeface="Arial" panose="020B0604020202020204" pitchFamily="34" charset="0"/>
              <a:buChar char="•"/>
            </a:pPr>
            <a:r>
              <a:rPr lang="en-US" dirty="0"/>
              <a:t>As we discuss in previse slide that may month have multiple festival it affect huge traffic in the city and take long time to deliver.</a:t>
            </a:r>
          </a:p>
          <a:p>
            <a:r>
              <a:rPr lang="en-US" b="1" dirty="0"/>
              <a:t>In all month's weekend has little high delivery time as compared to weekdays.</a:t>
            </a:r>
          </a:p>
          <a:p>
            <a:pPr marL="285750" indent="-285750">
              <a:buFont typeface="Arial" panose="020B0604020202020204" pitchFamily="34" charset="0"/>
              <a:buChar char="•"/>
            </a:pPr>
            <a:r>
              <a:rPr lang="en-US" dirty="0"/>
              <a:t>In weekends, all customers have time to see what gets over in their home and make list to order.</a:t>
            </a:r>
          </a:p>
          <a:p>
            <a:pPr marL="285750" indent="-285750">
              <a:buFont typeface="Arial" panose="020B0604020202020204" pitchFamily="34" charset="0"/>
              <a:buChar char="•"/>
            </a:pPr>
            <a:r>
              <a:rPr lang="en-US" dirty="0"/>
              <a:t>Usually all working women's order lunch/dinner from outside to spend free with family.</a:t>
            </a:r>
          </a:p>
          <a:p>
            <a:endParaRPr lang="en-US" dirty="0"/>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841908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red neon sign with words&#10;&#10;Description automatically generated">
            <a:extLst>
              <a:ext uri="{FF2B5EF4-FFF2-40B4-BE49-F238E27FC236}">
                <a16:creationId xmlns:a16="http://schemas.microsoft.com/office/drawing/2014/main" id="{70776BC6-7453-FE60-5712-66B729987BD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796" r="2" b="8673"/>
          <a:stretch/>
        </p:blipFill>
        <p:spPr>
          <a:xfrm>
            <a:off x="3882570" y="10"/>
            <a:ext cx="8309429" cy="6857990"/>
          </a:xfrm>
          <a:custGeom>
            <a:avLst/>
            <a:gdLst/>
            <a:ahLst/>
            <a:cxnLst/>
            <a:rect l="l" t="t" r="r" b="b"/>
            <a:pathLst>
              <a:path w="12192000" h="6858000">
                <a:moveTo>
                  <a:pt x="0" y="0"/>
                </a:moveTo>
                <a:lnTo>
                  <a:pt x="12192000" y="0"/>
                </a:lnTo>
                <a:lnTo>
                  <a:pt x="12192000" y="6858000"/>
                </a:lnTo>
                <a:lnTo>
                  <a:pt x="0" y="6858000"/>
                </a:lnTo>
                <a:close/>
              </a:path>
            </a:pathLst>
          </a:custGeom>
        </p:spPr>
      </p:pic>
      <p:grpSp>
        <p:nvGrpSpPr>
          <p:cNvPr id="8" name="Group 7">
            <a:extLst>
              <a:ext uri="{FF2B5EF4-FFF2-40B4-BE49-F238E27FC236}">
                <a16:creationId xmlns:a16="http://schemas.microsoft.com/office/drawing/2014/main" id="{63737881-458F-40AD-B72B-B57D267DC4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9" name="Freeform: Shape 8">
              <a:extLst>
                <a:ext uri="{FF2B5EF4-FFF2-40B4-BE49-F238E27FC236}">
                  <a16:creationId xmlns:a16="http://schemas.microsoft.com/office/drawing/2014/main" id="{C2967126-346F-41EA-982D-63D8EBB60D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 name="Group 9">
              <a:extLst>
                <a:ext uri="{FF2B5EF4-FFF2-40B4-BE49-F238E27FC236}">
                  <a16:creationId xmlns:a16="http://schemas.microsoft.com/office/drawing/2014/main" id="{1BCD9601-1F44-4E40-998C-1B256DAE94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1" name="Group 10">
                <a:extLst>
                  <a:ext uri="{FF2B5EF4-FFF2-40B4-BE49-F238E27FC236}">
                    <a16:creationId xmlns:a16="http://schemas.microsoft.com/office/drawing/2014/main" id="{1A1CA4E9-12FA-47EB-8471-25E8D55152C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5" name="Freeform: Shape 14">
                  <a:extLst>
                    <a:ext uri="{FF2B5EF4-FFF2-40B4-BE49-F238E27FC236}">
                      <a16:creationId xmlns:a16="http://schemas.microsoft.com/office/drawing/2014/main" id="{E13A9BF0-334C-4457-A635-9CA4877E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FF05821A-8598-44E4-A18C-538D5331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8A4ECC81-E17F-4F87-9A0B-398363A864A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4">
                  <a:alphaModFix amt="57000"/>
                </a:blip>
                <a:tile tx="0" ty="0" sx="100000" sy="100000" flip="none" algn="tl"/>
              </a:blipFill>
              <a:effectLst/>
            </p:grpSpPr>
            <p:sp>
              <p:nvSpPr>
                <p:cNvPr id="13" name="Freeform: Shape 12">
                  <a:extLst>
                    <a:ext uri="{FF2B5EF4-FFF2-40B4-BE49-F238E27FC236}">
                      <a16:creationId xmlns:a16="http://schemas.microsoft.com/office/drawing/2014/main" id="{1FBBD7D8-A895-40D0-A53D-DEDF495B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A602493-BC70-48CF-BDBA-88A8662274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Tree>
    <p:extLst>
      <p:ext uri="{BB962C8B-B14F-4D97-AF65-F5344CB8AC3E}">
        <p14:creationId xmlns:p14="http://schemas.microsoft.com/office/powerpoint/2010/main" val="36414666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748</Words>
  <Application>Microsoft Office PowerPoint</Application>
  <PresentationFormat>Widescreen</PresentationFormat>
  <Paragraphs>70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rinku.yadav(NYKIN)</dc:creator>
  <cp:lastModifiedBy>rinku.yadav(NYKIN)</cp:lastModifiedBy>
  <cp:revision>16</cp:revision>
  <dcterms:created xsi:type="dcterms:W3CDTF">2024-08-22T14:53:11Z</dcterms:created>
  <dcterms:modified xsi:type="dcterms:W3CDTF">2024-08-24T10:12:31Z</dcterms:modified>
</cp:coreProperties>
</file>