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20"/>
  </p:handoutMasterIdLst>
  <p:sldIdLst>
    <p:sldId id="264" r:id="rId2"/>
    <p:sldId id="276" r:id="rId3"/>
    <p:sldId id="277" r:id="rId4"/>
    <p:sldId id="293" r:id="rId5"/>
    <p:sldId id="278" r:id="rId6"/>
    <p:sldId id="279" r:id="rId7"/>
    <p:sldId id="292" r:id="rId8"/>
    <p:sldId id="280" r:id="rId9"/>
    <p:sldId id="283" r:id="rId10"/>
    <p:sldId id="284" r:id="rId11"/>
    <p:sldId id="294" r:id="rId12"/>
    <p:sldId id="286" r:id="rId13"/>
    <p:sldId id="288" r:id="rId14"/>
    <p:sldId id="287" r:id="rId15"/>
    <p:sldId id="289" r:id="rId16"/>
    <p:sldId id="290" r:id="rId17"/>
    <p:sldId id="29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8261-29C7-4856-9BBC-9AFF3D0E9C0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D5928-1E50-437C-BFBB-B99C3E239A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0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3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1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60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0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4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5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urce_code" TargetMode="External"/><Relationship Id="rId7" Type="http://schemas.openxmlformats.org/officeDocument/2006/relationships/hyperlink" Target="https://en.wikipedia.org/wiki/Data_integrity" TargetMode="External"/><Relationship Id="rId2" Type="http://schemas.openxmlformats.org/officeDocument/2006/relationships/hyperlink" Target="https://en.wikipedia.org/wiki/Distributed_version_cont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uter_file" TargetMode="External"/><Relationship Id="rId5" Type="http://schemas.openxmlformats.org/officeDocument/2006/relationships/hyperlink" Target="https://en.wikipedia.org/wiki/Programmer" TargetMode="External"/><Relationship Id="rId4" Type="http://schemas.openxmlformats.org/officeDocument/2006/relationships/hyperlink" Target="https://en.wikipedia.org/wiki/Software_developme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velopment" TargetMode="External"/><Relationship Id="rId2" Type="http://schemas.openxmlformats.org/officeDocument/2006/relationships/hyperlink" Target="https://en.wikipedia.org/wiki/Internet_hosting_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crosoft" TargetMode="External"/><Relationship Id="rId5" Type="http://schemas.openxmlformats.org/officeDocument/2006/relationships/hyperlink" Target="https://en.wikipedia.org/wiki/Git" TargetMode="External"/><Relationship Id="rId4" Type="http://schemas.openxmlformats.org/officeDocument/2006/relationships/hyperlink" Target="https://en.wikipedia.org/wiki/Version_contro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6477000" cy="1401762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GitHub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E97924-7B8F-4066-94C7-DD4F0EAE2184}"/>
              </a:ext>
            </a:extLst>
          </p:cNvPr>
          <p:cNvSpPr/>
          <p:nvPr/>
        </p:nvSpPr>
        <p:spPr>
          <a:xfrm>
            <a:off x="2496312" y="3505200"/>
            <a:ext cx="66476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Sardar Vallabhbhai Patel Institute of Technology (SVIT),  </a:t>
            </a:r>
            <a:r>
              <a:rPr lang="en-IN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Vasad</a:t>
            </a:r>
            <a:endParaRPr lang="en-IN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endParaRPr lang="en-IN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MCA Department</a:t>
            </a:r>
          </a:p>
          <a:p>
            <a:pPr algn="r">
              <a:spcBef>
                <a:spcPct val="0"/>
              </a:spcBef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COSMOS Lecture Series</a:t>
            </a:r>
          </a:p>
          <a:p>
            <a:pPr algn="r">
              <a:spcBef>
                <a:spcPct val="0"/>
              </a:spcBef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Academic Year: 2019-20</a:t>
            </a:r>
          </a:p>
          <a:p>
            <a:pPr algn="r">
              <a:spcBef>
                <a:spcPct val="0"/>
              </a:spcBef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[ODD SEMESTER]</a:t>
            </a:r>
          </a:p>
          <a:p>
            <a:pPr algn="r">
              <a:spcBef>
                <a:spcPct val="0"/>
              </a:spcBef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27-Jul-201p</a:t>
            </a:r>
          </a:p>
          <a:p>
            <a:pPr algn="r">
              <a:spcBef>
                <a:spcPct val="0"/>
              </a:spcBef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By Rinku Chavda</a:t>
            </a:r>
          </a:p>
          <a:p>
            <a:pPr algn="r">
              <a:spcBef>
                <a:spcPct val="0"/>
              </a:spcBef>
            </a:pPr>
            <a:endParaRPr lang="en-IN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3B69-6CB3-4146-8629-4F35599C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6343672" cy="709865"/>
          </a:xfrm>
        </p:spPr>
        <p:txBody>
          <a:bodyPr>
            <a:noAutofit/>
          </a:bodyPr>
          <a:lstStyle/>
          <a:p>
            <a:r>
              <a:rPr lang="en-US" altLang="en-US" b="1" dirty="0">
                <a:ln>
                  <a:noFill/>
                </a:ln>
                <a:latin typeface="Helvetica Neue"/>
              </a:rPr>
              <a:t>To create a new repository</a:t>
            </a:r>
            <a:endParaRPr lang="en-I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77EBF-9F06-4081-82B2-BC2A3C9542B4}"/>
              </a:ext>
            </a:extLst>
          </p:cNvPr>
          <p:cNvSpPr/>
          <p:nvPr/>
        </p:nvSpPr>
        <p:spPr>
          <a:xfrm>
            <a:off x="609600" y="21336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In the upper right corner, next to your avatar or </a:t>
            </a:r>
            <a:r>
              <a:rPr lang="en-US" altLang="en-US" dirty="0" err="1">
                <a:solidFill>
                  <a:srgbClr val="444444"/>
                </a:solidFill>
                <a:latin typeface="Helvetica Neue"/>
              </a:rPr>
              <a:t>identicon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, click  and then select </a:t>
            </a:r>
            <a:r>
              <a:rPr lang="en-US" altLang="en-US" b="1" dirty="0">
                <a:solidFill>
                  <a:srgbClr val="444444"/>
                </a:solidFill>
                <a:latin typeface="Helvetica Neue"/>
              </a:rPr>
              <a:t>New repository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Name your repository </a:t>
            </a:r>
            <a:r>
              <a:rPr lang="en-US" altLang="en-US" sz="1100" dirty="0">
                <a:solidFill>
                  <a:srgbClr val="444444"/>
                </a:solidFill>
                <a:latin typeface="Arial Unicode MS" panose="020B0604020202020204" pitchFamily="34" charset="-128"/>
              </a:rPr>
              <a:t>hello-world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Write a short description.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Select </a:t>
            </a:r>
            <a:r>
              <a:rPr lang="en-US" altLang="en-US" b="1" dirty="0">
                <a:solidFill>
                  <a:srgbClr val="444444"/>
                </a:solidFill>
                <a:latin typeface="Helvetica Neue"/>
              </a:rPr>
              <a:t>Initialize this repository with a README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.</a:t>
            </a:r>
          </a:p>
        </p:txBody>
      </p:sp>
      <p:pic>
        <p:nvPicPr>
          <p:cNvPr id="1027" name="Picture 3" descr="new-repo-form">
            <a:extLst>
              <a:ext uri="{FF2B5EF4-FFF2-40B4-BE49-F238E27FC236}">
                <a16:creationId xmlns:a16="http://schemas.microsoft.com/office/drawing/2014/main" id="{CB8E59AF-8215-4BDE-8808-4043055C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75203"/>
            <a:ext cx="5105400" cy="31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43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F9A8-B5A9-4310-8D1F-E7C1A4CC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04667" cy="990600"/>
          </a:xfrm>
        </p:spPr>
        <p:txBody>
          <a:bodyPr/>
          <a:lstStyle/>
          <a:p>
            <a:r>
              <a:rPr lang="en-US" altLang="en-US" b="1" dirty="0">
                <a:ln>
                  <a:noFill/>
                </a:ln>
                <a:latin typeface="Helvetica Neue"/>
              </a:rPr>
              <a:t>Create a Branch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476BE-1058-44AE-8061-58D630B8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33600"/>
            <a:ext cx="8305800" cy="3332816"/>
          </a:xfrm>
        </p:spPr>
        <p:txBody>
          <a:bodyPr>
            <a:normAutofit lnSpcReduction="10000"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44444"/>
                </a:solidFill>
                <a:latin typeface="Helvetica Neue"/>
              </a:rPr>
              <a:t>Branching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is the way to work on different versions of a repository at one time.</a:t>
            </a:r>
            <a:endParaRPr lang="en-US" altLang="en-US" sz="1000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By default your repository has one branch named </a:t>
            </a:r>
            <a:r>
              <a:rPr lang="en-US" altLang="en-US" sz="1400" dirty="0">
                <a:solidFill>
                  <a:srgbClr val="444444"/>
                </a:solidFill>
                <a:latin typeface="Arial Unicode MS" panose="020B0604020202020204" pitchFamily="34" charset="-128"/>
              </a:rPr>
              <a:t>master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which is considered to be the definitive branch. We use branches to experiment and make edits before committing them to </a:t>
            </a:r>
            <a:r>
              <a:rPr lang="en-US" altLang="en-US" sz="1400" dirty="0">
                <a:solidFill>
                  <a:srgbClr val="444444"/>
                </a:solidFill>
                <a:latin typeface="Arial Unicode MS" panose="020B0604020202020204" pitchFamily="34" charset="-128"/>
              </a:rPr>
              <a:t>master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.</a:t>
            </a:r>
            <a:endParaRPr lang="en-US" altLang="en-US" sz="1000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When you create a branch off the </a:t>
            </a:r>
            <a:r>
              <a:rPr lang="en-US" altLang="en-US" sz="1400" dirty="0">
                <a:solidFill>
                  <a:srgbClr val="444444"/>
                </a:solidFill>
                <a:latin typeface="Arial Unicode MS" panose="020B0604020202020204" pitchFamily="34" charset="-128"/>
              </a:rPr>
              <a:t>master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branch, you’re making a copy, or snapshot, of </a:t>
            </a:r>
            <a:r>
              <a:rPr lang="en-US" altLang="en-US" sz="1400" dirty="0">
                <a:solidFill>
                  <a:srgbClr val="444444"/>
                </a:solidFill>
                <a:latin typeface="Arial Unicode MS" panose="020B0604020202020204" pitchFamily="34" charset="-128"/>
              </a:rPr>
              <a:t>master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as it was at that point in time. If someone else made changes to the </a:t>
            </a:r>
            <a:r>
              <a:rPr lang="en-US" altLang="en-US" sz="1400" dirty="0">
                <a:solidFill>
                  <a:srgbClr val="444444"/>
                </a:solidFill>
                <a:latin typeface="Arial Unicode MS" panose="020B0604020202020204" pitchFamily="34" charset="-128"/>
              </a:rPr>
              <a:t>master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branch while you were working on your branch, you could pull in those updates.</a:t>
            </a:r>
            <a:endParaRPr lang="en-US" altLang="en-US" sz="1000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This diagram shows:</a:t>
            </a:r>
            <a:endParaRPr lang="en-US" altLang="en-US" sz="1000" dirty="0"/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The </a:t>
            </a:r>
            <a:r>
              <a:rPr lang="en-US" altLang="en-US" sz="1000" dirty="0">
                <a:solidFill>
                  <a:srgbClr val="444444"/>
                </a:solidFill>
                <a:latin typeface="Arial Unicode MS" panose="020B0604020202020204" pitchFamily="34" charset="-128"/>
              </a:rPr>
              <a:t>master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branch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A new branch called </a:t>
            </a:r>
            <a:r>
              <a:rPr lang="en-US" altLang="en-US" sz="1000" dirty="0">
                <a:solidFill>
                  <a:srgbClr val="444444"/>
                </a:solidFill>
                <a:latin typeface="Arial Unicode MS" panose="020B0604020202020204" pitchFamily="34" charset="-128"/>
              </a:rPr>
              <a:t>feature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(because we’re doing ‘feature work’ on this branch)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The journey that </a:t>
            </a:r>
            <a:r>
              <a:rPr lang="en-US" altLang="en-US" sz="1000" dirty="0">
                <a:solidFill>
                  <a:srgbClr val="444444"/>
                </a:solidFill>
                <a:latin typeface="Arial Unicode MS" panose="020B0604020202020204" pitchFamily="34" charset="-128"/>
              </a:rPr>
              <a:t>feature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takes before it’s merged into </a:t>
            </a:r>
            <a:r>
              <a:rPr lang="en-US" altLang="en-US" sz="1000" dirty="0">
                <a:solidFill>
                  <a:srgbClr val="444444"/>
                </a:solidFill>
                <a:latin typeface="Arial Unicode MS" panose="020B0604020202020204" pitchFamily="34" charset="-128"/>
              </a:rPr>
              <a:t>master</a:t>
            </a:r>
            <a:endParaRPr lang="en-US" altLang="en-US" dirty="0">
              <a:solidFill>
                <a:srgbClr val="444444"/>
              </a:solidFill>
              <a:latin typeface="Helvetica Neue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7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088A-0B6D-4271-859B-1F7373BA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b="1" dirty="0">
                <a:latin typeface="Helvetica Neue"/>
              </a:rPr>
              <a:t>To create a new branch</a:t>
            </a:r>
            <a:endParaRPr lang="en-I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1EE76-4EDC-4EB7-A0A1-1CBA0FB596FD}"/>
              </a:ext>
            </a:extLst>
          </p:cNvPr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Go to your new repository </a:t>
            </a:r>
            <a:r>
              <a:rPr lang="en-US" altLang="en-US" sz="1100" dirty="0">
                <a:solidFill>
                  <a:srgbClr val="444444"/>
                </a:solidFill>
                <a:latin typeface="Arial Unicode MS" panose="020B0604020202020204" pitchFamily="34" charset="-128"/>
              </a:rPr>
              <a:t>hello-world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Click the drop down at the top of the file list that says </a:t>
            </a:r>
            <a:r>
              <a:rPr lang="en-US" altLang="en-US" b="1" dirty="0">
                <a:solidFill>
                  <a:srgbClr val="444444"/>
                </a:solidFill>
                <a:latin typeface="Helvetica Neue"/>
              </a:rPr>
              <a:t>branch: master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Type a branch name, </a:t>
            </a:r>
            <a:r>
              <a:rPr lang="en-US" altLang="en-US" sz="1100" dirty="0">
                <a:solidFill>
                  <a:srgbClr val="444444"/>
                </a:solidFill>
                <a:latin typeface="Arial Unicode MS" panose="020B0604020202020204" pitchFamily="34" charset="-128"/>
              </a:rPr>
              <a:t>readme-edits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, into the new branch text box.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Select the blue </a:t>
            </a:r>
            <a:r>
              <a:rPr lang="en-US" altLang="en-US" b="1" dirty="0">
                <a:solidFill>
                  <a:srgbClr val="444444"/>
                </a:solidFill>
                <a:latin typeface="Helvetica Neue"/>
              </a:rPr>
              <a:t>Create branch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box or hit “Enter” on your keyboard.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BABB6-E48E-4BD9-B5F5-3FAC4B20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0"/>
            <a:ext cx="9144000" cy="45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4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B12B-FE6C-49E4-96E6-2C5D297F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 Neue"/>
              </a:rPr>
              <a:t>Make and commit changes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9354B-EE27-4EF0-A15E-9259E8F3BE0D}"/>
              </a:ext>
            </a:extLst>
          </p:cNvPr>
          <p:cNvSpPr/>
          <p:nvPr/>
        </p:nvSpPr>
        <p:spPr>
          <a:xfrm>
            <a:off x="762000" y="2438400"/>
            <a:ext cx="7391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Click the </a:t>
            </a:r>
            <a:r>
              <a:rPr lang="en-US" altLang="en-US" sz="1100" dirty="0">
                <a:solidFill>
                  <a:srgbClr val="444444"/>
                </a:solidFill>
                <a:latin typeface="Arial Unicode MS" panose="020B0604020202020204" pitchFamily="34" charset="-128"/>
              </a:rPr>
              <a:t>README.md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file.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Click the  pencil icon in the upper right corner of the file view to edit.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In the editor, write a bit about yourself.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Write a commit message that describes your changes.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Click </a:t>
            </a:r>
            <a:r>
              <a:rPr lang="en-US" altLang="en-US" b="1" dirty="0">
                <a:solidFill>
                  <a:srgbClr val="444444"/>
                </a:solidFill>
                <a:latin typeface="Helvetica Neue"/>
              </a:rPr>
              <a:t>Commit changes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button.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D4BA-7D82-4EE2-8A3A-37086B10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90599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Helvetica Neue"/>
              </a:rPr>
              <a:t>Make and commit changes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D97B-4F68-45E8-AFAB-D8E3B6C5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ommit">
            <a:extLst>
              <a:ext uri="{FF2B5EF4-FFF2-40B4-BE49-F238E27FC236}">
                <a16:creationId xmlns:a16="http://schemas.microsoft.com/office/drawing/2014/main" id="{B4A63468-6BF0-47A2-9B08-AB44E7B7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1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E4F6-1D83-4FF7-91F2-50E69F56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Open a Pull Request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7237-FCB7-4445-864D-0272D4975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530600"/>
          </a:xfrm>
        </p:spPr>
        <p:txBody>
          <a:bodyPr/>
          <a:lstStyle/>
          <a:p>
            <a:pPr algn="just"/>
            <a:r>
              <a:rPr lang="en-US" dirty="0"/>
              <a:t>Pull Requests are the heart of collaboration on GitHub. When you open a </a:t>
            </a:r>
            <a:r>
              <a:rPr lang="en-US" i="1" dirty="0"/>
              <a:t>pull request</a:t>
            </a:r>
            <a:r>
              <a:rPr lang="en-US" dirty="0"/>
              <a:t>, you’re proposing your changes and requesting that someone review and pull in your contribution and merge them into their branch. </a:t>
            </a:r>
          </a:p>
          <a:p>
            <a:pPr algn="just"/>
            <a:r>
              <a:rPr lang="en-US" dirty="0"/>
              <a:t>Pull requests show </a:t>
            </a:r>
            <a:r>
              <a:rPr lang="en-US" i="1" dirty="0"/>
              <a:t>diffs</a:t>
            </a:r>
            <a:r>
              <a:rPr lang="en-US" dirty="0"/>
              <a:t>, or differences, of the content from both branches. The changes, additions, and subtractions are shown in green and 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05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0F4F-B424-4439-B060-B14E6B7E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830230" cy="709865"/>
          </a:xfrm>
        </p:spPr>
        <p:txBody>
          <a:bodyPr/>
          <a:lstStyle/>
          <a:p>
            <a:r>
              <a:rPr lang="en-US" altLang="en-US" b="1" dirty="0">
                <a:latin typeface="Helvetica Neue"/>
              </a:rPr>
              <a:t>Import Repository to your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FF4D-43FC-4F35-B039-13874AE5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BBF4CB-45BF-47DE-8A12-52C72DE0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929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0071C-99DE-4BAB-8C1E-EB315507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6" y="2133600"/>
            <a:ext cx="855798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0F4F-B424-4439-B060-B14E6B7E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 Neue"/>
              </a:rPr>
              <a:t>Merge your Pull Request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FF4D-43FC-4F35-B039-13874AE5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53060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In this final step, it’s time to bring your changes together – merging your </a:t>
            </a:r>
            <a:r>
              <a:rPr lang="en-US" altLang="en-US" sz="1400" dirty="0">
                <a:solidFill>
                  <a:srgbClr val="444444"/>
                </a:solidFill>
                <a:latin typeface="Arial Unicode MS" panose="020B0604020202020204" pitchFamily="34" charset="-128"/>
              </a:rPr>
              <a:t>readme-edits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branch into the </a:t>
            </a:r>
            <a:r>
              <a:rPr lang="en-US" altLang="en-US" sz="1400" dirty="0">
                <a:solidFill>
                  <a:srgbClr val="444444"/>
                </a:solidFill>
                <a:latin typeface="Arial Unicode MS" panose="020B0604020202020204" pitchFamily="34" charset="-128"/>
              </a:rPr>
              <a:t>master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branch.</a:t>
            </a:r>
            <a:endParaRPr lang="en-US" altLang="en-US" sz="8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Click the green </a:t>
            </a:r>
            <a:r>
              <a:rPr lang="en-US" altLang="en-US" b="1" dirty="0">
                <a:solidFill>
                  <a:srgbClr val="444444"/>
                </a:solidFill>
                <a:latin typeface="Helvetica Neue"/>
              </a:rPr>
              <a:t>Merge pull request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button to merge the changes into </a:t>
            </a:r>
            <a:r>
              <a:rPr lang="en-US" altLang="en-US" sz="1400" dirty="0">
                <a:solidFill>
                  <a:srgbClr val="444444"/>
                </a:solidFill>
                <a:latin typeface="Arial Unicode MS" panose="020B0604020202020204" pitchFamily="34" charset="-128"/>
              </a:rPr>
              <a:t>master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Click </a:t>
            </a:r>
            <a:r>
              <a:rPr lang="en-US" altLang="en-US" b="1" dirty="0">
                <a:solidFill>
                  <a:srgbClr val="444444"/>
                </a:solidFill>
                <a:latin typeface="Helvetica Neue"/>
              </a:rPr>
              <a:t>Confirm merge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Go ahead and delete the branch, since its changes have been incorporated, with the </a:t>
            </a:r>
            <a:r>
              <a:rPr lang="en-US" altLang="en-US" b="1" dirty="0">
                <a:solidFill>
                  <a:srgbClr val="444444"/>
                </a:solidFill>
                <a:latin typeface="Helvetica Neue"/>
              </a:rPr>
              <a:t>Delete branch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button in the purple box.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BBF4CB-45BF-47DE-8A12-52C72DE0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929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2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66-751C-4A4F-91B4-ACCA92F8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9DA7-23D1-443B-A938-EA342B87C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984"/>
            <a:ext cx="7704667" cy="4171016"/>
          </a:xfrm>
        </p:spPr>
        <p:txBody>
          <a:bodyPr>
            <a:normAutofit/>
          </a:bodyPr>
          <a:lstStyle/>
          <a:p>
            <a:r>
              <a:rPr lang="en-IN" sz="2800" dirty="0"/>
              <a:t>What is Git &amp; </a:t>
            </a:r>
            <a:r>
              <a:rPr lang="en-IN" sz="2800" dirty="0" err="1"/>
              <a:t>Github</a:t>
            </a:r>
            <a:r>
              <a:rPr lang="en-IN" sz="2800" dirty="0"/>
              <a:t> ? </a:t>
            </a:r>
          </a:p>
          <a:p>
            <a:r>
              <a:rPr lang="en-IN" sz="2800" dirty="0" err="1"/>
              <a:t>Github</a:t>
            </a:r>
            <a:r>
              <a:rPr lang="en-IN" sz="2800" dirty="0"/>
              <a:t> Structure </a:t>
            </a:r>
          </a:p>
          <a:p>
            <a:r>
              <a:rPr lang="en-IN" sz="2800" dirty="0"/>
              <a:t>Important Concepts for </a:t>
            </a:r>
            <a:r>
              <a:rPr lang="en-IN" sz="2800" dirty="0" err="1"/>
              <a:t>Github</a:t>
            </a:r>
            <a:r>
              <a:rPr lang="en-IN" sz="2800" dirty="0"/>
              <a:t> Users </a:t>
            </a:r>
          </a:p>
          <a:p>
            <a:r>
              <a:rPr lang="en-IN" sz="2800" dirty="0"/>
              <a:t>Understanding </a:t>
            </a:r>
            <a:r>
              <a:rPr lang="en-IN" sz="2800" dirty="0" err="1"/>
              <a:t>Github</a:t>
            </a:r>
            <a:r>
              <a:rPr lang="en-IN" sz="2800" dirty="0"/>
              <a:t> workflow </a:t>
            </a:r>
          </a:p>
          <a:p>
            <a:r>
              <a:rPr lang="en-IN" sz="2800" dirty="0"/>
              <a:t>Example : HelloWorld</a:t>
            </a:r>
          </a:p>
        </p:txBody>
      </p:sp>
    </p:spTree>
    <p:extLst>
      <p:ext uri="{BB962C8B-B14F-4D97-AF65-F5344CB8AC3E}">
        <p14:creationId xmlns:p14="http://schemas.microsoft.com/office/powerpoint/2010/main" val="393762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507F-B455-45A7-9A83-420BEEB3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 &amp; </a:t>
            </a:r>
            <a:r>
              <a:rPr lang="en-IN" dirty="0" err="1"/>
              <a:t>Github</a:t>
            </a:r>
            <a:r>
              <a:rPr lang="en-IN" dirty="0"/>
              <a:t>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75A8-D038-4E98-ADBB-B5D29B63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9800"/>
            <a:ext cx="8458200" cy="4495800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Git (</a:t>
            </a:r>
            <a:r>
              <a:rPr lang="en-IN" dirty="0"/>
              <a:t>global information tracker)</a:t>
            </a:r>
            <a:r>
              <a:rPr lang="en-US" b="1" dirty="0"/>
              <a:t> is a </a:t>
            </a:r>
            <a:r>
              <a:rPr lang="en-US" b="1" dirty="0">
                <a:hlinkClick r:id="rId2" tooltip="Distributed version contr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distributed version-control</a:t>
            </a:r>
            <a:r>
              <a:rPr lang="en-US" b="1" dirty="0"/>
              <a:t> system for tracking changes in </a:t>
            </a:r>
            <a:r>
              <a:rPr lang="en-US" b="1" dirty="0">
                <a:hlinkClick r:id="rId3" tooltip="Source 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</a:t>
            </a:r>
            <a:r>
              <a:rPr lang="en-US" b="1" dirty="0"/>
              <a:t> during </a:t>
            </a:r>
            <a:r>
              <a:rPr lang="en-US" b="1" dirty="0">
                <a:hlinkClick r:id="rId4" tooltip="Software develop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development</a:t>
            </a:r>
            <a:r>
              <a:rPr lang="en-US" b="1" dirty="0"/>
              <a:t>. It is designed for coordinating work among </a:t>
            </a:r>
            <a:r>
              <a:rPr lang="en-US" b="1" dirty="0">
                <a:hlinkClick r:id="rId5" tooltip="Programm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programmers</a:t>
            </a:r>
            <a:r>
              <a:rPr lang="en-US" b="1" dirty="0"/>
              <a:t>, but it can be used to track changes in any set of </a:t>
            </a:r>
            <a:r>
              <a:rPr lang="en-US" b="1" dirty="0">
                <a:hlinkClick r:id="rId6" tooltip="Computer 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</a:t>
            </a:r>
            <a:r>
              <a:rPr lang="en-US" b="1" dirty="0"/>
              <a:t>. Its goals include speed, </a:t>
            </a:r>
            <a:r>
              <a:rPr lang="en-US" b="1" dirty="0">
                <a:hlinkClick r:id="rId7" tooltip="Data integ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integrity</a:t>
            </a:r>
            <a:r>
              <a:rPr lang="en-US" b="1" dirty="0"/>
              <a:t>, and support for distributed, non-linear workflows.</a:t>
            </a:r>
          </a:p>
          <a:p>
            <a:pPr algn="just"/>
            <a:r>
              <a:rPr lang="en-US" b="1" dirty="0"/>
              <a:t>Git is an example of version control. Version control is a system that records changes to a file or set of files and helps us recall specific versions later if needed. It allows you to : </a:t>
            </a:r>
          </a:p>
          <a:p>
            <a:pPr lvl="1" algn="just"/>
            <a:r>
              <a:rPr lang="en-US" sz="1800" b="1" dirty="0"/>
              <a:t>Revert files or the whole project to an earlier state </a:t>
            </a:r>
          </a:p>
          <a:p>
            <a:pPr lvl="1" algn="just"/>
            <a:r>
              <a:rPr lang="en-US" sz="1800" b="1" dirty="0"/>
              <a:t>Compare changes over time </a:t>
            </a:r>
          </a:p>
          <a:p>
            <a:pPr lvl="1" algn="just"/>
            <a:r>
              <a:rPr lang="en-US" sz="1800" b="1" dirty="0"/>
              <a:t>See who modified what? </a:t>
            </a:r>
          </a:p>
          <a:p>
            <a:pPr lvl="1" algn="just"/>
            <a:r>
              <a:rPr lang="en-US" sz="1800" b="1" dirty="0"/>
              <a:t>Control modifications by collaborators with the permission of admin/owners </a:t>
            </a:r>
          </a:p>
        </p:txBody>
      </p:sp>
    </p:spTree>
    <p:extLst>
      <p:ext uri="{BB962C8B-B14F-4D97-AF65-F5344CB8AC3E}">
        <p14:creationId xmlns:p14="http://schemas.microsoft.com/office/powerpoint/2010/main" val="315493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507F-B455-45A7-9A83-420BEEB3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 &amp; </a:t>
            </a:r>
            <a:r>
              <a:rPr lang="en-IN" dirty="0" err="1"/>
              <a:t>Github</a:t>
            </a:r>
            <a:r>
              <a:rPr lang="en-IN" dirty="0"/>
              <a:t>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75A8-D038-4E98-ADBB-B5D29B63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9800"/>
            <a:ext cx="8458200" cy="4495800"/>
          </a:xfrm>
        </p:spPr>
        <p:txBody>
          <a:bodyPr>
            <a:noAutofit/>
          </a:bodyPr>
          <a:lstStyle/>
          <a:p>
            <a:pPr algn="just"/>
            <a:r>
              <a:rPr lang="en-US" b="1" dirty="0" err="1"/>
              <a:t>Github</a:t>
            </a:r>
            <a:r>
              <a:rPr lang="en-US" b="1" dirty="0"/>
              <a:t> is a repository hosting service for Git.</a:t>
            </a:r>
          </a:p>
          <a:p>
            <a:pPr lvl="1" algn="just"/>
            <a:r>
              <a:rPr lang="en-US" sz="1800" b="1" dirty="0"/>
              <a:t>GitHub is a code hosting platform for version control and collaboration. It lets you and others work together on projects from anywhere.</a:t>
            </a:r>
          </a:p>
          <a:p>
            <a:pPr lvl="1" algn="just"/>
            <a:r>
              <a:rPr lang="en-US" sz="1800" b="1" dirty="0"/>
              <a:t>GitHub</a:t>
            </a:r>
            <a:r>
              <a:rPr lang="en-US" sz="1800" dirty="0"/>
              <a:t> </a:t>
            </a:r>
            <a:r>
              <a:rPr lang="en-US" sz="1800" b="1" dirty="0"/>
              <a:t>is an American company that provides </a:t>
            </a:r>
            <a:r>
              <a:rPr lang="en-US" sz="1800" b="1" dirty="0">
                <a:hlinkClick r:id="rId2" tooltip="Internet hosting servi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hosting</a:t>
            </a:r>
            <a:r>
              <a:rPr lang="en-US" sz="1800" b="1" dirty="0"/>
              <a:t> for </a:t>
            </a:r>
            <a:r>
              <a:rPr lang="en-US" sz="1800" b="1" dirty="0">
                <a:hlinkClick r:id="rId3" tooltip="Software develop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development</a:t>
            </a:r>
            <a:r>
              <a:rPr lang="en-US" sz="1800" b="1" dirty="0"/>
              <a:t> </a:t>
            </a:r>
            <a:r>
              <a:rPr lang="en-US" sz="1800" b="1" dirty="0">
                <a:hlinkClick r:id="rId4" tooltip="Version contr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version control</a:t>
            </a:r>
            <a:r>
              <a:rPr lang="en-US" sz="1800" b="1" dirty="0"/>
              <a:t> using </a:t>
            </a:r>
            <a:r>
              <a:rPr lang="en-US" sz="1800" b="1" dirty="0">
                <a:hlinkClick r:id="rId5" tooltip="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en-US" sz="1800" b="1" dirty="0"/>
              <a:t>. It is a subsidiary of </a:t>
            </a:r>
            <a:r>
              <a:rPr lang="en-US" sz="1800" b="1" dirty="0">
                <a:hlinkClick r:id="rId6" tooltip="Microsof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endParaRPr lang="en-US" sz="1800" b="1" dirty="0"/>
          </a:p>
          <a:p>
            <a:pPr lvl="1" algn="just"/>
            <a:r>
              <a:rPr lang="en-US" sz="1800" b="1" dirty="0"/>
              <a:t>While Git is a command line tool, GitHub provides a web-based graphical interface that works on top of GIT. It can also be treated as a social platform to share knowledge and work. </a:t>
            </a:r>
          </a:p>
          <a:p>
            <a:pPr lvl="1" algn="just"/>
            <a:r>
              <a:rPr lang="en-US" sz="1800" b="1" dirty="0"/>
              <a:t>It also provides access control and several collaboration features, such as wikis and basic task management tools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43698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E1A0-7331-4DF0-B8BB-69BA3CAA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DB8A7-08BB-4EE5-9D35-30C14C5F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7315200" cy="47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5B4E-C3CB-4015-BAAA-BAE5D6DF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8238067" cy="1981200"/>
          </a:xfrm>
        </p:spPr>
        <p:txBody>
          <a:bodyPr/>
          <a:lstStyle/>
          <a:p>
            <a:r>
              <a:rPr lang="en-IN" dirty="0"/>
              <a:t>Important Concepts for </a:t>
            </a:r>
            <a:r>
              <a:rPr lang="en-IN" dirty="0" err="1"/>
              <a:t>Github</a:t>
            </a:r>
            <a:r>
              <a:rPr lang="en-IN" dirty="0"/>
              <a:t>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1A41-D4E5-416F-9CB8-7304C92F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2209800"/>
            <a:ext cx="8686800" cy="4648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b="1" dirty="0"/>
              <a:t>Creating a repo </a:t>
            </a:r>
          </a:p>
          <a:p>
            <a:pPr lvl="1" algn="just"/>
            <a:r>
              <a:rPr lang="en-US" sz="1600" dirty="0"/>
              <a:t>Creating a repository for multiple people to work together </a:t>
            </a:r>
          </a:p>
          <a:p>
            <a:pPr algn="just"/>
            <a:r>
              <a:rPr lang="en-US" sz="1800" b="1" dirty="0"/>
              <a:t>Master in a repository </a:t>
            </a:r>
          </a:p>
          <a:p>
            <a:pPr lvl="1" algn="just"/>
            <a:r>
              <a:rPr lang="en-US" sz="1600" dirty="0"/>
              <a:t>This is the final version that is considered ready to use by anybody in the team or outside if repository is public. </a:t>
            </a:r>
          </a:p>
          <a:p>
            <a:pPr algn="just"/>
            <a:r>
              <a:rPr lang="en-US" sz="1800" b="1" dirty="0"/>
              <a:t>Creating a Branch </a:t>
            </a:r>
          </a:p>
          <a:p>
            <a:pPr lvl="1" algn="just"/>
            <a:r>
              <a:rPr lang="en-US" sz="1600" dirty="0"/>
              <a:t>Create a branch in your project, for an environment where you can try out new ideas. </a:t>
            </a:r>
          </a:p>
          <a:p>
            <a:pPr lvl="1" algn="just"/>
            <a:r>
              <a:rPr lang="en-US" sz="1600" dirty="0"/>
              <a:t> Changes you make on a branch don't affect the master unless pull request is accepted. </a:t>
            </a:r>
          </a:p>
          <a:p>
            <a:pPr lvl="1" algn="just"/>
            <a:r>
              <a:rPr lang="en-US" sz="1600" dirty="0"/>
              <a:t> Changes committed to branch reflects for you to keep track of different versions </a:t>
            </a:r>
          </a:p>
          <a:p>
            <a:pPr algn="just"/>
            <a:r>
              <a:rPr lang="en-US" sz="1800" b="1" dirty="0"/>
              <a:t>Adding Commits </a:t>
            </a:r>
          </a:p>
          <a:p>
            <a:pPr lvl="1" algn="just"/>
            <a:r>
              <a:rPr lang="en-US" sz="1600" dirty="0"/>
              <a:t>Keeps track of your progress as you work on a branch or master. </a:t>
            </a:r>
          </a:p>
          <a:p>
            <a:pPr lvl="1" algn="just"/>
            <a:r>
              <a:rPr lang="en-US" sz="1600" dirty="0"/>
              <a:t> Creates a transparent history that others can follow to understand what you've done and why.</a:t>
            </a:r>
          </a:p>
        </p:txBody>
      </p:sp>
    </p:spTree>
    <p:extLst>
      <p:ext uri="{BB962C8B-B14F-4D97-AF65-F5344CB8AC3E}">
        <p14:creationId xmlns:p14="http://schemas.microsoft.com/office/powerpoint/2010/main" val="15847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5B4E-C3CB-4015-BAAA-BAE5D6DF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8238067" cy="1981200"/>
          </a:xfrm>
        </p:spPr>
        <p:txBody>
          <a:bodyPr/>
          <a:lstStyle/>
          <a:p>
            <a:r>
              <a:rPr lang="en-IN" dirty="0"/>
              <a:t>Important Concepts for </a:t>
            </a:r>
            <a:r>
              <a:rPr lang="en-IN" dirty="0" err="1"/>
              <a:t>Github</a:t>
            </a:r>
            <a:r>
              <a:rPr lang="en-IN" dirty="0"/>
              <a:t>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1A41-D4E5-416F-9CB8-7304C92F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4419600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Pull requests </a:t>
            </a:r>
          </a:p>
          <a:p>
            <a:pPr lvl="1" algn="just"/>
            <a:r>
              <a:rPr lang="en-US" dirty="0"/>
              <a:t>Pull Requests initiates discussion about your commits or changes made to a code. </a:t>
            </a:r>
          </a:p>
          <a:p>
            <a:pPr lvl="1" algn="just"/>
            <a:r>
              <a:rPr lang="en-US" dirty="0"/>
              <a:t>See exactly what changes would be merged if pull request is accepted. </a:t>
            </a:r>
          </a:p>
          <a:p>
            <a:pPr algn="just"/>
            <a:r>
              <a:rPr lang="en-US" sz="1600" b="1" dirty="0"/>
              <a:t>Issues </a:t>
            </a:r>
          </a:p>
          <a:p>
            <a:pPr lvl="1" algn="just"/>
            <a:r>
              <a:rPr lang="en-US" dirty="0"/>
              <a:t>Highlight bugs or issues with codes that need rectification</a:t>
            </a:r>
          </a:p>
          <a:p>
            <a:pPr lvl="1" algn="just"/>
            <a:r>
              <a:rPr lang="en-US" dirty="0"/>
              <a:t>Issues remain open unless resolved. </a:t>
            </a:r>
          </a:p>
          <a:p>
            <a:pPr lvl="1" algn="just"/>
            <a:r>
              <a:rPr lang="en-US" dirty="0"/>
              <a:t>Can be filtered, Can be labeled as bug/</a:t>
            </a:r>
            <a:r>
              <a:rPr lang="en-US" dirty="0" err="1"/>
              <a:t>enancement</a:t>
            </a:r>
            <a:r>
              <a:rPr lang="en-US" dirty="0"/>
              <a:t>/ question/help wanted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algn="just"/>
            <a:r>
              <a:rPr lang="en-US" sz="1600" b="1" dirty="0"/>
              <a:t>Forking a repository </a:t>
            </a:r>
          </a:p>
          <a:p>
            <a:pPr lvl="1" algn="just"/>
            <a:r>
              <a:rPr lang="en-US" dirty="0"/>
              <a:t> It creates a copy for you to work on independently without any changes to theirs. 	</a:t>
            </a:r>
          </a:p>
          <a:p>
            <a:pPr lvl="1" algn="just"/>
            <a:r>
              <a:rPr lang="en-US" dirty="0"/>
              <a:t>Submit a pull request to owner so that the owner can incorporate changes.</a:t>
            </a:r>
          </a:p>
        </p:txBody>
      </p:sp>
    </p:spTree>
    <p:extLst>
      <p:ext uri="{BB962C8B-B14F-4D97-AF65-F5344CB8AC3E}">
        <p14:creationId xmlns:p14="http://schemas.microsoft.com/office/powerpoint/2010/main" val="299064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435-FD99-467D-8099-B6202FFA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33400"/>
            <a:ext cx="7704667" cy="1600200"/>
          </a:xfrm>
        </p:spPr>
        <p:txBody>
          <a:bodyPr/>
          <a:lstStyle/>
          <a:p>
            <a:r>
              <a:rPr lang="en-IN" dirty="0"/>
              <a:t>Understanding </a:t>
            </a:r>
            <a:r>
              <a:rPr lang="en-IN" dirty="0" err="1"/>
              <a:t>Github</a:t>
            </a:r>
            <a:r>
              <a:rPr lang="en-IN" dirty="0"/>
              <a:t>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C7612-8624-43A6-B87E-2A428ADC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68"/>
            <a:ext cx="9144000" cy="60296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F6B192-26EB-406E-9D5A-79A66F42984A}"/>
              </a:ext>
            </a:extLst>
          </p:cNvPr>
          <p:cNvSpPr/>
          <p:nvPr/>
        </p:nvSpPr>
        <p:spPr>
          <a:xfrm>
            <a:off x="3962400" y="6400800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https://guides.github.com/introduction/flow/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6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4D82-3A20-46F9-BF06-3DBB8D34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/>
              <a:t>Create a Repository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9DA2-B4CD-4116-956D-06AA3C4F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repository</a:t>
            </a:r>
            <a:r>
              <a:rPr lang="en-US" dirty="0"/>
              <a:t> is usually used to organize a single project. Repositories can contain folders and files, images, videos, spreadsheets, and data sets – anything your project needs</a:t>
            </a:r>
          </a:p>
          <a:p>
            <a:pPr algn="just"/>
            <a:r>
              <a:rPr lang="en-US" dirty="0"/>
              <a:t>GitHub makes it easy to add one at the same time you create your new repository. </a:t>
            </a:r>
            <a:r>
              <a:rPr lang="en-US" i="1" dirty="0"/>
              <a:t>It also offers other common options such as a license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8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357</TotalTime>
  <Words>429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Arial</vt:lpstr>
      <vt:lpstr>Calibri</vt:lpstr>
      <vt:lpstr>Century Gothic</vt:lpstr>
      <vt:lpstr>Helvetica Neue</vt:lpstr>
      <vt:lpstr>Wingdings 3</vt:lpstr>
      <vt:lpstr>Ion Boardroom</vt:lpstr>
      <vt:lpstr>Introduction to GitHub</vt:lpstr>
      <vt:lpstr>Agenda</vt:lpstr>
      <vt:lpstr>What is Git &amp; Github ? </vt:lpstr>
      <vt:lpstr>What is Git &amp; Github ? </vt:lpstr>
      <vt:lpstr>Github Structure</vt:lpstr>
      <vt:lpstr>Important Concepts for Github Users</vt:lpstr>
      <vt:lpstr>Important Concepts for Github Users</vt:lpstr>
      <vt:lpstr>Understanding Github workflow</vt:lpstr>
      <vt:lpstr>Create a Repository</vt:lpstr>
      <vt:lpstr>To create a new repository</vt:lpstr>
      <vt:lpstr>Create a Branch</vt:lpstr>
      <vt:lpstr>To create a new branch</vt:lpstr>
      <vt:lpstr>Make and commit changes</vt:lpstr>
      <vt:lpstr>Make and commit changes</vt:lpstr>
      <vt:lpstr>Open a Pull Request</vt:lpstr>
      <vt:lpstr>Import Repository to your project</vt:lpstr>
      <vt:lpstr>Merge your Pull Request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rinku</dc:creator>
  <cp:lastModifiedBy>Rinku Chavda</cp:lastModifiedBy>
  <cp:revision>88</cp:revision>
  <dcterms:created xsi:type="dcterms:W3CDTF">2006-08-16T00:00:00Z</dcterms:created>
  <dcterms:modified xsi:type="dcterms:W3CDTF">2019-07-20T08:55:39Z</dcterms:modified>
</cp:coreProperties>
</file>