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6" r:id="rId2"/>
    <p:sldMasterId id="2147483852" r:id="rId3"/>
    <p:sldMasterId id="2147483870" r:id="rId4"/>
    <p:sldMasterId id="2147483992" r:id="rId5"/>
  </p:sldMasterIdLst>
  <p:sldIdLst>
    <p:sldId id="256" r:id="rId6"/>
    <p:sldId id="257" r:id="rId7"/>
    <p:sldId id="258" r:id="rId8"/>
    <p:sldId id="259" r:id="rId9"/>
    <p:sldId id="260" r:id="rId10"/>
    <p:sldId id="261" r:id="rId11"/>
    <p:sldId id="262" r:id="rId12"/>
    <p:sldId id="263" r:id="rId13"/>
    <p:sldId id="264" r:id="rId14"/>
    <p:sldId id="265" r:id="rId15"/>
    <p:sldId id="267" r:id="rId16"/>
    <p:sldId id="266"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TIN ARORA" initials="JA" lastIdx="1" clrIdx="0">
    <p:extLst>
      <p:ext uri="{19B8F6BF-5375-455C-9EA6-DF929625EA0E}">
        <p15:presenceInfo xmlns:p15="http://schemas.microsoft.com/office/powerpoint/2012/main" userId="S::JATINARORA.21011783@gehu.ac.in::4a27b858-b2f4-4e35-aca2-a5ac9fc9c1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FF99FF"/>
    <a:srgbClr val="FFFF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93DD4BA-1BA6-4179-82EF-696CC4048B1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C12EA78-BCBF-477E-971D-5D51F320BA3D}">
      <dgm:prSet custT="1"/>
      <dgm:spPr/>
      <dgm:t>
        <a:bodyPr/>
        <a:lstStyle/>
        <a:p>
          <a:pPr>
            <a:lnSpc>
              <a:spcPct val="100000"/>
            </a:lnSpc>
          </a:pPr>
          <a:r>
            <a:rPr lang="en-US" sz="1500" dirty="0">
              <a:solidFill>
                <a:schemeClr val="tx1"/>
              </a:solidFill>
              <a:latin typeface="Times New Roman" panose="02020603050405020304" pitchFamily="18" charset="0"/>
              <a:cs typeface="Times New Roman" panose="02020603050405020304" pitchFamily="18" charset="0"/>
            </a:rPr>
            <a:t>K-means works with unlabeled data, meaning the data points don't have predefined categories. It groups them based on similarities identified during the clustering process.</a:t>
          </a:r>
        </a:p>
      </dgm:t>
    </dgm:pt>
    <dgm:pt modelId="{7806CD45-CFB3-4E46-AB36-C3E700BED274}" type="parTrans" cxnId="{D9DF8EB8-95E7-46E4-B3D0-B25342D8230C}">
      <dgm:prSet/>
      <dgm:spPr/>
      <dgm:t>
        <a:bodyPr/>
        <a:lstStyle/>
        <a:p>
          <a:endParaRPr lang="en-US"/>
        </a:p>
      </dgm:t>
    </dgm:pt>
    <dgm:pt modelId="{F1BAD799-9B59-448D-9999-2E05B024D38A}" type="sibTrans" cxnId="{D9DF8EB8-95E7-46E4-B3D0-B25342D8230C}">
      <dgm:prSet/>
      <dgm:spPr/>
      <dgm:t>
        <a:bodyPr/>
        <a:lstStyle/>
        <a:p>
          <a:pPr>
            <a:lnSpc>
              <a:spcPct val="100000"/>
            </a:lnSpc>
          </a:pPr>
          <a:endParaRPr lang="en-US"/>
        </a:p>
      </dgm:t>
    </dgm:pt>
    <dgm:pt modelId="{23F37724-E2F7-4DE2-A671-D53D0EE48DB7}">
      <dgm:prSet custT="1"/>
      <dgm:spPr/>
      <dgm:t>
        <a:bodyPr/>
        <a:lstStyle/>
        <a:p>
          <a:pPr>
            <a:lnSpc>
              <a:spcPct val="100000"/>
            </a:lnSpc>
          </a:pPr>
          <a:r>
            <a:rPr lang="en-US" sz="1500" dirty="0">
              <a:solidFill>
                <a:srgbClr val="FFFF00"/>
              </a:solidFill>
              <a:latin typeface="Times New Roman" panose="02020603050405020304" pitchFamily="18" charset="0"/>
              <a:cs typeface="Times New Roman" panose="02020603050405020304" pitchFamily="18" charset="0"/>
            </a:rPr>
            <a:t>You need to specify the number of clusters (k) beforehand. This value significantly impacts the resulting groupings.</a:t>
          </a:r>
        </a:p>
      </dgm:t>
    </dgm:pt>
    <dgm:pt modelId="{3015891E-554A-4396-AD62-30425DCF825A}" type="parTrans" cxnId="{4733DEAE-EB6F-41A8-99BE-58B337BF89B8}">
      <dgm:prSet/>
      <dgm:spPr/>
      <dgm:t>
        <a:bodyPr/>
        <a:lstStyle/>
        <a:p>
          <a:endParaRPr lang="en-US"/>
        </a:p>
      </dgm:t>
    </dgm:pt>
    <dgm:pt modelId="{640B3D92-A763-48E5-B4DA-3BDFE102944F}" type="sibTrans" cxnId="{4733DEAE-EB6F-41A8-99BE-58B337BF89B8}">
      <dgm:prSet/>
      <dgm:spPr/>
      <dgm:t>
        <a:bodyPr/>
        <a:lstStyle/>
        <a:p>
          <a:pPr>
            <a:lnSpc>
              <a:spcPct val="100000"/>
            </a:lnSpc>
          </a:pPr>
          <a:endParaRPr lang="en-US"/>
        </a:p>
      </dgm:t>
    </dgm:pt>
    <dgm:pt modelId="{28F9F213-0844-4C40-B4D9-F53D918B4DD1}">
      <dgm:prSet custT="1"/>
      <dgm:spPr/>
      <dgm:t>
        <a:bodyPr/>
        <a:lstStyle/>
        <a:p>
          <a:pPr>
            <a:lnSpc>
              <a:spcPct val="100000"/>
            </a:lnSpc>
          </a:pPr>
          <a:r>
            <a:rPr lang="en-US" sz="1500" dirty="0">
              <a:solidFill>
                <a:srgbClr val="FFFF00"/>
              </a:solidFill>
              <a:latin typeface="Times New Roman" panose="02020603050405020304" pitchFamily="18" charset="0"/>
              <a:cs typeface="Times New Roman" panose="02020603050405020304" pitchFamily="18" charset="0"/>
            </a:rPr>
            <a:t>The algorithm aims to minimize the total distance between data points and their assigned cluster's centroid (center). This ensures points within a cluster are similar to each other.</a:t>
          </a:r>
        </a:p>
      </dgm:t>
    </dgm:pt>
    <dgm:pt modelId="{ECD37C8F-E627-49CB-9D20-F6155692EBAD}" type="parTrans" cxnId="{7CA5AB30-B817-4FA9-BEC0-BDBB19F7CBD7}">
      <dgm:prSet/>
      <dgm:spPr/>
      <dgm:t>
        <a:bodyPr/>
        <a:lstStyle/>
        <a:p>
          <a:endParaRPr lang="en-US"/>
        </a:p>
      </dgm:t>
    </dgm:pt>
    <dgm:pt modelId="{F690AF94-BECF-477E-B895-5AB6A795BF16}" type="sibTrans" cxnId="{7CA5AB30-B817-4FA9-BEC0-BDBB19F7CBD7}">
      <dgm:prSet/>
      <dgm:spPr/>
      <dgm:t>
        <a:bodyPr/>
        <a:lstStyle/>
        <a:p>
          <a:pPr>
            <a:lnSpc>
              <a:spcPct val="100000"/>
            </a:lnSpc>
          </a:pPr>
          <a:endParaRPr lang="en-US"/>
        </a:p>
      </dgm:t>
    </dgm:pt>
    <dgm:pt modelId="{44DA8910-D5F8-4024-BDA0-6B8247566A2D}">
      <dgm:prSet custT="1"/>
      <dgm:spPr/>
      <dgm:t>
        <a:bodyPr/>
        <a:lstStyle/>
        <a:p>
          <a:pPr>
            <a:lnSpc>
              <a:spcPct val="100000"/>
            </a:lnSpc>
          </a:pPr>
          <a:r>
            <a:rPr lang="en-US" sz="1500" dirty="0">
              <a:solidFill>
                <a:schemeClr val="tx1"/>
              </a:solidFill>
              <a:latin typeface="Times New Roman" panose="02020603050405020304" pitchFamily="18" charset="0"/>
              <a:cs typeface="Times New Roman" panose="02020603050405020304" pitchFamily="18" charset="0"/>
            </a:rPr>
            <a:t>K-means works iteratively. It starts with initial centroids, assigns points based on closeness, recalculates centroids based on assigned points, and repeats until convergence (centroids stabilize) or a maximum iteration is reached.</a:t>
          </a:r>
        </a:p>
      </dgm:t>
    </dgm:pt>
    <dgm:pt modelId="{5A84A958-B315-4486-90C4-ED123837B640}" type="parTrans" cxnId="{DD221BCC-B914-45B1-9083-2FA8A99F7918}">
      <dgm:prSet/>
      <dgm:spPr/>
      <dgm:t>
        <a:bodyPr/>
        <a:lstStyle/>
        <a:p>
          <a:endParaRPr lang="en-US"/>
        </a:p>
      </dgm:t>
    </dgm:pt>
    <dgm:pt modelId="{96923530-5BC0-4A69-AA1C-963771B192C4}" type="sibTrans" cxnId="{DD221BCC-B914-45B1-9083-2FA8A99F7918}">
      <dgm:prSet/>
      <dgm:spPr/>
      <dgm:t>
        <a:bodyPr/>
        <a:lstStyle/>
        <a:p>
          <a:endParaRPr lang="en-US"/>
        </a:p>
      </dgm:t>
    </dgm:pt>
    <dgm:pt modelId="{EA1A1CBB-95B4-4F16-905E-C15A4912903E}" type="pres">
      <dgm:prSet presAssocID="{193DD4BA-1BA6-4179-82EF-696CC4048B18}" presName="root" presStyleCnt="0">
        <dgm:presLayoutVars>
          <dgm:dir/>
          <dgm:resizeHandles val="exact"/>
        </dgm:presLayoutVars>
      </dgm:prSet>
      <dgm:spPr/>
    </dgm:pt>
    <dgm:pt modelId="{CD6F92B3-0008-4B2D-84E2-4D978E266E8A}" type="pres">
      <dgm:prSet presAssocID="{193DD4BA-1BA6-4179-82EF-696CC4048B18}" presName="container" presStyleCnt="0">
        <dgm:presLayoutVars>
          <dgm:dir/>
          <dgm:resizeHandles val="exact"/>
        </dgm:presLayoutVars>
      </dgm:prSet>
      <dgm:spPr/>
    </dgm:pt>
    <dgm:pt modelId="{5AF9D396-9D73-4F43-99BA-BF1A3B22089A}" type="pres">
      <dgm:prSet presAssocID="{9C12EA78-BCBF-477E-971D-5D51F320BA3D}" presName="compNode" presStyleCnt="0"/>
      <dgm:spPr/>
    </dgm:pt>
    <dgm:pt modelId="{9D91E3D5-0FED-46B7-B726-CB1BE70113D8}" type="pres">
      <dgm:prSet presAssocID="{9C12EA78-BCBF-477E-971D-5D51F320BA3D}" presName="iconBgRect" presStyleLbl="bgShp" presStyleIdx="0" presStyleCnt="4"/>
      <dgm:spPr/>
    </dgm:pt>
    <dgm:pt modelId="{93D34EB5-661D-476E-8D33-9CA7844262EC}" type="pres">
      <dgm:prSet presAssocID="{9C12EA78-BCBF-477E-971D-5D51F320BA3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04FA7BE5-34DF-4CF8-8820-F51F1AB027B0}" type="pres">
      <dgm:prSet presAssocID="{9C12EA78-BCBF-477E-971D-5D51F320BA3D}" presName="spaceRect" presStyleCnt="0"/>
      <dgm:spPr/>
    </dgm:pt>
    <dgm:pt modelId="{330D9BA9-6ECC-445F-AEAC-8F9B4BDCC599}" type="pres">
      <dgm:prSet presAssocID="{9C12EA78-BCBF-477E-971D-5D51F320BA3D}" presName="textRect" presStyleLbl="revTx" presStyleIdx="0" presStyleCnt="4">
        <dgm:presLayoutVars>
          <dgm:chMax val="1"/>
          <dgm:chPref val="1"/>
        </dgm:presLayoutVars>
      </dgm:prSet>
      <dgm:spPr/>
    </dgm:pt>
    <dgm:pt modelId="{E4C5CDEF-B8DE-4918-9C3E-E52DE31FC968}" type="pres">
      <dgm:prSet presAssocID="{F1BAD799-9B59-448D-9999-2E05B024D38A}" presName="sibTrans" presStyleLbl="sibTrans2D1" presStyleIdx="0" presStyleCnt="0"/>
      <dgm:spPr/>
    </dgm:pt>
    <dgm:pt modelId="{3A189A32-9C14-49F1-B47A-C6073FD9078D}" type="pres">
      <dgm:prSet presAssocID="{23F37724-E2F7-4DE2-A671-D53D0EE48DB7}" presName="compNode" presStyleCnt="0"/>
      <dgm:spPr/>
    </dgm:pt>
    <dgm:pt modelId="{F3EB0780-5813-48FA-ABBA-F6479ED3ED52}" type="pres">
      <dgm:prSet presAssocID="{23F37724-E2F7-4DE2-A671-D53D0EE48DB7}" presName="iconBgRect" presStyleLbl="bgShp" presStyleIdx="1" presStyleCnt="4"/>
      <dgm:spPr/>
    </dgm:pt>
    <dgm:pt modelId="{C1AD0C46-E3F4-45A7-866E-C983DD03DBF4}" type="pres">
      <dgm:prSet presAssocID="{23F37724-E2F7-4DE2-A671-D53D0EE48DB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fresh"/>
        </a:ext>
      </dgm:extLst>
    </dgm:pt>
    <dgm:pt modelId="{D183425D-FC26-4DA4-A51F-707A79C9F92A}" type="pres">
      <dgm:prSet presAssocID="{23F37724-E2F7-4DE2-A671-D53D0EE48DB7}" presName="spaceRect" presStyleCnt="0"/>
      <dgm:spPr/>
    </dgm:pt>
    <dgm:pt modelId="{61762AFC-BFD0-425F-9E76-DB89A537E088}" type="pres">
      <dgm:prSet presAssocID="{23F37724-E2F7-4DE2-A671-D53D0EE48DB7}" presName="textRect" presStyleLbl="revTx" presStyleIdx="1" presStyleCnt="4">
        <dgm:presLayoutVars>
          <dgm:chMax val="1"/>
          <dgm:chPref val="1"/>
        </dgm:presLayoutVars>
      </dgm:prSet>
      <dgm:spPr/>
    </dgm:pt>
    <dgm:pt modelId="{77A74C3B-4A23-4E08-AC1E-54C58F73631A}" type="pres">
      <dgm:prSet presAssocID="{640B3D92-A763-48E5-B4DA-3BDFE102944F}" presName="sibTrans" presStyleLbl="sibTrans2D1" presStyleIdx="0" presStyleCnt="0"/>
      <dgm:spPr/>
    </dgm:pt>
    <dgm:pt modelId="{48984C1E-C090-4C77-A62F-85DAF212EA6E}" type="pres">
      <dgm:prSet presAssocID="{28F9F213-0844-4C40-B4D9-F53D918B4DD1}" presName="compNode" presStyleCnt="0"/>
      <dgm:spPr/>
    </dgm:pt>
    <dgm:pt modelId="{59E66ACD-2121-46DA-A1A1-6B2C19968AED}" type="pres">
      <dgm:prSet presAssocID="{28F9F213-0844-4C40-B4D9-F53D918B4DD1}" presName="iconBgRect" presStyleLbl="bgShp" presStyleIdx="2" presStyleCnt="4"/>
      <dgm:spPr/>
    </dgm:pt>
    <dgm:pt modelId="{EF858E59-B439-43AF-B193-A37010354B9D}" type="pres">
      <dgm:prSet presAssocID="{28F9F213-0844-4C40-B4D9-F53D918B4DD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E96AAE58-E255-4003-A0CC-86B8F7DC5830}" type="pres">
      <dgm:prSet presAssocID="{28F9F213-0844-4C40-B4D9-F53D918B4DD1}" presName="spaceRect" presStyleCnt="0"/>
      <dgm:spPr/>
    </dgm:pt>
    <dgm:pt modelId="{59B3B36F-F78C-410E-8784-86E698DA9D55}" type="pres">
      <dgm:prSet presAssocID="{28F9F213-0844-4C40-B4D9-F53D918B4DD1}" presName="textRect" presStyleLbl="revTx" presStyleIdx="2" presStyleCnt="4">
        <dgm:presLayoutVars>
          <dgm:chMax val="1"/>
          <dgm:chPref val="1"/>
        </dgm:presLayoutVars>
      </dgm:prSet>
      <dgm:spPr/>
    </dgm:pt>
    <dgm:pt modelId="{B6175ED9-DD76-4BC6-81E0-C8F11A001940}" type="pres">
      <dgm:prSet presAssocID="{F690AF94-BECF-477E-B895-5AB6A795BF16}" presName="sibTrans" presStyleLbl="sibTrans2D1" presStyleIdx="0" presStyleCnt="0"/>
      <dgm:spPr/>
    </dgm:pt>
    <dgm:pt modelId="{7CDD19BB-50B3-4612-9AD9-9DCFE16B8411}" type="pres">
      <dgm:prSet presAssocID="{44DA8910-D5F8-4024-BDA0-6B8247566A2D}" presName="compNode" presStyleCnt="0"/>
      <dgm:spPr/>
    </dgm:pt>
    <dgm:pt modelId="{8CAD10E2-DED3-4457-B8F9-DA565F218E48}" type="pres">
      <dgm:prSet presAssocID="{44DA8910-D5F8-4024-BDA0-6B8247566A2D}" presName="iconBgRect" presStyleLbl="bgShp" presStyleIdx="3" presStyleCnt="4"/>
      <dgm:spPr/>
    </dgm:pt>
    <dgm:pt modelId="{92448A91-9EBB-4DA0-B581-812395DB3A80}" type="pres">
      <dgm:prSet presAssocID="{44DA8910-D5F8-4024-BDA0-6B8247566A2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orkflow"/>
        </a:ext>
      </dgm:extLst>
    </dgm:pt>
    <dgm:pt modelId="{B0580EC6-FCA5-4CF0-9EC4-C9DF0F018865}" type="pres">
      <dgm:prSet presAssocID="{44DA8910-D5F8-4024-BDA0-6B8247566A2D}" presName="spaceRect" presStyleCnt="0"/>
      <dgm:spPr/>
    </dgm:pt>
    <dgm:pt modelId="{C980E948-FB29-4CB3-B269-083C24345B3B}" type="pres">
      <dgm:prSet presAssocID="{44DA8910-D5F8-4024-BDA0-6B8247566A2D}" presName="textRect" presStyleLbl="revTx" presStyleIdx="3" presStyleCnt="4">
        <dgm:presLayoutVars>
          <dgm:chMax val="1"/>
          <dgm:chPref val="1"/>
        </dgm:presLayoutVars>
      </dgm:prSet>
      <dgm:spPr/>
    </dgm:pt>
  </dgm:ptLst>
  <dgm:cxnLst>
    <dgm:cxn modelId="{5942021F-5DD7-49C3-8503-050304813620}" type="presOf" srcId="{44DA8910-D5F8-4024-BDA0-6B8247566A2D}" destId="{C980E948-FB29-4CB3-B269-083C24345B3B}" srcOrd="0" destOrd="0" presId="urn:microsoft.com/office/officeart/2018/2/layout/IconCircleList"/>
    <dgm:cxn modelId="{7CA5AB30-B817-4FA9-BEC0-BDBB19F7CBD7}" srcId="{193DD4BA-1BA6-4179-82EF-696CC4048B18}" destId="{28F9F213-0844-4C40-B4D9-F53D918B4DD1}" srcOrd="2" destOrd="0" parTransId="{ECD37C8F-E627-49CB-9D20-F6155692EBAD}" sibTransId="{F690AF94-BECF-477E-B895-5AB6A795BF16}"/>
    <dgm:cxn modelId="{1BCBD975-DFC4-40F4-8A1F-18445CEEB423}" type="presOf" srcId="{F1BAD799-9B59-448D-9999-2E05B024D38A}" destId="{E4C5CDEF-B8DE-4918-9C3E-E52DE31FC968}" srcOrd="0" destOrd="0" presId="urn:microsoft.com/office/officeart/2018/2/layout/IconCircleList"/>
    <dgm:cxn modelId="{471BF4AD-8E88-41D1-8B8E-8DC8B6B4FA92}" type="presOf" srcId="{640B3D92-A763-48E5-B4DA-3BDFE102944F}" destId="{77A74C3B-4A23-4E08-AC1E-54C58F73631A}" srcOrd="0" destOrd="0" presId="urn:microsoft.com/office/officeart/2018/2/layout/IconCircleList"/>
    <dgm:cxn modelId="{4733DEAE-EB6F-41A8-99BE-58B337BF89B8}" srcId="{193DD4BA-1BA6-4179-82EF-696CC4048B18}" destId="{23F37724-E2F7-4DE2-A671-D53D0EE48DB7}" srcOrd="1" destOrd="0" parTransId="{3015891E-554A-4396-AD62-30425DCF825A}" sibTransId="{640B3D92-A763-48E5-B4DA-3BDFE102944F}"/>
    <dgm:cxn modelId="{02988CB4-44C1-4071-B6DA-784EBB072552}" type="presOf" srcId="{F690AF94-BECF-477E-B895-5AB6A795BF16}" destId="{B6175ED9-DD76-4BC6-81E0-C8F11A001940}" srcOrd="0" destOrd="0" presId="urn:microsoft.com/office/officeart/2018/2/layout/IconCircleList"/>
    <dgm:cxn modelId="{D9DF8EB8-95E7-46E4-B3D0-B25342D8230C}" srcId="{193DD4BA-1BA6-4179-82EF-696CC4048B18}" destId="{9C12EA78-BCBF-477E-971D-5D51F320BA3D}" srcOrd="0" destOrd="0" parTransId="{7806CD45-CFB3-4E46-AB36-C3E700BED274}" sibTransId="{F1BAD799-9B59-448D-9999-2E05B024D38A}"/>
    <dgm:cxn modelId="{DD221BCC-B914-45B1-9083-2FA8A99F7918}" srcId="{193DD4BA-1BA6-4179-82EF-696CC4048B18}" destId="{44DA8910-D5F8-4024-BDA0-6B8247566A2D}" srcOrd="3" destOrd="0" parTransId="{5A84A958-B315-4486-90C4-ED123837B640}" sibTransId="{96923530-5BC0-4A69-AA1C-963771B192C4}"/>
    <dgm:cxn modelId="{770A49EA-F560-4340-BD31-089C3167D3A5}" type="presOf" srcId="{9C12EA78-BCBF-477E-971D-5D51F320BA3D}" destId="{330D9BA9-6ECC-445F-AEAC-8F9B4BDCC599}" srcOrd="0" destOrd="0" presId="urn:microsoft.com/office/officeart/2018/2/layout/IconCircleList"/>
    <dgm:cxn modelId="{5FB4FAED-7B7E-4B86-9B15-04C14B1659AB}" type="presOf" srcId="{28F9F213-0844-4C40-B4D9-F53D918B4DD1}" destId="{59B3B36F-F78C-410E-8784-86E698DA9D55}" srcOrd="0" destOrd="0" presId="urn:microsoft.com/office/officeart/2018/2/layout/IconCircleList"/>
    <dgm:cxn modelId="{E212F1FD-CD37-4E72-AE14-F547D22CCBCE}" type="presOf" srcId="{193DD4BA-1BA6-4179-82EF-696CC4048B18}" destId="{EA1A1CBB-95B4-4F16-905E-C15A4912903E}" srcOrd="0" destOrd="0" presId="urn:microsoft.com/office/officeart/2018/2/layout/IconCircleList"/>
    <dgm:cxn modelId="{B5DF73FE-062D-4772-8466-50E4BABD2333}" type="presOf" srcId="{23F37724-E2F7-4DE2-A671-D53D0EE48DB7}" destId="{61762AFC-BFD0-425F-9E76-DB89A537E088}" srcOrd="0" destOrd="0" presId="urn:microsoft.com/office/officeart/2018/2/layout/IconCircleList"/>
    <dgm:cxn modelId="{0F36EFD3-2A56-4AF4-942A-F043D9C5A7B4}" type="presParOf" srcId="{EA1A1CBB-95B4-4F16-905E-C15A4912903E}" destId="{CD6F92B3-0008-4B2D-84E2-4D978E266E8A}" srcOrd="0" destOrd="0" presId="urn:microsoft.com/office/officeart/2018/2/layout/IconCircleList"/>
    <dgm:cxn modelId="{EB8CE75F-636C-4537-91EC-B6054006DFA1}" type="presParOf" srcId="{CD6F92B3-0008-4B2D-84E2-4D978E266E8A}" destId="{5AF9D396-9D73-4F43-99BA-BF1A3B22089A}" srcOrd="0" destOrd="0" presId="urn:microsoft.com/office/officeart/2018/2/layout/IconCircleList"/>
    <dgm:cxn modelId="{0D5F51B6-48EA-4EC7-A6ED-A5A2BE0DEEEC}" type="presParOf" srcId="{5AF9D396-9D73-4F43-99BA-BF1A3B22089A}" destId="{9D91E3D5-0FED-46B7-B726-CB1BE70113D8}" srcOrd="0" destOrd="0" presId="urn:microsoft.com/office/officeart/2018/2/layout/IconCircleList"/>
    <dgm:cxn modelId="{51A5179C-6652-451C-89F9-5B3C25D5C97A}" type="presParOf" srcId="{5AF9D396-9D73-4F43-99BA-BF1A3B22089A}" destId="{93D34EB5-661D-476E-8D33-9CA7844262EC}" srcOrd="1" destOrd="0" presId="urn:microsoft.com/office/officeart/2018/2/layout/IconCircleList"/>
    <dgm:cxn modelId="{4361A70E-2486-45CA-90FE-3A52C636D3F9}" type="presParOf" srcId="{5AF9D396-9D73-4F43-99BA-BF1A3B22089A}" destId="{04FA7BE5-34DF-4CF8-8820-F51F1AB027B0}" srcOrd="2" destOrd="0" presId="urn:microsoft.com/office/officeart/2018/2/layout/IconCircleList"/>
    <dgm:cxn modelId="{C119226F-9F10-4479-B66C-445BE189FF8D}" type="presParOf" srcId="{5AF9D396-9D73-4F43-99BA-BF1A3B22089A}" destId="{330D9BA9-6ECC-445F-AEAC-8F9B4BDCC599}" srcOrd="3" destOrd="0" presId="urn:microsoft.com/office/officeart/2018/2/layout/IconCircleList"/>
    <dgm:cxn modelId="{04736E06-3B96-48D9-8B87-0CA2CFFC7396}" type="presParOf" srcId="{CD6F92B3-0008-4B2D-84E2-4D978E266E8A}" destId="{E4C5CDEF-B8DE-4918-9C3E-E52DE31FC968}" srcOrd="1" destOrd="0" presId="urn:microsoft.com/office/officeart/2018/2/layout/IconCircleList"/>
    <dgm:cxn modelId="{8A2EFC0F-F5AD-4370-858E-F3E2D1130D64}" type="presParOf" srcId="{CD6F92B3-0008-4B2D-84E2-4D978E266E8A}" destId="{3A189A32-9C14-49F1-B47A-C6073FD9078D}" srcOrd="2" destOrd="0" presId="urn:microsoft.com/office/officeart/2018/2/layout/IconCircleList"/>
    <dgm:cxn modelId="{64E92A2F-DE88-4DE7-82FC-84EC3863FE48}" type="presParOf" srcId="{3A189A32-9C14-49F1-B47A-C6073FD9078D}" destId="{F3EB0780-5813-48FA-ABBA-F6479ED3ED52}" srcOrd="0" destOrd="0" presId="urn:microsoft.com/office/officeart/2018/2/layout/IconCircleList"/>
    <dgm:cxn modelId="{FF265032-CA0C-4A9C-B6EF-7524E7D48E08}" type="presParOf" srcId="{3A189A32-9C14-49F1-B47A-C6073FD9078D}" destId="{C1AD0C46-E3F4-45A7-866E-C983DD03DBF4}" srcOrd="1" destOrd="0" presId="urn:microsoft.com/office/officeart/2018/2/layout/IconCircleList"/>
    <dgm:cxn modelId="{906F2831-8274-4F80-B137-230CE4E3A020}" type="presParOf" srcId="{3A189A32-9C14-49F1-B47A-C6073FD9078D}" destId="{D183425D-FC26-4DA4-A51F-707A79C9F92A}" srcOrd="2" destOrd="0" presId="urn:microsoft.com/office/officeart/2018/2/layout/IconCircleList"/>
    <dgm:cxn modelId="{409365FE-CA4F-4FA6-9039-49D4D9F2CEC2}" type="presParOf" srcId="{3A189A32-9C14-49F1-B47A-C6073FD9078D}" destId="{61762AFC-BFD0-425F-9E76-DB89A537E088}" srcOrd="3" destOrd="0" presId="urn:microsoft.com/office/officeart/2018/2/layout/IconCircleList"/>
    <dgm:cxn modelId="{37F8B493-CC8B-4A4A-B54A-0D9B579DA489}" type="presParOf" srcId="{CD6F92B3-0008-4B2D-84E2-4D978E266E8A}" destId="{77A74C3B-4A23-4E08-AC1E-54C58F73631A}" srcOrd="3" destOrd="0" presId="urn:microsoft.com/office/officeart/2018/2/layout/IconCircleList"/>
    <dgm:cxn modelId="{077C288C-F709-40CA-8B0D-106F9D18F6A0}" type="presParOf" srcId="{CD6F92B3-0008-4B2D-84E2-4D978E266E8A}" destId="{48984C1E-C090-4C77-A62F-85DAF212EA6E}" srcOrd="4" destOrd="0" presId="urn:microsoft.com/office/officeart/2018/2/layout/IconCircleList"/>
    <dgm:cxn modelId="{A96E00BC-EDFC-494E-9220-2BB7F258A968}" type="presParOf" srcId="{48984C1E-C090-4C77-A62F-85DAF212EA6E}" destId="{59E66ACD-2121-46DA-A1A1-6B2C19968AED}" srcOrd="0" destOrd="0" presId="urn:microsoft.com/office/officeart/2018/2/layout/IconCircleList"/>
    <dgm:cxn modelId="{1C2DA8C6-2B34-4FF4-988D-815C500EDF5C}" type="presParOf" srcId="{48984C1E-C090-4C77-A62F-85DAF212EA6E}" destId="{EF858E59-B439-43AF-B193-A37010354B9D}" srcOrd="1" destOrd="0" presId="urn:microsoft.com/office/officeart/2018/2/layout/IconCircleList"/>
    <dgm:cxn modelId="{AAA2B4AE-B05C-4E0E-9A42-4E30019463B2}" type="presParOf" srcId="{48984C1E-C090-4C77-A62F-85DAF212EA6E}" destId="{E96AAE58-E255-4003-A0CC-86B8F7DC5830}" srcOrd="2" destOrd="0" presId="urn:microsoft.com/office/officeart/2018/2/layout/IconCircleList"/>
    <dgm:cxn modelId="{BD0B1509-29B2-4830-9598-CCA477372712}" type="presParOf" srcId="{48984C1E-C090-4C77-A62F-85DAF212EA6E}" destId="{59B3B36F-F78C-410E-8784-86E698DA9D55}" srcOrd="3" destOrd="0" presId="urn:microsoft.com/office/officeart/2018/2/layout/IconCircleList"/>
    <dgm:cxn modelId="{D72B5686-603E-44EE-90C7-AC9F74E97B53}" type="presParOf" srcId="{CD6F92B3-0008-4B2D-84E2-4D978E266E8A}" destId="{B6175ED9-DD76-4BC6-81E0-C8F11A001940}" srcOrd="5" destOrd="0" presId="urn:microsoft.com/office/officeart/2018/2/layout/IconCircleList"/>
    <dgm:cxn modelId="{22E5BCE5-90F6-437B-9C65-783BF40B15C3}" type="presParOf" srcId="{CD6F92B3-0008-4B2D-84E2-4D978E266E8A}" destId="{7CDD19BB-50B3-4612-9AD9-9DCFE16B8411}" srcOrd="6" destOrd="0" presId="urn:microsoft.com/office/officeart/2018/2/layout/IconCircleList"/>
    <dgm:cxn modelId="{12F0D2AD-6F4D-4B3A-BCB3-6C0DD2768925}" type="presParOf" srcId="{7CDD19BB-50B3-4612-9AD9-9DCFE16B8411}" destId="{8CAD10E2-DED3-4457-B8F9-DA565F218E48}" srcOrd="0" destOrd="0" presId="urn:microsoft.com/office/officeart/2018/2/layout/IconCircleList"/>
    <dgm:cxn modelId="{99862480-DDF8-4810-800F-49A5B1C26FC9}" type="presParOf" srcId="{7CDD19BB-50B3-4612-9AD9-9DCFE16B8411}" destId="{92448A91-9EBB-4DA0-B581-812395DB3A80}" srcOrd="1" destOrd="0" presId="urn:microsoft.com/office/officeart/2018/2/layout/IconCircleList"/>
    <dgm:cxn modelId="{AC0C738B-AC05-4283-825B-7165BBA10BA3}" type="presParOf" srcId="{7CDD19BB-50B3-4612-9AD9-9DCFE16B8411}" destId="{B0580EC6-FCA5-4CF0-9EC4-C9DF0F018865}" srcOrd="2" destOrd="0" presId="urn:microsoft.com/office/officeart/2018/2/layout/IconCircleList"/>
    <dgm:cxn modelId="{34EBF751-FF69-4F0D-8F89-52E10A2F1D9D}" type="presParOf" srcId="{7CDD19BB-50B3-4612-9AD9-9DCFE16B8411}" destId="{C980E948-FB29-4CB3-B269-083C24345B3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C90908-7BCA-4DA5-AAE2-1BA8E3781EF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DD9A449-78EF-424B-B94F-962BC802D244}">
      <dgm:prSet custT="1"/>
      <dgm:spPr/>
      <dgm:t>
        <a:bodyPr/>
        <a:lstStyle/>
        <a:p>
          <a:r>
            <a:rPr lang="en-US" sz="2200" dirty="0">
              <a:latin typeface="+mn-lt"/>
              <a:cs typeface="Times New Roman" panose="02020603050405020304" pitchFamily="18" charset="0"/>
            </a:rPr>
            <a:t>Helps determine the optimal number of clusters (k) for K-means clustering</a:t>
          </a:r>
          <a:r>
            <a:rPr lang="en-US" sz="2100" dirty="0">
              <a:latin typeface="Times New Roman" panose="02020603050405020304" pitchFamily="18" charset="0"/>
              <a:cs typeface="Times New Roman" panose="02020603050405020304" pitchFamily="18" charset="0"/>
            </a:rPr>
            <a:t>.</a:t>
          </a:r>
        </a:p>
      </dgm:t>
    </dgm:pt>
    <dgm:pt modelId="{D0826601-9A8F-41F4-AA48-7AC1E6CA2E00}" type="parTrans" cxnId="{C5AF131B-D63B-4DF1-A705-135C5E34A4E7}">
      <dgm:prSet/>
      <dgm:spPr/>
      <dgm:t>
        <a:bodyPr/>
        <a:lstStyle/>
        <a:p>
          <a:endParaRPr lang="en-US"/>
        </a:p>
      </dgm:t>
    </dgm:pt>
    <dgm:pt modelId="{687C459B-AE87-4DAC-A725-82B0E3EE791F}" type="sibTrans" cxnId="{C5AF131B-D63B-4DF1-A705-135C5E34A4E7}">
      <dgm:prSet/>
      <dgm:spPr/>
      <dgm:t>
        <a:bodyPr/>
        <a:lstStyle/>
        <a:p>
          <a:endParaRPr lang="en-US"/>
        </a:p>
      </dgm:t>
    </dgm:pt>
    <dgm:pt modelId="{DBBF7634-57C3-423D-B69F-562B20F06FB2}">
      <dgm:prSet custT="1"/>
      <dgm:spPr/>
      <dgm:t>
        <a:bodyPr/>
        <a:lstStyle/>
        <a:p>
          <a:pPr>
            <a:lnSpc>
              <a:spcPct val="100000"/>
            </a:lnSpc>
          </a:pPr>
          <a:r>
            <a:rPr lang="en-US" sz="2200" dirty="0"/>
            <a:t>It's a graphical approach that plots the </a:t>
          </a:r>
          <a:r>
            <a:rPr lang="en-US" sz="2200" b="1" dirty="0"/>
            <a:t>Within-Cluster Sum of Squares (WCSS)</a:t>
          </a:r>
          <a:r>
            <a:rPr lang="en-US" sz="2200" dirty="0"/>
            <a:t> on the y-axis and the number of clusters (k) on the x-axis.</a:t>
          </a:r>
        </a:p>
      </dgm:t>
    </dgm:pt>
    <dgm:pt modelId="{5DBC3D72-0251-4BA5-8DDB-20B90C13B2AD}" type="parTrans" cxnId="{A7EB670E-CEE0-441A-A39C-3B483BD498CE}">
      <dgm:prSet/>
      <dgm:spPr/>
      <dgm:t>
        <a:bodyPr/>
        <a:lstStyle/>
        <a:p>
          <a:endParaRPr lang="en-US"/>
        </a:p>
      </dgm:t>
    </dgm:pt>
    <dgm:pt modelId="{20B9C54F-378E-4888-9AED-796B76D5B34E}" type="sibTrans" cxnId="{A7EB670E-CEE0-441A-A39C-3B483BD498CE}">
      <dgm:prSet/>
      <dgm:spPr/>
      <dgm:t>
        <a:bodyPr/>
        <a:lstStyle/>
        <a:p>
          <a:endParaRPr lang="en-US"/>
        </a:p>
      </dgm:t>
    </dgm:pt>
    <dgm:pt modelId="{EEF1575F-75D4-4246-83F9-51C516F5BC58}">
      <dgm:prSet custT="1"/>
      <dgm:spPr/>
      <dgm:t>
        <a:bodyPr/>
        <a:lstStyle/>
        <a:p>
          <a:pPr>
            <a:lnSpc>
              <a:spcPct val="100000"/>
            </a:lnSpc>
          </a:pPr>
          <a:r>
            <a:rPr lang="en-US" sz="2200" dirty="0"/>
            <a:t>WCSS represents the total squared distance between data points and their assigned cluster centroid. Lower WCSS indicates tighter clusters with less within-cluster variation.</a:t>
          </a:r>
        </a:p>
      </dgm:t>
    </dgm:pt>
    <dgm:pt modelId="{1846EAD5-A7DF-44C5-A882-8978E8154538}" type="parTrans" cxnId="{36149C19-248C-4D69-A8CD-F1DC714B6CA9}">
      <dgm:prSet/>
      <dgm:spPr/>
      <dgm:t>
        <a:bodyPr/>
        <a:lstStyle/>
        <a:p>
          <a:endParaRPr lang="en-US"/>
        </a:p>
      </dgm:t>
    </dgm:pt>
    <dgm:pt modelId="{1BF0C42C-1C99-4EFF-A82C-DF27FC02FAD7}" type="sibTrans" cxnId="{36149C19-248C-4D69-A8CD-F1DC714B6CA9}">
      <dgm:prSet/>
      <dgm:spPr/>
      <dgm:t>
        <a:bodyPr/>
        <a:lstStyle/>
        <a:p>
          <a:endParaRPr lang="en-US"/>
        </a:p>
      </dgm:t>
    </dgm:pt>
    <dgm:pt modelId="{A43CB0E1-A5CF-4CC2-8580-764D56A0132D}" type="pres">
      <dgm:prSet presAssocID="{C0C90908-7BCA-4DA5-AAE2-1BA8E3781EFD}" presName="root" presStyleCnt="0">
        <dgm:presLayoutVars>
          <dgm:dir/>
          <dgm:resizeHandles val="exact"/>
        </dgm:presLayoutVars>
      </dgm:prSet>
      <dgm:spPr/>
    </dgm:pt>
    <dgm:pt modelId="{83B5E8EB-910A-4F63-8D4D-5C62294D8E34}" type="pres">
      <dgm:prSet presAssocID="{CDD9A449-78EF-424B-B94F-962BC802D244}" presName="compNode" presStyleCnt="0"/>
      <dgm:spPr/>
    </dgm:pt>
    <dgm:pt modelId="{7F4FDDCB-99C7-4C8F-8A7A-935F66EB9CF0}" type="pres">
      <dgm:prSet presAssocID="{CDD9A449-78EF-424B-B94F-962BC802D244}" presName="bgRect" presStyleLbl="bgShp" presStyleIdx="0" presStyleCnt="3"/>
      <dgm:spPr/>
    </dgm:pt>
    <dgm:pt modelId="{9E898726-5E34-4F85-8A0A-D28A132166EF}" type="pres">
      <dgm:prSet presAssocID="{CDD9A449-78EF-424B-B94F-962BC802D2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ce"/>
        </a:ext>
      </dgm:extLst>
    </dgm:pt>
    <dgm:pt modelId="{DA207F72-B3BB-438D-B7D0-3313202466D0}" type="pres">
      <dgm:prSet presAssocID="{CDD9A449-78EF-424B-B94F-962BC802D244}" presName="spaceRect" presStyleCnt="0"/>
      <dgm:spPr/>
    </dgm:pt>
    <dgm:pt modelId="{AF1DE150-9192-45BF-9703-50A401A3DBCA}" type="pres">
      <dgm:prSet presAssocID="{CDD9A449-78EF-424B-B94F-962BC802D244}" presName="parTx" presStyleLbl="revTx" presStyleIdx="0" presStyleCnt="3">
        <dgm:presLayoutVars>
          <dgm:chMax val="0"/>
          <dgm:chPref val="0"/>
        </dgm:presLayoutVars>
      </dgm:prSet>
      <dgm:spPr/>
    </dgm:pt>
    <dgm:pt modelId="{A2CC35DF-01DD-4CB1-BC0B-1E0F2CDD2AB1}" type="pres">
      <dgm:prSet presAssocID="{687C459B-AE87-4DAC-A725-82B0E3EE791F}" presName="sibTrans" presStyleCnt="0"/>
      <dgm:spPr/>
    </dgm:pt>
    <dgm:pt modelId="{EA03658A-FA27-41B6-9C53-9B13ECBB5B70}" type="pres">
      <dgm:prSet presAssocID="{DBBF7634-57C3-423D-B69F-562B20F06FB2}" presName="compNode" presStyleCnt="0"/>
      <dgm:spPr/>
    </dgm:pt>
    <dgm:pt modelId="{391E882B-24D1-43E6-B648-68D738909CD4}" type="pres">
      <dgm:prSet presAssocID="{DBBF7634-57C3-423D-B69F-562B20F06FB2}" presName="bgRect" presStyleLbl="bgShp" presStyleIdx="1" presStyleCnt="3"/>
      <dgm:spPr/>
    </dgm:pt>
    <dgm:pt modelId="{6DE9B8ED-9D7B-45F8-B9A9-F820BA7D5FC5}" type="pres">
      <dgm:prSet presAssocID="{DBBF7634-57C3-423D-B69F-562B20F06F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FBC28DC2-5180-4FE2-A22A-3740A3ACC274}" type="pres">
      <dgm:prSet presAssocID="{DBBF7634-57C3-423D-B69F-562B20F06FB2}" presName="spaceRect" presStyleCnt="0"/>
      <dgm:spPr/>
    </dgm:pt>
    <dgm:pt modelId="{26F7854D-AAF2-4373-8FD6-35565F9F2126}" type="pres">
      <dgm:prSet presAssocID="{DBBF7634-57C3-423D-B69F-562B20F06FB2}" presName="parTx" presStyleLbl="revTx" presStyleIdx="1" presStyleCnt="3">
        <dgm:presLayoutVars>
          <dgm:chMax val="0"/>
          <dgm:chPref val="0"/>
        </dgm:presLayoutVars>
      </dgm:prSet>
      <dgm:spPr/>
    </dgm:pt>
    <dgm:pt modelId="{59FEA526-E6E8-4B01-828F-77F8AFD72192}" type="pres">
      <dgm:prSet presAssocID="{20B9C54F-378E-4888-9AED-796B76D5B34E}" presName="sibTrans" presStyleCnt="0"/>
      <dgm:spPr/>
    </dgm:pt>
    <dgm:pt modelId="{8FD628A2-D424-46A7-8DD8-E511FA5B3979}" type="pres">
      <dgm:prSet presAssocID="{EEF1575F-75D4-4246-83F9-51C516F5BC58}" presName="compNode" presStyleCnt="0"/>
      <dgm:spPr/>
    </dgm:pt>
    <dgm:pt modelId="{F2CE331E-1460-472B-B440-84641FBBF66C}" type="pres">
      <dgm:prSet presAssocID="{EEF1575F-75D4-4246-83F9-51C516F5BC58}" presName="bgRect" presStyleLbl="bgShp" presStyleIdx="2" presStyleCnt="3"/>
      <dgm:spPr/>
    </dgm:pt>
    <dgm:pt modelId="{36EC91BD-8638-4734-9122-7B840B12078F}" type="pres">
      <dgm:prSet presAssocID="{EEF1575F-75D4-4246-83F9-51C516F5BC5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B3681401-1C83-47DB-8C73-8B23B43D8385}" type="pres">
      <dgm:prSet presAssocID="{EEF1575F-75D4-4246-83F9-51C516F5BC58}" presName="spaceRect" presStyleCnt="0"/>
      <dgm:spPr/>
    </dgm:pt>
    <dgm:pt modelId="{BBC13800-5D10-4AD1-BCB6-B0DDC5A8F0BC}" type="pres">
      <dgm:prSet presAssocID="{EEF1575F-75D4-4246-83F9-51C516F5BC58}" presName="parTx" presStyleLbl="revTx" presStyleIdx="2" presStyleCnt="3">
        <dgm:presLayoutVars>
          <dgm:chMax val="0"/>
          <dgm:chPref val="0"/>
        </dgm:presLayoutVars>
      </dgm:prSet>
      <dgm:spPr/>
    </dgm:pt>
  </dgm:ptLst>
  <dgm:cxnLst>
    <dgm:cxn modelId="{A7EB670E-CEE0-441A-A39C-3B483BD498CE}" srcId="{C0C90908-7BCA-4DA5-AAE2-1BA8E3781EFD}" destId="{DBBF7634-57C3-423D-B69F-562B20F06FB2}" srcOrd="1" destOrd="0" parTransId="{5DBC3D72-0251-4BA5-8DDB-20B90C13B2AD}" sibTransId="{20B9C54F-378E-4888-9AED-796B76D5B34E}"/>
    <dgm:cxn modelId="{36149C19-248C-4D69-A8CD-F1DC714B6CA9}" srcId="{C0C90908-7BCA-4DA5-AAE2-1BA8E3781EFD}" destId="{EEF1575F-75D4-4246-83F9-51C516F5BC58}" srcOrd="2" destOrd="0" parTransId="{1846EAD5-A7DF-44C5-A882-8978E8154538}" sibTransId="{1BF0C42C-1C99-4EFF-A82C-DF27FC02FAD7}"/>
    <dgm:cxn modelId="{C5AF131B-D63B-4DF1-A705-135C5E34A4E7}" srcId="{C0C90908-7BCA-4DA5-AAE2-1BA8E3781EFD}" destId="{CDD9A449-78EF-424B-B94F-962BC802D244}" srcOrd="0" destOrd="0" parTransId="{D0826601-9A8F-41F4-AA48-7AC1E6CA2E00}" sibTransId="{687C459B-AE87-4DAC-A725-82B0E3EE791F}"/>
    <dgm:cxn modelId="{6A2C3436-F04A-4C03-9C8A-557C00EBE2BA}" type="presOf" srcId="{DBBF7634-57C3-423D-B69F-562B20F06FB2}" destId="{26F7854D-AAF2-4373-8FD6-35565F9F2126}" srcOrd="0" destOrd="0" presId="urn:microsoft.com/office/officeart/2018/2/layout/IconVerticalSolidList"/>
    <dgm:cxn modelId="{AC8E0E9E-9913-4041-B6F1-8AFCF9910088}" type="presOf" srcId="{CDD9A449-78EF-424B-B94F-962BC802D244}" destId="{AF1DE150-9192-45BF-9703-50A401A3DBCA}" srcOrd="0" destOrd="0" presId="urn:microsoft.com/office/officeart/2018/2/layout/IconVerticalSolidList"/>
    <dgm:cxn modelId="{6DC916B0-F1B3-422D-8929-CD45039817AF}" type="presOf" srcId="{EEF1575F-75D4-4246-83F9-51C516F5BC58}" destId="{BBC13800-5D10-4AD1-BCB6-B0DDC5A8F0BC}" srcOrd="0" destOrd="0" presId="urn:microsoft.com/office/officeart/2018/2/layout/IconVerticalSolidList"/>
    <dgm:cxn modelId="{50CF9BD4-2430-4232-8222-40C0CBD48BC6}" type="presOf" srcId="{C0C90908-7BCA-4DA5-AAE2-1BA8E3781EFD}" destId="{A43CB0E1-A5CF-4CC2-8580-764D56A0132D}" srcOrd="0" destOrd="0" presId="urn:microsoft.com/office/officeart/2018/2/layout/IconVerticalSolidList"/>
    <dgm:cxn modelId="{CC3D30F7-EA8D-45E4-98AB-855AE7A5FAAB}" type="presParOf" srcId="{A43CB0E1-A5CF-4CC2-8580-764D56A0132D}" destId="{83B5E8EB-910A-4F63-8D4D-5C62294D8E34}" srcOrd="0" destOrd="0" presId="urn:microsoft.com/office/officeart/2018/2/layout/IconVerticalSolidList"/>
    <dgm:cxn modelId="{F22EF863-2686-46E0-A07D-D65C2A79D5A4}" type="presParOf" srcId="{83B5E8EB-910A-4F63-8D4D-5C62294D8E34}" destId="{7F4FDDCB-99C7-4C8F-8A7A-935F66EB9CF0}" srcOrd="0" destOrd="0" presId="urn:microsoft.com/office/officeart/2018/2/layout/IconVerticalSolidList"/>
    <dgm:cxn modelId="{7D8B73F3-6E78-4A55-A020-EC61254CCA50}" type="presParOf" srcId="{83B5E8EB-910A-4F63-8D4D-5C62294D8E34}" destId="{9E898726-5E34-4F85-8A0A-D28A132166EF}" srcOrd="1" destOrd="0" presId="urn:microsoft.com/office/officeart/2018/2/layout/IconVerticalSolidList"/>
    <dgm:cxn modelId="{0DAF6138-1AF7-4A43-86CD-03BAA9E852BE}" type="presParOf" srcId="{83B5E8EB-910A-4F63-8D4D-5C62294D8E34}" destId="{DA207F72-B3BB-438D-B7D0-3313202466D0}" srcOrd="2" destOrd="0" presId="urn:microsoft.com/office/officeart/2018/2/layout/IconVerticalSolidList"/>
    <dgm:cxn modelId="{F76A41B7-062C-4684-8E6A-CC551853808B}" type="presParOf" srcId="{83B5E8EB-910A-4F63-8D4D-5C62294D8E34}" destId="{AF1DE150-9192-45BF-9703-50A401A3DBCA}" srcOrd="3" destOrd="0" presId="urn:microsoft.com/office/officeart/2018/2/layout/IconVerticalSolidList"/>
    <dgm:cxn modelId="{FEB51616-AC8C-4EE8-8E39-0B2A8CA2734A}" type="presParOf" srcId="{A43CB0E1-A5CF-4CC2-8580-764D56A0132D}" destId="{A2CC35DF-01DD-4CB1-BC0B-1E0F2CDD2AB1}" srcOrd="1" destOrd="0" presId="urn:microsoft.com/office/officeart/2018/2/layout/IconVerticalSolidList"/>
    <dgm:cxn modelId="{B1081948-F380-4DBB-BC91-73FBA8EBBAB4}" type="presParOf" srcId="{A43CB0E1-A5CF-4CC2-8580-764D56A0132D}" destId="{EA03658A-FA27-41B6-9C53-9B13ECBB5B70}" srcOrd="2" destOrd="0" presId="urn:microsoft.com/office/officeart/2018/2/layout/IconVerticalSolidList"/>
    <dgm:cxn modelId="{E0EF8A1F-561F-4746-9971-C5AE8B8150DD}" type="presParOf" srcId="{EA03658A-FA27-41B6-9C53-9B13ECBB5B70}" destId="{391E882B-24D1-43E6-B648-68D738909CD4}" srcOrd="0" destOrd="0" presId="urn:microsoft.com/office/officeart/2018/2/layout/IconVerticalSolidList"/>
    <dgm:cxn modelId="{7A14A0F1-A068-4422-B265-688E7AC53515}" type="presParOf" srcId="{EA03658A-FA27-41B6-9C53-9B13ECBB5B70}" destId="{6DE9B8ED-9D7B-45F8-B9A9-F820BA7D5FC5}" srcOrd="1" destOrd="0" presId="urn:microsoft.com/office/officeart/2018/2/layout/IconVerticalSolidList"/>
    <dgm:cxn modelId="{75DE5E6D-E767-4658-A9D8-84AFF058FECE}" type="presParOf" srcId="{EA03658A-FA27-41B6-9C53-9B13ECBB5B70}" destId="{FBC28DC2-5180-4FE2-A22A-3740A3ACC274}" srcOrd="2" destOrd="0" presId="urn:microsoft.com/office/officeart/2018/2/layout/IconVerticalSolidList"/>
    <dgm:cxn modelId="{85605EEA-82EE-440B-BC33-3DC5741B7719}" type="presParOf" srcId="{EA03658A-FA27-41B6-9C53-9B13ECBB5B70}" destId="{26F7854D-AAF2-4373-8FD6-35565F9F2126}" srcOrd="3" destOrd="0" presId="urn:microsoft.com/office/officeart/2018/2/layout/IconVerticalSolidList"/>
    <dgm:cxn modelId="{93D6B30C-90CC-4071-BC8F-376E3F9CA4C7}" type="presParOf" srcId="{A43CB0E1-A5CF-4CC2-8580-764D56A0132D}" destId="{59FEA526-E6E8-4B01-828F-77F8AFD72192}" srcOrd="3" destOrd="0" presId="urn:microsoft.com/office/officeart/2018/2/layout/IconVerticalSolidList"/>
    <dgm:cxn modelId="{41A8391D-F5FD-4E9C-9C06-CB867F8C31A8}" type="presParOf" srcId="{A43CB0E1-A5CF-4CC2-8580-764D56A0132D}" destId="{8FD628A2-D424-46A7-8DD8-E511FA5B3979}" srcOrd="4" destOrd="0" presId="urn:microsoft.com/office/officeart/2018/2/layout/IconVerticalSolidList"/>
    <dgm:cxn modelId="{DD2C8842-9B2F-4C5E-BD8E-71394B6C3CB6}" type="presParOf" srcId="{8FD628A2-D424-46A7-8DD8-E511FA5B3979}" destId="{F2CE331E-1460-472B-B440-84641FBBF66C}" srcOrd="0" destOrd="0" presId="urn:microsoft.com/office/officeart/2018/2/layout/IconVerticalSolidList"/>
    <dgm:cxn modelId="{D716168E-41E3-4487-A14B-78EADE49E043}" type="presParOf" srcId="{8FD628A2-D424-46A7-8DD8-E511FA5B3979}" destId="{36EC91BD-8638-4734-9122-7B840B12078F}" srcOrd="1" destOrd="0" presId="urn:microsoft.com/office/officeart/2018/2/layout/IconVerticalSolidList"/>
    <dgm:cxn modelId="{103A0002-2E96-4729-B4A8-D06A33E6210B}" type="presParOf" srcId="{8FD628A2-D424-46A7-8DD8-E511FA5B3979}" destId="{B3681401-1C83-47DB-8C73-8B23B43D8385}" srcOrd="2" destOrd="0" presId="urn:microsoft.com/office/officeart/2018/2/layout/IconVerticalSolidList"/>
    <dgm:cxn modelId="{382A120E-19D8-4FF8-A7ED-F58773298D84}" type="presParOf" srcId="{8FD628A2-D424-46A7-8DD8-E511FA5B3979}" destId="{BBC13800-5D10-4AD1-BCB6-B0DDC5A8F0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1E3D5-0FED-46B7-B726-CB1BE70113D8}">
      <dsp:nvSpPr>
        <dsp:cNvPr id="0" name=""/>
        <dsp:cNvSpPr/>
      </dsp:nvSpPr>
      <dsp:spPr>
        <a:xfrm>
          <a:off x="188697" y="71214"/>
          <a:ext cx="1323714" cy="13237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D34EB5-661D-476E-8D33-9CA7844262EC}">
      <dsp:nvSpPr>
        <dsp:cNvPr id="0" name=""/>
        <dsp:cNvSpPr/>
      </dsp:nvSpPr>
      <dsp:spPr>
        <a:xfrm>
          <a:off x="466677" y="349194"/>
          <a:ext cx="767754" cy="7677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0D9BA9-6ECC-445F-AEAC-8F9B4BDCC599}">
      <dsp:nvSpPr>
        <dsp:cNvPr id="0" name=""/>
        <dsp:cNvSpPr/>
      </dsp:nvSpPr>
      <dsp:spPr>
        <a:xfrm>
          <a:off x="1796065" y="71214"/>
          <a:ext cx="3120184" cy="1323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solidFill>
                <a:schemeClr val="tx1"/>
              </a:solidFill>
              <a:latin typeface="Times New Roman" panose="02020603050405020304" pitchFamily="18" charset="0"/>
              <a:cs typeface="Times New Roman" panose="02020603050405020304" pitchFamily="18" charset="0"/>
            </a:rPr>
            <a:t>K-means works with unlabeled data, meaning the data points don't have predefined categories. It groups them based on similarities identified during the clustering process.</a:t>
          </a:r>
        </a:p>
      </dsp:txBody>
      <dsp:txXfrm>
        <a:off x="1796065" y="71214"/>
        <a:ext cx="3120184" cy="1323714"/>
      </dsp:txXfrm>
    </dsp:sp>
    <dsp:sp modelId="{F3EB0780-5813-48FA-ABBA-F6479ED3ED52}">
      <dsp:nvSpPr>
        <dsp:cNvPr id="0" name=""/>
        <dsp:cNvSpPr/>
      </dsp:nvSpPr>
      <dsp:spPr>
        <a:xfrm>
          <a:off x="5459918" y="71214"/>
          <a:ext cx="1323714" cy="13237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AD0C46-E3F4-45A7-866E-C983DD03DBF4}">
      <dsp:nvSpPr>
        <dsp:cNvPr id="0" name=""/>
        <dsp:cNvSpPr/>
      </dsp:nvSpPr>
      <dsp:spPr>
        <a:xfrm>
          <a:off x="5737898" y="349194"/>
          <a:ext cx="767754" cy="7677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762AFC-BFD0-425F-9E76-DB89A537E088}">
      <dsp:nvSpPr>
        <dsp:cNvPr id="0" name=""/>
        <dsp:cNvSpPr/>
      </dsp:nvSpPr>
      <dsp:spPr>
        <a:xfrm>
          <a:off x="7067286" y="71214"/>
          <a:ext cx="3120184" cy="1323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solidFill>
                <a:srgbClr val="FFFF00"/>
              </a:solidFill>
              <a:latin typeface="Times New Roman" panose="02020603050405020304" pitchFamily="18" charset="0"/>
              <a:cs typeface="Times New Roman" panose="02020603050405020304" pitchFamily="18" charset="0"/>
            </a:rPr>
            <a:t>You need to specify the number of clusters (k) beforehand. This value significantly impacts the resulting groupings.</a:t>
          </a:r>
        </a:p>
      </dsp:txBody>
      <dsp:txXfrm>
        <a:off x="7067286" y="71214"/>
        <a:ext cx="3120184" cy="1323714"/>
      </dsp:txXfrm>
    </dsp:sp>
    <dsp:sp modelId="{59E66ACD-2121-46DA-A1A1-6B2C19968AED}">
      <dsp:nvSpPr>
        <dsp:cNvPr id="0" name=""/>
        <dsp:cNvSpPr/>
      </dsp:nvSpPr>
      <dsp:spPr>
        <a:xfrm>
          <a:off x="188697" y="1966345"/>
          <a:ext cx="1323714" cy="13237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858E59-B439-43AF-B193-A37010354B9D}">
      <dsp:nvSpPr>
        <dsp:cNvPr id="0" name=""/>
        <dsp:cNvSpPr/>
      </dsp:nvSpPr>
      <dsp:spPr>
        <a:xfrm>
          <a:off x="466677" y="2244325"/>
          <a:ext cx="767754" cy="7677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B3B36F-F78C-410E-8784-86E698DA9D55}">
      <dsp:nvSpPr>
        <dsp:cNvPr id="0" name=""/>
        <dsp:cNvSpPr/>
      </dsp:nvSpPr>
      <dsp:spPr>
        <a:xfrm>
          <a:off x="1796065" y="1966345"/>
          <a:ext cx="3120184" cy="1323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solidFill>
                <a:srgbClr val="FFFF00"/>
              </a:solidFill>
              <a:latin typeface="Times New Roman" panose="02020603050405020304" pitchFamily="18" charset="0"/>
              <a:cs typeface="Times New Roman" panose="02020603050405020304" pitchFamily="18" charset="0"/>
            </a:rPr>
            <a:t>The algorithm aims to minimize the total distance between data points and their assigned cluster's centroid (center). This ensures points within a cluster are similar to each other.</a:t>
          </a:r>
        </a:p>
      </dsp:txBody>
      <dsp:txXfrm>
        <a:off x="1796065" y="1966345"/>
        <a:ext cx="3120184" cy="1323714"/>
      </dsp:txXfrm>
    </dsp:sp>
    <dsp:sp modelId="{8CAD10E2-DED3-4457-B8F9-DA565F218E48}">
      <dsp:nvSpPr>
        <dsp:cNvPr id="0" name=""/>
        <dsp:cNvSpPr/>
      </dsp:nvSpPr>
      <dsp:spPr>
        <a:xfrm>
          <a:off x="5459918" y="1966345"/>
          <a:ext cx="1323714" cy="13237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448A91-9EBB-4DA0-B581-812395DB3A80}">
      <dsp:nvSpPr>
        <dsp:cNvPr id="0" name=""/>
        <dsp:cNvSpPr/>
      </dsp:nvSpPr>
      <dsp:spPr>
        <a:xfrm>
          <a:off x="5737898" y="2244325"/>
          <a:ext cx="767754" cy="7677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80E948-FB29-4CB3-B269-083C24345B3B}">
      <dsp:nvSpPr>
        <dsp:cNvPr id="0" name=""/>
        <dsp:cNvSpPr/>
      </dsp:nvSpPr>
      <dsp:spPr>
        <a:xfrm>
          <a:off x="7067286" y="1966345"/>
          <a:ext cx="3120184" cy="1323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solidFill>
                <a:schemeClr val="tx1"/>
              </a:solidFill>
              <a:latin typeface="Times New Roman" panose="02020603050405020304" pitchFamily="18" charset="0"/>
              <a:cs typeface="Times New Roman" panose="02020603050405020304" pitchFamily="18" charset="0"/>
            </a:rPr>
            <a:t>K-means works iteratively. It starts with initial centroids, assigns points based on closeness, recalculates centroids based on assigned points, and repeats until convergence (centroids stabilize) or a maximum iteration is reached.</a:t>
          </a:r>
        </a:p>
      </dsp:txBody>
      <dsp:txXfrm>
        <a:off x="7067286" y="1966345"/>
        <a:ext cx="3120184" cy="13237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FDDCB-99C7-4C8F-8A7A-935F66EB9CF0}">
      <dsp:nvSpPr>
        <dsp:cNvPr id="0" name=""/>
        <dsp:cNvSpPr/>
      </dsp:nvSpPr>
      <dsp:spPr>
        <a:xfrm>
          <a:off x="0" y="2655"/>
          <a:ext cx="10515600" cy="11686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898726-5E34-4F85-8A0A-D28A132166EF}">
      <dsp:nvSpPr>
        <dsp:cNvPr id="0" name=""/>
        <dsp:cNvSpPr/>
      </dsp:nvSpPr>
      <dsp:spPr>
        <a:xfrm>
          <a:off x="353525" y="265608"/>
          <a:ext cx="643402" cy="6427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1DE150-9192-45BF-9703-50A401A3DBCA}">
      <dsp:nvSpPr>
        <dsp:cNvPr id="0" name=""/>
        <dsp:cNvSpPr/>
      </dsp:nvSpPr>
      <dsp:spPr>
        <a:xfrm>
          <a:off x="1350453" y="2655"/>
          <a:ext cx="9124242"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marL="0" lvl="0" indent="0" algn="l" defTabSz="977900">
            <a:lnSpc>
              <a:spcPct val="90000"/>
            </a:lnSpc>
            <a:spcBef>
              <a:spcPct val="0"/>
            </a:spcBef>
            <a:spcAft>
              <a:spcPct val="35000"/>
            </a:spcAft>
            <a:buNone/>
          </a:pPr>
          <a:r>
            <a:rPr lang="en-US" sz="2200" kern="1200" dirty="0">
              <a:latin typeface="+mn-lt"/>
              <a:cs typeface="Times New Roman" panose="02020603050405020304" pitchFamily="18" charset="0"/>
            </a:rPr>
            <a:t>Helps determine the optimal number of clusters (k) for K-means clustering</a:t>
          </a:r>
          <a:r>
            <a:rPr lang="en-US" sz="2100" kern="1200" dirty="0">
              <a:latin typeface="Times New Roman" panose="02020603050405020304" pitchFamily="18" charset="0"/>
              <a:cs typeface="Times New Roman" panose="02020603050405020304" pitchFamily="18" charset="0"/>
            </a:rPr>
            <a:t>.</a:t>
          </a:r>
        </a:p>
      </dsp:txBody>
      <dsp:txXfrm>
        <a:off x="1350453" y="2655"/>
        <a:ext cx="9124242" cy="1241722"/>
      </dsp:txXfrm>
    </dsp:sp>
    <dsp:sp modelId="{391E882B-24D1-43E6-B648-68D738909CD4}">
      <dsp:nvSpPr>
        <dsp:cNvPr id="0" name=""/>
        <dsp:cNvSpPr/>
      </dsp:nvSpPr>
      <dsp:spPr>
        <a:xfrm>
          <a:off x="0" y="1554807"/>
          <a:ext cx="10515600" cy="116867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E9B8ED-9D7B-45F8-B9A9-F820BA7D5FC5}">
      <dsp:nvSpPr>
        <dsp:cNvPr id="0" name=""/>
        <dsp:cNvSpPr/>
      </dsp:nvSpPr>
      <dsp:spPr>
        <a:xfrm>
          <a:off x="353525" y="1817760"/>
          <a:ext cx="643402" cy="6427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F7854D-AAF2-4373-8FD6-35565F9F2126}">
      <dsp:nvSpPr>
        <dsp:cNvPr id="0" name=""/>
        <dsp:cNvSpPr/>
      </dsp:nvSpPr>
      <dsp:spPr>
        <a:xfrm>
          <a:off x="1350453" y="1554807"/>
          <a:ext cx="9124242"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marL="0" lvl="0" indent="0" algn="l" defTabSz="977900">
            <a:lnSpc>
              <a:spcPct val="100000"/>
            </a:lnSpc>
            <a:spcBef>
              <a:spcPct val="0"/>
            </a:spcBef>
            <a:spcAft>
              <a:spcPct val="35000"/>
            </a:spcAft>
            <a:buNone/>
          </a:pPr>
          <a:r>
            <a:rPr lang="en-US" sz="2200" kern="1200" dirty="0"/>
            <a:t>It's a graphical approach that plots the </a:t>
          </a:r>
          <a:r>
            <a:rPr lang="en-US" sz="2200" b="1" kern="1200" dirty="0"/>
            <a:t>Within-Cluster Sum of Squares (WCSS)</a:t>
          </a:r>
          <a:r>
            <a:rPr lang="en-US" sz="2200" kern="1200" dirty="0"/>
            <a:t> on the y-axis and the number of clusters (k) on the x-axis.</a:t>
          </a:r>
        </a:p>
      </dsp:txBody>
      <dsp:txXfrm>
        <a:off x="1350453" y="1554807"/>
        <a:ext cx="9124242" cy="1241722"/>
      </dsp:txXfrm>
    </dsp:sp>
    <dsp:sp modelId="{F2CE331E-1460-472B-B440-84641FBBF66C}">
      <dsp:nvSpPr>
        <dsp:cNvPr id="0" name=""/>
        <dsp:cNvSpPr/>
      </dsp:nvSpPr>
      <dsp:spPr>
        <a:xfrm>
          <a:off x="0" y="3106960"/>
          <a:ext cx="10515600" cy="116867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EC91BD-8638-4734-9122-7B840B12078F}">
      <dsp:nvSpPr>
        <dsp:cNvPr id="0" name=""/>
        <dsp:cNvSpPr/>
      </dsp:nvSpPr>
      <dsp:spPr>
        <a:xfrm>
          <a:off x="353871" y="3369913"/>
          <a:ext cx="643402" cy="6427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C13800-5D10-4AD1-BCB6-B0DDC5A8F0BC}">
      <dsp:nvSpPr>
        <dsp:cNvPr id="0" name=""/>
        <dsp:cNvSpPr/>
      </dsp:nvSpPr>
      <dsp:spPr>
        <a:xfrm>
          <a:off x="1351144" y="3106960"/>
          <a:ext cx="9080009"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marL="0" lvl="0" indent="0" algn="l" defTabSz="977900">
            <a:lnSpc>
              <a:spcPct val="100000"/>
            </a:lnSpc>
            <a:spcBef>
              <a:spcPct val="0"/>
            </a:spcBef>
            <a:spcAft>
              <a:spcPct val="35000"/>
            </a:spcAft>
            <a:buNone/>
          </a:pPr>
          <a:r>
            <a:rPr lang="en-US" sz="2200" kern="1200" dirty="0"/>
            <a:t>WCSS represents the total squared distance between data points and their assigned cluster centroid. Lower WCSS indicates tighter clusters with less within-cluster variation.</a:t>
          </a:r>
        </a:p>
      </dsp:txBody>
      <dsp:txXfrm>
        <a:off x="1351144" y="3106960"/>
        <a:ext cx="9080009" cy="124172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85DBB0C-426A-45B1-8936-748A9C96C080}" type="datetimeFigureOut">
              <a:rPr lang="en-IN" smtClean="0"/>
              <a:t>13-07-2024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16675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DBB0C-426A-45B1-8936-748A9C96C080}"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524014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DBB0C-426A-45B1-8936-748A9C96C080}"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1173627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DBB0C-426A-45B1-8936-748A9C96C080}"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F6D780-0B00-436E-94F6-44A0F50495F8}"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87894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DBB0C-426A-45B1-8936-748A9C96C080}"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3618144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5DBB0C-426A-45B1-8936-748A9C96C080}" type="datetimeFigureOut">
              <a:rPr lang="en-IN" smtClean="0"/>
              <a:t>13-07-2024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4213127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5DBB0C-426A-45B1-8936-748A9C96C080}" type="datetimeFigureOut">
              <a:rPr lang="en-IN" smtClean="0"/>
              <a:t>13-07-2024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3035358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DBB0C-426A-45B1-8936-748A9C96C080}"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441613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DBB0C-426A-45B1-8936-748A9C96C080}"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31391579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EDBB-5BAE-955A-D073-C71CF5C97C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CD6B4A-A79A-EE4D-8B1E-13A7CD7F3E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BAE8B2-C78E-CCCD-8FA2-43B95D712DD0}"/>
              </a:ext>
            </a:extLst>
          </p:cNvPr>
          <p:cNvSpPr>
            <a:spLocks noGrp="1"/>
          </p:cNvSpPr>
          <p:nvPr>
            <p:ph type="dt" sz="half" idx="10"/>
          </p:nvPr>
        </p:nvSpPr>
        <p:spPr/>
        <p:txBody>
          <a:bodyPr/>
          <a:lstStyle/>
          <a:p>
            <a:fld id="{185DBB0C-426A-45B1-8936-748A9C96C080}" type="datetimeFigureOut">
              <a:rPr lang="en-IN" smtClean="0"/>
              <a:t>13-07-2024</a:t>
            </a:fld>
            <a:endParaRPr lang="en-IN"/>
          </a:p>
        </p:txBody>
      </p:sp>
      <p:sp>
        <p:nvSpPr>
          <p:cNvPr id="5" name="Footer Placeholder 4">
            <a:extLst>
              <a:ext uri="{FF2B5EF4-FFF2-40B4-BE49-F238E27FC236}">
                <a16:creationId xmlns:a16="http://schemas.microsoft.com/office/drawing/2014/main" id="{08656D1C-686D-BECB-D8D1-354D1266B3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BD2C0F-35EA-A3D2-0F12-19B2FA205E71}"/>
              </a:ext>
            </a:extLst>
          </p:cNvPr>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33601644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EB40-57C7-AC4F-6590-41D5EC9E49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CA6DA0-3FC6-CE2E-C4FF-520B83288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7661B-0BB0-B936-66F5-0DE530C98DE8}"/>
              </a:ext>
            </a:extLst>
          </p:cNvPr>
          <p:cNvSpPr>
            <a:spLocks noGrp="1"/>
          </p:cNvSpPr>
          <p:nvPr>
            <p:ph type="dt" sz="half" idx="10"/>
          </p:nvPr>
        </p:nvSpPr>
        <p:spPr/>
        <p:txBody>
          <a:bodyPr/>
          <a:lstStyle/>
          <a:p>
            <a:fld id="{185DBB0C-426A-45B1-8936-748A9C96C080}" type="datetimeFigureOut">
              <a:rPr lang="en-IN" smtClean="0"/>
              <a:t>13-07-2024</a:t>
            </a:fld>
            <a:endParaRPr lang="en-IN"/>
          </a:p>
        </p:txBody>
      </p:sp>
      <p:sp>
        <p:nvSpPr>
          <p:cNvPr id="5" name="Footer Placeholder 4">
            <a:extLst>
              <a:ext uri="{FF2B5EF4-FFF2-40B4-BE49-F238E27FC236}">
                <a16:creationId xmlns:a16="http://schemas.microsoft.com/office/drawing/2014/main" id="{43BC3985-F000-9319-83C4-C27A104DE5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B81892-59BA-A8A5-FB82-CE6789C1C4BF}"/>
              </a:ext>
            </a:extLst>
          </p:cNvPr>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105714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DBB0C-426A-45B1-8936-748A9C96C080}"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41227881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C3A25-15A8-2C33-5D5F-147CEF5160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D4749A-9F61-425C-6FA7-74B9F2520F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FABA4B-00B2-41AC-5EDC-E64C0DAED8A9}"/>
              </a:ext>
            </a:extLst>
          </p:cNvPr>
          <p:cNvSpPr>
            <a:spLocks noGrp="1"/>
          </p:cNvSpPr>
          <p:nvPr>
            <p:ph type="dt" sz="half" idx="10"/>
          </p:nvPr>
        </p:nvSpPr>
        <p:spPr/>
        <p:txBody>
          <a:bodyPr/>
          <a:lstStyle/>
          <a:p>
            <a:fld id="{185DBB0C-426A-45B1-8936-748A9C96C080}" type="datetimeFigureOut">
              <a:rPr lang="en-IN" smtClean="0"/>
              <a:t>13-07-2024</a:t>
            </a:fld>
            <a:endParaRPr lang="en-IN"/>
          </a:p>
        </p:txBody>
      </p:sp>
      <p:sp>
        <p:nvSpPr>
          <p:cNvPr id="5" name="Footer Placeholder 4">
            <a:extLst>
              <a:ext uri="{FF2B5EF4-FFF2-40B4-BE49-F238E27FC236}">
                <a16:creationId xmlns:a16="http://schemas.microsoft.com/office/drawing/2014/main" id="{B40D85B8-790C-8B42-023B-B5DF71485A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3A4FC0-C0B5-3803-6EC4-C090048B7B32}"/>
              </a:ext>
            </a:extLst>
          </p:cNvPr>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31760127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F863-982A-3341-5E17-F6D40FB8B9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07AF6D-6D2E-FCBF-DF7D-6C3231EA29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1FAF13-F3F4-F12D-B884-0729F07406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368491-F9DE-A156-8999-F6DE6952C148}"/>
              </a:ext>
            </a:extLst>
          </p:cNvPr>
          <p:cNvSpPr>
            <a:spLocks noGrp="1"/>
          </p:cNvSpPr>
          <p:nvPr>
            <p:ph type="dt" sz="half" idx="10"/>
          </p:nvPr>
        </p:nvSpPr>
        <p:spPr/>
        <p:txBody>
          <a:bodyPr/>
          <a:lstStyle/>
          <a:p>
            <a:fld id="{185DBB0C-426A-45B1-8936-748A9C96C080}" type="datetimeFigureOut">
              <a:rPr lang="en-IN" smtClean="0"/>
              <a:t>13-07-2024</a:t>
            </a:fld>
            <a:endParaRPr lang="en-IN"/>
          </a:p>
        </p:txBody>
      </p:sp>
      <p:sp>
        <p:nvSpPr>
          <p:cNvPr id="6" name="Footer Placeholder 5">
            <a:extLst>
              <a:ext uri="{FF2B5EF4-FFF2-40B4-BE49-F238E27FC236}">
                <a16:creationId xmlns:a16="http://schemas.microsoft.com/office/drawing/2014/main" id="{B83E35BA-76AF-9D3C-84C3-88EA452057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5C5F94-9C75-8F5B-99DF-986F282D54A3}"/>
              </a:ext>
            </a:extLst>
          </p:cNvPr>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8016297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AEF6-D201-DFAD-9820-11000B4099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DDD42F-EAC7-1EAF-7F8E-91FD443FD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B40585-E25E-C9A0-D5AB-DBEBC4EDBF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0030A7-9983-7AEC-7790-C46F3B8D35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63CF6E-020A-1A69-3CE1-20B1DB7E48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7BAE37-51B7-FAD7-5C45-B32DB0108A6C}"/>
              </a:ext>
            </a:extLst>
          </p:cNvPr>
          <p:cNvSpPr>
            <a:spLocks noGrp="1"/>
          </p:cNvSpPr>
          <p:nvPr>
            <p:ph type="dt" sz="half" idx="10"/>
          </p:nvPr>
        </p:nvSpPr>
        <p:spPr/>
        <p:txBody>
          <a:bodyPr/>
          <a:lstStyle/>
          <a:p>
            <a:fld id="{185DBB0C-426A-45B1-8936-748A9C96C080}" type="datetimeFigureOut">
              <a:rPr lang="en-IN" smtClean="0"/>
              <a:t>13-07-2024</a:t>
            </a:fld>
            <a:endParaRPr lang="en-IN"/>
          </a:p>
        </p:txBody>
      </p:sp>
      <p:sp>
        <p:nvSpPr>
          <p:cNvPr id="8" name="Footer Placeholder 7">
            <a:extLst>
              <a:ext uri="{FF2B5EF4-FFF2-40B4-BE49-F238E27FC236}">
                <a16:creationId xmlns:a16="http://schemas.microsoft.com/office/drawing/2014/main" id="{8D1A17AB-39F4-C791-DD19-1EF8C33190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D6ED8D-EEE9-1F19-EAB1-70EADB0CD5BF}"/>
              </a:ext>
            </a:extLst>
          </p:cNvPr>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16544023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3FC25-4BE0-B8BD-569F-7D8F256564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2DE3DB-5D7C-BA28-4867-54EFC903532C}"/>
              </a:ext>
            </a:extLst>
          </p:cNvPr>
          <p:cNvSpPr>
            <a:spLocks noGrp="1"/>
          </p:cNvSpPr>
          <p:nvPr>
            <p:ph type="dt" sz="half" idx="10"/>
          </p:nvPr>
        </p:nvSpPr>
        <p:spPr/>
        <p:txBody>
          <a:bodyPr/>
          <a:lstStyle/>
          <a:p>
            <a:fld id="{185DBB0C-426A-45B1-8936-748A9C96C080}" type="datetimeFigureOut">
              <a:rPr lang="en-IN" smtClean="0"/>
              <a:t>13-07-2024</a:t>
            </a:fld>
            <a:endParaRPr lang="en-IN"/>
          </a:p>
        </p:txBody>
      </p:sp>
      <p:sp>
        <p:nvSpPr>
          <p:cNvPr id="4" name="Footer Placeholder 3">
            <a:extLst>
              <a:ext uri="{FF2B5EF4-FFF2-40B4-BE49-F238E27FC236}">
                <a16:creationId xmlns:a16="http://schemas.microsoft.com/office/drawing/2014/main" id="{E07A22F1-DFDC-CABF-076D-182DB33433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198EF7-11E6-CFCA-5AB0-D37CA3C2857C}"/>
              </a:ext>
            </a:extLst>
          </p:cNvPr>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8401860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74573A-DA31-DF45-3E2D-7572D0FCB56E}"/>
              </a:ext>
            </a:extLst>
          </p:cNvPr>
          <p:cNvSpPr>
            <a:spLocks noGrp="1"/>
          </p:cNvSpPr>
          <p:nvPr>
            <p:ph type="dt" sz="half" idx="10"/>
          </p:nvPr>
        </p:nvSpPr>
        <p:spPr/>
        <p:txBody>
          <a:bodyPr/>
          <a:lstStyle/>
          <a:p>
            <a:fld id="{185DBB0C-426A-45B1-8936-748A9C96C080}" type="datetimeFigureOut">
              <a:rPr lang="en-IN" smtClean="0"/>
              <a:t>13-07-2024</a:t>
            </a:fld>
            <a:endParaRPr lang="en-IN"/>
          </a:p>
        </p:txBody>
      </p:sp>
      <p:sp>
        <p:nvSpPr>
          <p:cNvPr id="3" name="Footer Placeholder 2">
            <a:extLst>
              <a:ext uri="{FF2B5EF4-FFF2-40B4-BE49-F238E27FC236}">
                <a16:creationId xmlns:a16="http://schemas.microsoft.com/office/drawing/2014/main" id="{3D73042C-FEAD-9EE8-FD26-5FCCA710A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F3358B-03FE-DD41-7B7B-7B7FCC1B46B5}"/>
              </a:ext>
            </a:extLst>
          </p:cNvPr>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1690244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6341-270C-964A-B61A-A468F8A78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CEEED1-3A1E-B8DF-37B1-98873169FF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5CE81F-E9A5-F0FC-1285-1FB5D405D7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3B9F-0251-7373-3367-3E1D0C72D4D4}"/>
              </a:ext>
            </a:extLst>
          </p:cNvPr>
          <p:cNvSpPr>
            <a:spLocks noGrp="1"/>
          </p:cNvSpPr>
          <p:nvPr>
            <p:ph type="dt" sz="half" idx="10"/>
          </p:nvPr>
        </p:nvSpPr>
        <p:spPr/>
        <p:txBody>
          <a:bodyPr/>
          <a:lstStyle/>
          <a:p>
            <a:fld id="{185DBB0C-426A-45B1-8936-748A9C96C080}" type="datetimeFigureOut">
              <a:rPr lang="en-IN" smtClean="0"/>
              <a:t>13-07-2024</a:t>
            </a:fld>
            <a:endParaRPr lang="en-IN"/>
          </a:p>
        </p:txBody>
      </p:sp>
      <p:sp>
        <p:nvSpPr>
          <p:cNvPr id="6" name="Footer Placeholder 5">
            <a:extLst>
              <a:ext uri="{FF2B5EF4-FFF2-40B4-BE49-F238E27FC236}">
                <a16:creationId xmlns:a16="http://schemas.microsoft.com/office/drawing/2014/main" id="{8BC5D077-C37A-821A-E795-B3AB78F1F4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D488C8-391A-AF05-A63E-9CF89CCE9988}"/>
              </a:ext>
            </a:extLst>
          </p:cNvPr>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656977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C1D4-E2D4-812C-4021-32A27C86C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B30114-E679-E27D-8EE0-8A2DFB5F4D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A64F31-0355-0C44-28D9-4F671CA14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7C69A-169A-04B6-A638-65461DCBE9BD}"/>
              </a:ext>
            </a:extLst>
          </p:cNvPr>
          <p:cNvSpPr>
            <a:spLocks noGrp="1"/>
          </p:cNvSpPr>
          <p:nvPr>
            <p:ph type="dt" sz="half" idx="10"/>
          </p:nvPr>
        </p:nvSpPr>
        <p:spPr/>
        <p:txBody>
          <a:bodyPr/>
          <a:lstStyle/>
          <a:p>
            <a:fld id="{185DBB0C-426A-45B1-8936-748A9C96C080}" type="datetimeFigureOut">
              <a:rPr lang="en-IN" smtClean="0"/>
              <a:t>13-07-2024</a:t>
            </a:fld>
            <a:endParaRPr lang="en-IN"/>
          </a:p>
        </p:txBody>
      </p:sp>
      <p:sp>
        <p:nvSpPr>
          <p:cNvPr id="6" name="Footer Placeholder 5">
            <a:extLst>
              <a:ext uri="{FF2B5EF4-FFF2-40B4-BE49-F238E27FC236}">
                <a16:creationId xmlns:a16="http://schemas.microsoft.com/office/drawing/2014/main" id="{0DA99349-58E8-9AFD-3493-1F6EC3BF03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20A7B9-7F86-D071-C84D-1C413C26E628}"/>
              </a:ext>
            </a:extLst>
          </p:cNvPr>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865328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971D-D68A-1BF2-BEA9-969DB2BBB9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C0647F-644F-BC62-465E-0A7BE82E3C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86A220-CCBB-91CA-6C77-267B026639B7}"/>
              </a:ext>
            </a:extLst>
          </p:cNvPr>
          <p:cNvSpPr>
            <a:spLocks noGrp="1"/>
          </p:cNvSpPr>
          <p:nvPr>
            <p:ph type="dt" sz="half" idx="10"/>
          </p:nvPr>
        </p:nvSpPr>
        <p:spPr/>
        <p:txBody>
          <a:bodyPr/>
          <a:lstStyle/>
          <a:p>
            <a:fld id="{185DBB0C-426A-45B1-8936-748A9C96C080}" type="datetimeFigureOut">
              <a:rPr lang="en-IN" smtClean="0"/>
              <a:t>13-07-2024</a:t>
            </a:fld>
            <a:endParaRPr lang="en-IN"/>
          </a:p>
        </p:txBody>
      </p:sp>
      <p:sp>
        <p:nvSpPr>
          <p:cNvPr id="5" name="Footer Placeholder 4">
            <a:extLst>
              <a:ext uri="{FF2B5EF4-FFF2-40B4-BE49-F238E27FC236}">
                <a16:creationId xmlns:a16="http://schemas.microsoft.com/office/drawing/2014/main" id="{74803F1A-BB8C-0E05-B132-E3B9AB6B92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9BA397-9C7F-D217-B60E-D931BA0510AB}"/>
              </a:ext>
            </a:extLst>
          </p:cNvPr>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36425214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1139DE-C13F-994D-E191-C1279914C2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B6D042-B869-D100-BD53-D6ECA0614A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CDD8D8-A7C7-8330-9FF7-3694611148B7}"/>
              </a:ext>
            </a:extLst>
          </p:cNvPr>
          <p:cNvSpPr>
            <a:spLocks noGrp="1"/>
          </p:cNvSpPr>
          <p:nvPr>
            <p:ph type="dt" sz="half" idx="10"/>
          </p:nvPr>
        </p:nvSpPr>
        <p:spPr/>
        <p:txBody>
          <a:bodyPr/>
          <a:lstStyle/>
          <a:p>
            <a:fld id="{185DBB0C-426A-45B1-8936-748A9C96C080}" type="datetimeFigureOut">
              <a:rPr lang="en-IN" smtClean="0"/>
              <a:t>13-07-2024</a:t>
            </a:fld>
            <a:endParaRPr lang="en-IN"/>
          </a:p>
        </p:txBody>
      </p:sp>
      <p:sp>
        <p:nvSpPr>
          <p:cNvPr id="5" name="Footer Placeholder 4">
            <a:extLst>
              <a:ext uri="{FF2B5EF4-FFF2-40B4-BE49-F238E27FC236}">
                <a16:creationId xmlns:a16="http://schemas.microsoft.com/office/drawing/2014/main" id="{091B5823-D3EF-DB22-EF6C-6156F0DE9C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33A61F-622C-57F8-0A63-98CDDFCFAB4B}"/>
              </a:ext>
            </a:extLst>
          </p:cNvPr>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26253184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5DBB0C-426A-45B1-8936-748A9C96C080}"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46955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5DBB0C-426A-45B1-8936-748A9C96C080}"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18293284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DBB0C-426A-45B1-8936-748A9C96C080}"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36510176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5DBB0C-426A-45B1-8936-748A9C96C080}"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4237778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5DBB0C-426A-45B1-8936-748A9C96C080}"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15204773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5DBB0C-426A-45B1-8936-748A9C96C080}" type="datetimeFigureOut">
              <a:rPr lang="en-IN" smtClean="0"/>
              <a:t>13-07-2024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25239313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5DBB0C-426A-45B1-8936-748A9C96C080}" type="datetimeFigureOut">
              <a:rPr lang="en-IN" smtClean="0"/>
              <a:t>13-07-2024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23289769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85DBB0C-426A-45B1-8936-748A9C96C080}" type="datetimeFigureOut">
              <a:rPr lang="en-IN" smtClean="0"/>
              <a:t>13-07-2024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16479677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DBB0C-426A-45B1-8936-748A9C96C080}"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36017172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DBB0C-426A-45B1-8936-748A9C96C080}"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24658370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DBB0C-426A-45B1-8936-748A9C96C080}"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7177469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DBB0C-426A-45B1-8936-748A9C96C080}"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154348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5DBB0C-426A-45B1-8936-748A9C96C080}"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19768131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DBB0C-426A-45B1-8936-748A9C96C080}"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A0F6D780-0B00-436E-94F6-44A0F50495F8}"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65733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DBB0C-426A-45B1-8936-748A9C96C080}"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22527856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5DBB0C-426A-45B1-8936-748A9C96C080}" type="datetimeFigureOut">
              <a:rPr lang="en-IN" smtClean="0"/>
              <a:t>13-07-2024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8293735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5DBB0C-426A-45B1-8936-748A9C96C080}" type="datetimeFigureOut">
              <a:rPr lang="en-IN" smtClean="0"/>
              <a:t>13-07-2024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18296249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DBB0C-426A-45B1-8936-748A9C96C080}"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29468909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85DBB0C-426A-45B1-8936-748A9C96C080}" type="datetimeFigureOut">
              <a:rPr lang="en-IN" smtClean="0"/>
              <a:t>13-07-2024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0F6D780-0B00-436E-94F6-44A0F50495F8}" type="slidenum">
              <a:rPr lang="en-IN" smtClean="0"/>
              <a:t>‹#›</a:t>
            </a:fld>
            <a:endParaRPr lang="en-IN"/>
          </a:p>
        </p:txBody>
      </p:sp>
    </p:spTree>
    <p:extLst>
      <p:ext uri="{BB962C8B-B14F-4D97-AF65-F5344CB8AC3E}">
        <p14:creationId xmlns:p14="http://schemas.microsoft.com/office/powerpoint/2010/main" val="5220737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85DBB0C-426A-45B1-8936-748A9C96C080}" type="datetimeFigureOut">
              <a:rPr lang="en-IN" smtClean="0"/>
              <a:t>13-07-2024</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0F6D780-0B00-436E-94F6-44A0F50495F8}" type="slidenum">
              <a:rPr lang="en-IN" smtClean="0"/>
              <a:t>‹#›</a:t>
            </a:fld>
            <a:endParaRPr lang="en-IN"/>
          </a:p>
        </p:txBody>
      </p:sp>
    </p:spTree>
    <p:extLst>
      <p:ext uri="{BB962C8B-B14F-4D97-AF65-F5344CB8AC3E}">
        <p14:creationId xmlns:p14="http://schemas.microsoft.com/office/powerpoint/2010/main" val="2112994672"/>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5DBB0C-426A-45B1-8936-748A9C96C080}" type="datetimeFigureOut">
              <a:rPr lang="en-IN" smtClean="0"/>
              <a:t>13-07-2024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19472581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85DBB0C-426A-45B1-8936-748A9C96C080}" type="datetimeFigureOut">
              <a:rPr lang="en-IN" smtClean="0"/>
              <a:t>13-07-2024</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1856149782"/>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5DBB0C-426A-45B1-8936-748A9C96C080}"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422792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5DBB0C-426A-45B1-8936-748A9C96C080}" type="datetimeFigureOut">
              <a:rPr lang="en-IN" smtClean="0"/>
              <a:t>13-07-2024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35057770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5DBB0C-426A-45B1-8936-748A9C96C080}" type="datetimeFigureOut">
              <a:rPr lang="en-IN" smtClean="0"/>
              <a:t>13-07-2024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17234146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5DBB0C-426A-45B1-8936-748A9C96C080}" type="datetimeFigureOut">
              <a:rPr lang="en-IN" smtClean="0"/>
              <a:t>13-07-2024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17004613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5DBB0C-426A-45B1-8936-748A9C96C080}" type="datetimeFigureOut">
              <a:rPr lang="en-IN" smtClean="0"/>
              <a:t>13-07-2024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26531514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85DBB0C-426A-45B1-8936-748A9C96C080}" type="datetimeFigureOut">
              <a:rPr lang="en-IN" smtClean="0"/>
              <a:t>13-07-2024</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A0F6D780-0B00-436E-94F6-44A0F50495F8}"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89101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85DBB0C-426A-45B1-8936-748A9C96C080}" type="datetimeFigureOut">
              <a:rPr lang="en-IN" smtClean="0"/>
              <a:t>13-07-2024</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A0F6D780-0B00-436E-94F6-44A0F50495F8}"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03025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DBB0C-426A-45B1-8936-748A9C96C080}"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174683641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DBB0C-426A-45B1-8936-748A9C96C080}"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28251997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85DBB0C-426A-45B1-8936-748A9C96C080}" type="datetimeFigureOut">
              <a:rPr lang="en-IN" smtClean="0"/>
              <a:t>13-07-2024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3982741539"/>
      </p:ext>
    </p:extLst>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5DBB0C-426A-45B1-8936-748A9C96C080}" type="datetimeFigureOut">
              <a:rPr lang="en-IN" smtClean="0"/>
              <a:t>13-07-2024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138002854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85DBB0C-426A-45B1-8936-748A9C96C080}" type="datetimeFigureOut">
              <a:rPr lang="en-IN" smtClean="0"/>
              <a:t>13-07-2024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76409924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5DBB0C-426A-45B1-8936-748A9C96C080}" type="datetimeFigureOut">
              <a:rPr lang="en-IN" smtClean="0"/>
              <a:t>13-07-2024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283888746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85DBB0C-426A-45B1-8936-748A9C96C080}" type="datetimeFigureOut">
              <a:rPr lang="en-IN" smtClean="0"/>
              <a:t>13-07-2024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23356124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85DBB0C-426A-45B1-8936-748A9C96C080}" type="datetimeFigureOut">
              <a:rPr lang="en-IN" smtClean="0"/>
              <a:t>13-07-2024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F6D780-0B00-436E-94F6-44A0F50495F8}"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992499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5DBB0C-426A-45B1-8936-748A9C96C080}" type="datetimeFigureOut">
              <a:rPr lang="en-IN" smtClean="0"/>
              <a:t>13-07-2024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1746206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5DBB0C-426A-45B1-8936-748A9C96C080}" type="datetimeFigureOut">
              <a:rPr lang="en-IN" smtClean="0"/>
              <a:t>13-07-2024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108880122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85DBB0C-426A-45B1-8936-748A9C96C080}" type="datetimeFigureOut">
              <a:rPr lang="en-IN" smtClean="0"/>
              <a:t>13-07-2024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25364475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85DBB0C-426A-45B1-8936-748A9C96C080}" type="datetimeFigureOut">
              <a:rPr lang="en-IN" smtClean="0"/>
              <a:t>13-07-2024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340755389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DBB0C-426A-45B1-8936-748A9C96C080}"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52282222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DBB0C-426A-45B1-8936-748A9C96C080}"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2117282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5DBB0C-426A-45B1-8936-748A9C96C080}" type="datetimeFigureOut">
              <a:rPr lang="en-IN" smtClean="0"/>
              <a:t>13-07-2024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2015043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DBB0C-426A-45B1-8936-748A9C96C080}"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2736804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DBB0C-426A-45B1-8936-748A9C96C080}"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F6D780-0B00-436E-94F6-44A0F50495F8}" type="slidenum">
              <a:rPr lang="en-IN" smtClean="0"/>
              <a:t>‹#›</a:t>
            </a:fld>
            <a:endParaRPr lang="en-IN"/>
          </a:p>
        </p:txBody>
      </p:sp>
    </p:spTree>
    <p:extLst>
      <p:ext uri="{BB962C8B-B14F-4D97-AF65-F5344CB8AC3E}">
        <p14:creationId xmlns:p14="http://schemas.microsoft.com/office/powerpoint/2010/main" val="4010342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3.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4.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5.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5DBB0C-426A-45B1-8936-748A9C96C080}" type="datetimeFigureOut">
              <a:rPr lang="en-IN" smtClean="0"/>
              <a:t>13-07-2024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F6D780-0B00-436E-94F6-44A0F50495F8}" type="slidenum">
              <a:rPr lang="en-IN" smtClean="0"/>
              <a:t>‹#›</a:t>
            </a:fld>
            <a:endParaRPr lang="en-IN"/>
          </a:p>
        </p:txBody>
      </p:sp>
    </p:spTree>
    <p:extLst>
      <p:ext uri="{BB962C8B-B14F-4D97-AF65-F5344CB8AC3E}">
        <p14:creationId xmlns:p14="http://schemas.microsoft.com/office/powerpoint/2010/main" val="268720822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0208FC-76A7-0917-121E-1F0EA9697F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1D6ADA-0D81-E95C-F582-688435258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0D6BC4-ECA4-DF91-90AB-BCBE52407E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85DBB0C-426A-45B1-8936-748A9C96C080}" type="datetimeFigureOut">
              <a:rPr lang="en-IN" smtClean="0"/>
              <a:t>13-07-2024</a:t>
            </a:fld>
            <a:endParaRPr lang="en-IN"/>
          </a:p>
        </p:txBody>
      </p:sp>
      <p:sp>
        <p:nvSpPr>
          <p:cNvPr id="5" name="Footer Placeholder 4">
            <a:extLst>
              <a:ext uri="{FF2B5EF4-FFF2-40B4-BE49-F238E27FC236}">
                <a16:creationId xmlns:a16="http://schemas.microsoft.com/office/drawing/2014/main" id="{3887E5B9-C24D-51BE-FCBF-652963C99D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DE5F440-AA48-8DE9-168B-8120D01753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0F6D780-0B00-436E-94F6-44A0F50495F8}" type="slidenum">
              <a:rPr lang="en-IN" smtClean="0"/>
              <a:t>‹#›</a:t>
            </a:fld>
            <a:endParaRPr lang="en-IN"/>
          </a:p>
        </p:txBody>
      </p:sp>
    </p:spTree>
    <p:extLst>
      <p:ext uri="{BB962C8B-B14F-4D97-AF65-F5344CB8AC3E}">
        <p14:creationId xmlns:p14="http://schemas.microsoft.com/office/powerpoint/2010/main" val="302932515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5DBB0C-426A-45B1-8936-748A9C96C080}" type="datetimeFigureOut">
              <a:rPr lang="en-IN" smtClean="0"/>
              <a:t>13-07-2024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0F6D780-0B00-436E-94F6-44A0F50495F8}" type="slidenum">
              <a:rPr lang="en-IN" smtClean="0"/>
              <a:t>‹#›</a:t>
            </a:fld>
            <a:endParaRPr lang="en-IN"/>
          </a:p>
        </p:txBody>
      </p:sp>
    </p:spTree>
    <p:extLst>
      <p:ext uri="{BB962C8B-B14F-4D97-AF65-F5344CB8AC3E}">
        <p14:creationId xmlns:p14="http://schemas.microsoft.com/office/powerpoint/2010/main" val="3448947150"/>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85DBB0C-426A-45B1-8936-748A9C96C080}" type="datetimeFigureOut">
              <a:rPr lang="en-IN" smtClean="0"/>
              <a:t>13-07-2024</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0F6D780-0B00-436E-94F6-44A0F50495F8}" type="slidenum">
              <a:rPr lang="en-IN" smtClean="0"/>
              <a:t>‹#›</a:t>
            </a:fld>
            <a:endParaRPr lang="en-IN"/>
          </a:p>
        </p:txBody>
      </p:sp>
    </p:spTree>
    <p:extLst>
      <p:ext uri="{BB962C8B-B14F-4D97-AF65-F5344CB8AC3E}">
        <p14:creationId xmlns:p14="http://schemas.microsoft.com/office/powerpoint/2010/main" val="2980258966"/>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85DBB0C-426A-45B1-8936-748A9C96C080}" type="datetimeFigureOut">
              <a:rPr lang="en-IN" smtClean="0"/>
              <a:t>13-07-2024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0F6D780-0B00-436E-94F6-44A0F50495F8}" type="slidenum">
              <a:rPr lang="en-IN" smtClean="0"/>
              <a:t>‹#›</a:t>
            </a:fld>
            <a:endParaRPr lang="en-IN"/>
          </a:p>
        </p:txBody>
      </p:sp>
    </p:spTree>
    <p:extLst>
      <p:ext uri="{BB962C8B-B14F-4D97-AF65-F5344CB8AC3E}">
        <p14:creationId xmlns:p14="http://schemas.microsoft.com/office/powerpoint/2010/main" val="1388737479"/>
      </p:ext>
    </p:extLst>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142176-8A8B-6B0D-7490-113B1FD3369A}"/>
              </a:ext>
            </a:extLst>
          </p:cNvPr>
          <p:cNvSpPr>
            <a:spLocks noGrp="1"/>
          </p:cNvSpPr>
          <p:nvPr>
            <p:ph type="title"/>
          </p:nvPr>
        </p:nvSpPr>
        <p:spPr>
          <a:xfrm>
            <a:off x="0" y="0"/>
            <a:ext cx="12192000" cy="4473526"/>
          </a:xfrm>
        </p:spPr>
        <p:txBody>
          <a:bodyPr/>
          <a:lstStyle/>
          <a:p>
            <a:endParaRPr lang="en-IN" dirty="0"/>
          </a:p>
        </p:txBody>
      </p:sp>
      <p:sp>
        <p:nvSpPr>
          <p:cNvPr id="5" name="Content Placeholder 4">
            <a:extLst>
              <a:ext uri="{FF2B5EF4-FFF2-40B4-BE49-F238E27FC236}">
                <a16:creationId xmlns:a16="http://schemas.microsoft.com/office/drawing/2014/main" id="{CAE03809-7CDB-B9FF-11BA-150FF91A2A8B}"/>
              </a:ext>
            </a:extLst>
          </p:cNvPr>
          <p:cNvSpPr>
            <a:spLocks noGrp="1"/>
          </p:cNvSpPr>
          <p:nvPr>
            <p:ph idx="1"/>
          </p:nvPr>
        </p:nvSpPr>
        <p:spPr>
          <a:xfrm>
            <a:off x="0" y="4332849"/>
            <a:ext cx="11648049" cy="1844113"/>
          </a:xfrm>
        </p:spPr>
        <p:txBody>
          <a:bodyPr>
            <a:normAutofit lnSpcReduction="10000"/>
          </a:bodyPr>
          <a:lstStyle/>
          <a:p>
            <a:pPr marL="0" indent="0">
              <a:buNone/>
            </a:pPr>
            <a:endParaRPr lang="en-US" sz="2800" b="1" dirty="0">
              <a:solidFill>
                <a:srgbClr val="FF0000"/>
              </a:solidFill>
            </a:endParaRPr>
          </a:p>
          <a:p>
            <a:pPr marL="0" indent="0">
              <a:buNone/>
            </a:pPr>
            <a:r>
              <a:rPr lang="en-US" sz="4800" b="1" dirty="0">
                <a:solidFill>
                  <a:srgbClr val="FF0000"/>
                </a:solidFill>
                <a:effectLst>
                  <a:outerShdw blurRad="38100" dist="38100" dir="2700000" algn="tl">
                    <a:srgbClr val="000000">
                      <a:alpha val="43137"/>
                    </a:srgbClr>
                  </a:outerShdw>
                </a:effectLst>
              </a:rPr>
              <a:t>Customer Segmentation Using K-Means Clustering</a:t>
            </a:r>
            <a:endParaRPr lang="en-IN" sz="4800" dirty="0">
              <a:effectLst>
                <a:outerShdw blurRad="38100" dist="38100" dir="2700000" algn="tl">
                  <a:srgbClr val="000000">
                    <a:alpha val="43137"/>
                  </a:srgbClr>
                </a:outerShdw>
              </a:effectLst>
            </a:endParaRPr>
          </a:p>
        </p:txBody>
      </p:sp>
      <p:pic>
        <p:nvPicPr>
          <p:cNvPr id="6" name="Picture 5" descr="A diagram of a group of people">
            <a:extLst>
              <a:ext uri="{FF2B5EF4-FFF2-40B4-BE49-F238E27FC236}">
                <a16:creationId xmlns:a16="http://schemas.microsoft.com/office/drawing/2014/main" id="{E0F0DD84-C109-9456-3CEA-A5DA48D1A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581763"/>
          </a:xfrm>
          <a:prstGeom prst="rect">
            <a:avLst/>
          </a:prstGeom>
        </p:spPr>
      </p:pic>
    </p:spTree>
    <p:extLst>
      <p:ext uri="{BB962C8B-B14F-4D97-AF65-F5344CB8AC3E}">
        <p14:creationId xmlns:p14="http://schemas.microsoft.com/office/powerpoint/2010/main" val="3247249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38A1F-C495-2956-7379-9DFA818C6F9D}"/>
              </a:ext>
            </a:extLst>
          </p:cNvPr>
          <p:cNvSpPr>
            <a:spLocks noGrp="1"/>
          </p:cNvSpPr>
          <p:nvPr>
            <p:ph type="title"/>
          </p:nvPr>
        </p:nvSpPr>
        <p:spPr/>
        <p:txBody>
          <a:bodyPr>
            <a:normAutofit/>
          </a:bodyPr>
          <a:lstStyle/>
          <a:p>
            <a:r>
              <a:rPr lang="en-US"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 Distribution of Sentiment</a:t>
            </a:r>
            <a:endPar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BDBA24-8C29-FC1A-2388-8B9C14D85321}"/>
              </a:ext>
            </a:extLst>
          </p:cNvPr>
          <p:cNvSpPr>
            <a:spLocks noGrp="1"/>
          </p:cNvSpPr>
          <p:nvPr>
            <p:ph idx="1"/>
          </p:nvPr>
        </p:nvSpPr>
        <p:spPr>
          <a:xfrm>
            <a:off x="1066800" y="1786597"/>
            <a:ext cx="10058400" cy="4248443"/>
          </a:xfrm>
        </p:spPr>
        <p:txBody>
          <a:bodyPr/>
          <a:lstStyle/>
          <a:p>
            <a:pPr marL="0" indent="0">
              <a:buNone/>
            </a:pPr>
            <a:endParaRPr lang="en-US" dirty="0"/>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It shows the overall distribution of dataset</a:t>
            </a:r>
          </a:p>
          <a:p>
            <a:pPr marL="0" indent="0">
              <a:buNone/>
            </a:pPr>
            <a:r>
              <a:rPr lang="en-US" sz="2000" dirty="0">
                <a:latin typeface="Times New Roman" panose="02020603050405020304" pitchFamily="18" charset="0"/>
                <a:cs typeface="Times New Roman" panose="02020603050405020304" pitchFamily="18" charset="0"/>
              </a:rPr>
              <a:t>That will show how many male and female</a:t>
            </a:r>
          </a:p>
          <a:p>
            <a:pPr marL="0" indent="0">
              <a:buNone/>
            </a:pPr>
            <a:r>
              <a:rPr lang="en-US" sz="2000" dirty="0">
                <a:latin typeface="Times New Roman" panose="02020603050405020304" pitchFamily="18" charset="0"/>
                <a:cs typeface="Times New Roman" panose="02020603050405020304" pitchFamily="18" charset="0"/>
              </a:rPr>
              <a:t>Members are there.</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918E823-FB36-D2C9-0DA7-1D31EC4974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62561"/>
            <a:ext cx="5296639" cy="39724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40892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22068-76C4-B308-2189-8DE282E5EDC4}"/>
              </a:ext>
            </a:extLst>
          </p:cNvPr>
          <p:cNvSpPr>
            <a:spLocks noGrp="1"/>
          </p:cNvSpPr>
          <p:nvPr>
            <p:ph type="title"/>
          </p:nvPr>
        </p:nvSpPr>
        <p:spPr>
          <a:xfrm>
            <a:off x="515816" y="140678"/>
            <a:ext cx="10609384" cy="801858"/>
          </a:xfrm>
        </p:spPr>
        <p:txBody>
          <a:bodyPr>
            <a:normAutofit fontScale="90000"/>
          </a:bodyPr>
          <a:lstStyle/>
          <a:p>
            <a:r>
              <a:rPr lang="en-US"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Scatterplot of Clusters</a:t>
            </a:r>
            <a:endPar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D5CCD2-F9E8-BD40-04F1-211203F44ED8}"/>
              </a:ext>
            </a:extLst>
          </p:cNvPr>
          <p:cNvSpPr>
            <a:spLocks noGrp="1"/>
          </p:cNvSpPr>
          <p:nvPr>
            <p:ph idx="1"/>
          </p:nvPr>
        </p:nvSpPr>
        <p:spPr>
          <a:xfrm>
            <a:off x="225083" y="1083212"/>
            <a:ext cx="11774659" cy="5437163"/>
          </a:xfrm>
        </p:spPr>
        <p:txBody>
          <a:bodyPr/>
          <a:lstStyle/>
          <a:p>
            <a:pPr marL="0" indent="0" algn="just">
              <a:buNone/>
            </a:pPr>
            <a:r>
              <a:rPr lang="en-US" sz="1600" b="1" dirty="0">
                <a:effectLst/>
                <a:latin typeface="Times New Roman" panose="02020603050405020304" pitchFamily="18" charset="0"/>
                <a:ea typeface="SimSun" panose="02010600030101010101" pitchFamily="2" charset="-122"/>
                <a:cs typeface="Times New Roman" panose="02020603050405020304" pitchFamily="18" charset="0"/>
              </a:rPr>
              <a:t>Cluster 0: </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the cluster 0 which is red coloured and is in the </a:t>
            </a:r>
            <a:r>
              <a:rPr lang="en-US" sz="1600" dirty="0">
                <a:latin typeface="Times New Roman" panose="02020603050405020304" pitchFamily="18" charset="0"/>
                <a:ea typeface="SimSun" panose="02010600030101010101" pitchFamily="2" charset="-122"/>
                <a:cs typeface="Times New Roman" panose="02020603050405020304" pitchFamily="18" charset="0"/>
              </a:rPr>
              <a:t>center </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signifies medium annual income and </a:t>
            </a:r>
            <a:r>
              <a:rPr lang="en-US" sz="1600" dirty="0">
                <a:latin typeface="Times New Roman" panose="02020603050405020304" pitchFamily="18" charset="0"/>
                <a:ea typeface="SimSun" panose="02010600030101010101" pitchFamily="2" charset="-122"/>
                <a:cs typeface="Times New Roman" panose="02020603050405020304" pitchFamily="18" charset="0"/>
              </a:rPr>
              <a:t>medium</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yearly spending score.</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r>
              <a:rPr lang="en-US" sz="1600" b="1" dirty="0">
                <a:effectLst/>
                <a:latin typeface="Times New Roman" panose="02020603050405020304" pitchFamily="18" charset="0"/>
                <a:ea typeface="SimSun" panose="02010600030101010101" pitchFamily="2" charset="-122"/>
                <a:cs typeface="Times New Roman" panose="02020603050405020304" pitchFamily="18" charset="0"/>
              </a:rPr>
              <a:t>Cluster 1: </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the cluster 1 which is green coloured and is in the </a:t>
            </a:r>
            <a:r>
              <a:rPr lang="en-US" sz="1600" dirty="0">
                <a:latin typeface="Times New Roman" panose="02020603050405020304" pitchFamily="18" charset="0"/>
                <a:ea typeface="SimSun" panose="02010600030101010101" pitchFamily="2" charset="-122"/>
                <a:cs typeface="Times New Roman" panose="02020603050405020304" pitchFamily="18" charset="0"/>
              </a:rPr>
              <a:t>above right corner</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signifies high annual income </a:t>
            </a:r>
            <a:r>
              <a:rPr lang="en-US" sz="1600" dirty="0">
                <a:latin typeface="Times New Roman" panose="02020603050405020304" pitchFamily="18" charset="0"/>
                <a:ea typeface="SimSun" panose="02010600030101010101" pitchFamily="2" charset="-122"/>
                <a:cs typeface="Times New Roman" panose="02020603050405020304" pitchFamily="18" charset="0"/>
              </a:rPr>
              <a:t>and</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a:latin typeface="Times New Roman" panose="02020603050405020304" pitchFamily="18" charset="0"/>
                <a:ea typeface="SimSun" panose="02010600030101010101" pitchFamily="2" charset="-122"/>
                <a:cs typeface="Times New Roman" panose="02020603050405020304" pitchFamily="18" charset="0"/>
              </a:rPr>
              <a:t>high </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spending score.</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r>
              <a:rPr lang="en-US" sz="1600" b="1" dirty="0">
                <a:effectLst/>
                <a:latin typeface="Times New Roman" panose="02020603050405020304" pitchFamily="18" charset="0"/>
                <a:ea typeface="SimSun" panose="02010600030101010101" pitchFamily="2" charset="-122"/>
                <a:cs typeface="Times New Roman" panose="02020603050405020304" pitchFamily="18" charset="0"/>
              </a:rPr>
              <a:t>Cluster 2: </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the cluster 2 which is blue coloured and is in the above </a:t>
            </a:r>
            <a:r>
              <a:rPr lang="en-US" sz="1600" dirty="0">
                <a:latin typeface="Times New Roman" panose="02020603050405020304" pitchFamily="18" charset="0"/>
                <a:ea typeface="SimSun" panose="02010600030101010101" pitchFamily="2" charset="-122"/>
                <a:cs typeface="Times New Roman" panose="02020603050405020304" pitchFamily="18" charset="0"/>
              </a:rPr>
              <a:t>lef</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t corner signifies low annual income and </a:t>
            </a:r>
            <a:r>
              <a:rPr lang="en-US" sz="1600" dirty="0">
                <a:latin typeface="Times New Roman" panose="02020603050405020304" pitchFamily="18" charset="0"/>
                <a:ea typeface="SimSun" panose="02010600030101010101" pitchFamily="2" charset="-122"/>
                <a:cs typeface="Times New Roman" panose="02020603050405020304" pitchFamily="18" charset="0"/>
              </a:rPr>
              <a:t>high</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yearly spending score.</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r>
              <a:rPr lang="en-US" sz="1600" b="1" dirty="0">
                <a:effectLst/>
                <a:latin typeface="Times New Roman" panose="02020603050405020304" pitchFamily="18" charset="0"/>
                <a:ea typeface="SimSun" panose="02010600030101010101" pitchFamily="2" charset="-122"/>
                <a:cs typeface="Times New Roman" panose="02020603050405020304" pitchFamily="18" charset="0"/>
              </a:rPr>
              <a:t>Cluster 3: </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the cluster 3 which is Yellow coloured and is in the </a:t>
            </a:r>
            <a:r>
              <a:rPr lang="en-US" sz="1600">
                <a:effectLst/>
                <a:latin typeface="Times New Roman" panose="02020603050405020304" pitchFamily="18" charset="0"/>
                <a:ea typeface="SimSun" panose="02010600030101010101" pitchFamily="2" charset="-122"/>
                <a:cs typeface="Times New Roman" panose="02020603050405020304" pitchFamily="18" charset="0"/>
              </a:rPr>
              <a:t>lower right </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corner signifies </a:t>
            </a:r>
            <a:r>
              <a:rPr lang="en-US" sz="1600" dirty="0">
                <a:latin typeface="Times New Roman" panose="02020603050405020304" pitchFamily="18" charset="0"/>
                <a:ea typeface="SimSun" panose="02010600030101010101" pitchFamily="2" charset="-122"/>
                <a:cs typeface="Times New Roman" panose="02020603050405020304" pitchFamily="18" charset="0"/>
              </a:rPr>
              <a:t>high</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annual </a:t>
            </a:r>
            <a:r>
              <a:rPr lang="en-US" sz="1600">
                <a:effectLst/>
                <a:latin typeface="Times New Roman" panose="02020603050405020304" pitchFamily="18" charset="0"/>
                <a:ea typeface="SimSun" panose="02010600030101010101" pitchFamily="2" charset="-122"/>
                <a:cs typeface="Times New Roman" panose="02020603050405020304" pitchFamily="18" charset="0"/>
              </a:rPr>
              <a:t>income </a:t>
            </a:r>
            <a:r>
              <a:rPr lang="en-US" sz="1600">
                <a:latin typeface="Times New Roman" panose="02020603050405020304" pitchFamily="18" charset="0"/>
                <a:ea typeface="SimSun" panose="02010600030101010101" pitchFamily="2" charset="-122"/>
                <a:cs typeface="Times New Roman" panose="02020603050405020304" pitchFamily="18" charset="0"/>
              </a:rPr>
              <a:t>but low</a:t>
            </a:r>
            <a:r>
              <a:rPr lang="en-US" sz="160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yearly spending score.</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r>
              <a:rPr lang="en-US" sz="1600" b="1" dirty="0">
                <a:effectLst/>
                <a:latin typeface="Times New Roman" panose="02020603050405020304" pitchFamily="18" charset="0"/>
                <a:ea typeface="SimSun" panose="02010600030101010101" pitchFamily="2" charset="-122"/>
                <a:cs typeface="Times New Roman" panose="02020603050405020304" pitchFamily="18" charset="0"/>
              </a:rPr>
              <a:t>Cluster 4: </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the cluster 4 which is voilet coloured and is in the </a:t>
            </a:r>
            <a:r>
              <a:rPr lang="en-US" sz="1600" dirty="0">
                <a:latin typeface="Times New Roman" panose="02020603050405020304" pitchFamily="18" charset="0"/>
                <a:ea typeface="SimSun" panose="02010600030101010101" pitchFamily="2" charset="-122"/>
                <a:cs typeface="Times New Roman" panose="02020603050405020304" pitchFamily="18" charset="0"/>
              </a:rPr>
              <a:t>lower</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left corner signifies low annual income </a:t>
            </a:r>
            <a:r>
              <a:rPr lang="en-US" sz="1600" dirty="0">
                <a:latin typeface="Times New Roman" panose="02020603050405020304" pitchFamily="18" charset="0"/>
                <a:ea typeface="SimSun" panose="02010600030101010101" pitchFamily="2" charset="-122"/>
                <a:cs typeface="Times New Roman" panose="02020603050405020304" pitchFamily="18" charset="0"/>
              </a:rPr>
              <a:t>and low </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yearly spending score</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indent="0">
              <a:buNone/>
            </a:pPr>
            <a:endParaRPr lang="en-IN" dirty="0"/>
          </a:p>
        </p:txBody>
      </p:sp>
      <p:pic>
        <p:nvPicPr>
          <p:cNvPr id="5" name="Picture 4">
            <a:extLst>
              <a:ext uri="{FF2B5EF4-FFF2-40B4-BE49-F238E27FC236}">
                <a16:creationId xmlns:a16="http://schemas.microsoft.com/office/drawing/2014/main" id="{E248CB2B-928B-08E5-F4B7-9338BD51E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447" y="3221502"/>
            <a:ext cx="5591955" cy="34958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80756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C963-EAE7-19CC-5DCA-006D7CCFE34F}"/>
              </a:ext>
            </a:extLst>
          </p:cNvPr>
          <p:cNvSpPr>
            <a:spLocks noGrp="1"/>
          </p:cNvSpPr>
          <p:nvPr>
            <p:ph type="title"/>
          </p:nvPr>
        </p:nvSpPr>
        <p:spPr>
          <a:xfrm>
            <a:off x="1066800" y="309489"/>
            <a:ext cx="10058400" cy="1069145"/>
          </a:xfrm>
        </p:spPr>
        <p:txBody>
          <a:bodyPr/>
          <a:lstStyle/>
          <a:p>
            <a:r>
              <a:rPr lang="en-US" dirty="0">
                <a:solidFill>
                  <a:srgbClr val="002060"/>
                </a:solidFill>
              </a:rPr>
              <a:t>                      </a:t>
            </a:r>
            <a:r>
              <a:rPr lang="en-US" b="1" u="sng" dirty="0">
                <a:solidFill>
                  <a:srgbClr val="002060"/>
                </a:solidFill>
                <a:latin typeface="Times New Roman" panose="02020603050405020304" pitchFamily="18" charset="0"/>
                <a:cs typeface="Times New Roman" panose="02020603050405020304" pitchFamily="18" charset="0"/>
              </a:rPr>
              <a:t>Result</a:t>
            </a:r>
            <a:endParaRPr lang="en-IN" b="1" u="sng"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A2AAC1-1883-7963-1A0A-51CFA510D534}"/>
              </a:ext>
            </a:extLst>
          </p:cNvPr>
          <p:cNvSpPr>
            <a:spLocks noGrp="1"/>
          </p:cNvSpPr>
          <p:nvPr>
            <p:ph idx="1"/>
          </p:nvPr>
        </p:nvSpPr>
        <p:spPr>
          <a:xfrm>
            <a:off x="365761" y="1378634"/>
            <a:ext cx="11535508" cy="5064369"/>
          </a:xfrm>
        </p:spPr>
        <p:txBody>
          <a:bodyPr/>
          <a:lstStyle/>
          <a:p>
            <a:pPr marL="0" indent="0">
              <a:buNone/>
            </a:pPr>
            <a:r>
              <a:rPr lang="en-US" b="1" u="sng" dirty="0">
                <a:latin typeface="Times New Roman" panose="02020603050405020304" pitchFamily="18" charset="0"/>
                <a:cs typeface="Times New Roman" panose="02020603050405020304" pitchFamily="18" charset="0"/>
              </a:rPr>
              <a:t>As K-Means is an unsupervised algorithm Finding the accuracy of an unsupervised learning algorithm can be challenging as there are no true labels to compare the result against. In unsupervised learning  F1 and Precision score always be 1 because we are using the Unsupervised </a:t>
            </a:r>
            <a:r>
              <a:rPr lang="en-US" b="1" u="sng" dirty="0" err="1">
                <a:latin typeface="Times New Roman" panose="02020603050405020304" pitchFamily="18" charset="0"/>
                <a:cs typeface="Times New Roman" panose="02020603050405020304" pitchFamily="18" charset="0"/>
              </a:rPr>
              <a:t>approch</a:t>
            </a:r>
            <a:r>
              <a:rPr lang="en-US" b="1" u="sng" dirty="0">
                <a:latin typeface="Times New Roman" panose="02020603050405020304" pitchFamily="18" charset="0"/>
                <a:cs typeface="Times New Roman" panose="02020603050405020304" pitchFamily="18" charset="0"/>
              </a:rPr>
              <a:t>. If we want more precise and accurate result we want to use the Silhouette score method of K-Means.</a:t>
            </a:r>
          </a:p>
          <a:p>
            <a:pPr marL="0" indent="0">
              <a:buNone/>
            </a:pPr>
            <a:r>
              <a:rPr lang="en-US" sz="1800" dirty="0">
                <a:effectLst/>
                <a:latin typeface="Times New Roman" panose="02020603050405020304" pitchFamily="18" charset="0"/>
                <a:ea typeface="SimSun" panose="02010600030101010101" pitchFamily="2" charset="-122"/>
              </a:rPr>
              <a:t>To verify and evaluating the performance of the clustering algorithm we calculated F1 score and precision.</a:t>
            </a:r>
            <a:br>
              <a:rPr lang="en-US" sz="1800" dirty="0">
                <a:effectLst/>
                <a:latin typeface="Times New Roman" panose="02020603050405020304" pitchFamily="18" charset="0"/>
                <a:ea typeface="SimSun" panose="02010600030101010101" pitchFamily="2" charset="-122"/>
              </a:rPr>
            </a:br>
            <a:r>
              <a:rPr lang="en-US" sz="1800" dirty="0">
                <a:effectLst/>
                <a:latin typeface="Times New Roman" panose="02020603050405020304" pitchFamily="18" charset="0"/>
                <a:ea typeface="SimSun" panose="02010600030101010101" pitchFamily="2" charset="-122"/>
              </a:rPr>
              <a:t>F1 score determine the accuracy of the model while precision measure the proportion of the true positive prediction to the total number of genuine predictions.</a:t>
            </a:r>
            <a:br>
              <a:rPr lang="en-US" sz="1800" dirty="0">
                <a:effectLst/>
                <a:latin typeface="Times New Roman" panose="02020603050405020304" pitchFamily="18" charset="0"/>
                <a:ea typeface="SimSun" panose="02010600030101010101" pitchFamily="2" charset="-122"/>
              </a:rPr>
            </a:br>
            <a:r>
              <a:rPr lang="en-US" sz="1800" dirty="0">
                <a:effectLst/>
                <a:latin typeface="Times New Roman" panose="02020603050405020304" pitchFamily="18" charset="0"/>
                <a:ea typeface="SimSun" panose="02010600030101010101" pitchFamily="2" charset="-122"/>
              </a:rPr>
              <a:t>Representation like bar plots and tables are created to display the F1 score and precision value for each cluster.</a:t>
            </a:r>
            <a:endParaRPr lang="en-IN" sz="1800" dirty="0">
              <a:effectLst/>
              <a:latin typeface="Times New Roman" panose="02020603050405020304" pitchFamily="18" charset="0"/>
              <a:ea typeface="SimSun" panose="02010600030101010101" pitchFamily="2" charset="-122"/>
            </a:endParaRPr>
          </a:p>
          <a:p>
            <a:pPr marL="0" indent="0">
              <a:buNone/>
            </a:pPr>
            <a:endParaRPr lang="en-IN" dirty="0"/>
          </a:p>
        </p:txBody>
      </p:sp>
      <p:pic>
        <p:nvPicPr>
          <p:cNvPr id="5" name="Picture 4">
            <a:extLst>
              <a:ext uri="{FF2B5EF4-FFF2-40B4-BE49-F238E27FC236}">
                <a16:creationId xmlns:a16="http://schemas.microsoft.com/office/drawing/2014/main" id="{C45F6D63-E812-EAB7-F968-649663FFE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206" y="3779561"/>
            <a:ext cx="6363588" cy="26634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60338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477B4-1048-BE16-7563-D61A08288022}"/>
              </a:ext>
            </a:extLst>
          </p:cNvPr>
          <p:cNvSpPr>
            <a:spLocks noGrp="1"/>
          </p:cNvSpPr>
          <p:nvPr>
            <p:ph type="title"/>
          </p:nvPr>
        </p:nvSpPr>
        <p:spPr>
          <a:xfrm>
            <a:off x="1066800" y="642593"/>
            <a:ext cx="10058400" cy="5364311"/>
          </a:xfrm>
        </p:spPr>
        <p:txBody>
          <a:bodyPr/>
          <a:lstStyle/>
          <a:p>
            <a:r>
              <a:rPr lang="en-US" dirty="0"/>
              <a:t>                </a:t>
            </a:r>
            <a:r>
              <a:rPr lang="en-US" sz="6000" b="1" dirty="0">
                <a:latin typeface="Times New Roman" panose="02020603050405020304" pitchFamily="18" charset="0"/>
                <a:cs typeface="Times New Roman" panose="02020603050405020304" pitchFamily="18" charset="0"/>
              </a:rPr>
              <a:t>Thank You</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377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D5A2-7B04-5A0C-E9CD-D18F5CD6A937}"/>
              </a:ext>
            </a:extLst>
          </p:cNvPr>
          <p:cNvSpPr>
            <a:spLocks noGrp="1"/>
          </p:cNvSpPr>
          <p:nvPr>
            <p:ph type="title"/>
          </p:nvPr>
        </p:nvSpPr>
        <p:spPr>
          <a:xfrm>
            <a:off x="1143001" y="435638"/>
            <a:ext cx="9905998" cy="1041470"/>
          </a:xfrm>
        </p:spPr>
        <p:txBody>
          <a:bodyPr/>
          <a:lstStyle/>
          <a:p>
            <a:r>
              <a:rPr lang="en-US" dirty="0"/>
              <a:t>            </a:t>
            </a:r>
            <a:r>
              <a:rPr lang="en-US" sz="6000" b="1" u="sng"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ABOUT PROJECT</a:t>
            </a:r>
            <a:endParaRPr lang="en-IN" sz="6000" b="1" u="sng"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9D346F-3E52-55EC-6232-071D9FACABE0}"/>
              </a:ext>
            </a:extLst>
          </p:cNvPr>
          <p:cNvSpPr>
            <a:spLocks noGrp="1"/>
          </p:cNvSpPr>
          <p:nvPr>
            <p:ph idx="1"/>
          </p:nvPr>
        </p:nvSpPr>
        <p:spPr>
          <a:xfrm>
            <a:off x="838200" y="1825624"/>
            <a:ext cx="10515600" cy="4462633"/>
          </a:xfrm>
        </p:spPr>
        <p:txBody>
          <a:bodyPr/>
          <a:lstStyle/>
          <a:p>
            <a:pPr>
              <a:buFont typeface="Wingdings" panose="05000000000000000000" pitchFamily="2" charset="2"/>
              <a:buChar char="Ø"/>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In Today’s World Where there is immense competition in the market customer segmentation plays an important role to earn profit in this cluttered market.</a:t>
            </a:r>
          </a:p>
          <a:p>
            <a:pPr>
              <a:buFont typeface="Wingdings" panose="05000000000000000000" pitchFamily="2" charset="2"/>
              <a:buChar char="Ø"/>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Clustering will help companies to make Groups according to people specific needs and provide them a more advanced way to sell their products.</a:t>
            </a:r>
          </a:p>
          <a:p>
            <a:pPr>
              <a:buFont typeface="Wingdings" panose="05000000000000000000" pitchFamily="2" charset="2"/>
              <a:buChar char="Ø"/>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By using clustering companies will gain maximum profit as they can make products keeping in consideration about the needs of a particular group not an individual.</a:t>
            </a:r>
          </a:p>
          <a:p>
            <a:pPr>
              <a:buFont typeface="Wingdings" panose="05000000000000000000" pitchFamily="2" charset="2"/>
              <a:buChar char="Ø"/>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This will help in uplifting their market Growth.</a:t>
            </a:r>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483199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in different colors&#10;&#10;Description automatically generated">
            <a:extLst>
              <a:ext uri="{FF2B5EF4-FFF2-40B4-BE49-F238E27FC236}">
                <a16:creationId xmlns:a16="http://schemas.microsoft.com/office/drawing/2014/main" id="{B8AC32B3-6987-64FD-B4C0-1AE0824424E1}"/>
              </a:ext>
            </a:extLst>
          </p:cNvPr>
          <p:cNvPicPr>
            <a:picLocks noChangeAspect="1"/>
          </p:cNvPicPr>
          <p:nvPr/>
        </p:nvPicPr>
        <p:blipFill rotWithShape="1">
          <a:blip r:embed="rId2">
            <a:extLst>
              <a:ext uri="{28A0092B-C50C-407E-A947-70E740481C1C}">
                <a14:useLocalDpi xmlns:a14="http://schemas.microsoft.com/office/drawing/2010/main" val="0"/>
              </a:ext>
            </a:extLst>
          </a:blip>
          <a:srcRect l="15753" r="2" b="2"/>
          <a:stretch/>
        </p:blipFill>
        <p:spPr>
          <a:xfrm>
            <a:off x="1"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B7A80F0-D323-1976-6628-4AC3E1C77F5C}"/>
              </a:ext>
            </a:extLst>
          </p:cNvPr>
          <p:cNvSpPr>
            <a:spLocks noGrp="1"/>
          </p:cNvSpPr>
          <p:nvPr>
            <p:ph idx="1"/>
          </p:nvPr>
        </p:nvSpPr>
        <p:spPr>
          <a:xfrm>
            <a:off x="7531610" y="1913207"/>
            <a:ext cx="3822189" cy="3924886"/>
          </a:xfrm>
        </p:spPr>
        <p:txBody>
          <a:bodyPr>
            <a:normAutofit lnSpcReduction="10000"/>
          </a:bodyPr>
          <a:lstStyle/>
          <a:p>
            <a:pPr marL="0" indent="0">
              <a:buNone/>
            </a:pPr>
            <a:r>
              <a:rPr lang="en-US" sz="1800" b="1" u="sng" dirty="0">
                <a:solidFill>
                  <a:schemeClr val="accent4">
                    <a:lumMod val="75000"/>
                  </a:schemeClr>
                </a:solidFill>
                <a:latin typeface="Times New Roman" panose="02020603050405020304" pitchFamily="18" charset="0"/>
                <a:cs typeface="Times New Roman" panose="02020603050405020304" pitchFamily="18" charset="0"/>
              </a:rPr>
              <a:t>EXAMPLE:</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There is a data of lakhs of people in which people of three categories are present </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First Category- Rich </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Second Category- Middle Class </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Third Category- Lower Middle Class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So companies will make segments of these three categories by employing different clustering algorithms.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will help them to make products according to particular Segments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this Project we have applied clustering using the K-Means method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041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F0FC-8F78-E534-08E2-B25AC1C537F2}"/>
              </a:ext>
            </a:extLst>
          </p:cNvPr>
          <p:cNvSpPr>
            <a:spLocks noGrp="1"/>
          </p:cNvSpPr>
          <p:nvPr>
            <p:ph type="title"/>
          </p:nvPr>
        </p:nvSpPr>
        <p:spPr/>
        <p:txBody>
          <a:bodyPr>
            <a:normAutofit/>
          </a:bodyPr>
          <a:lstStyle/>
          <a:p>
            <a:r>
              <a:rPr lang="en-US" sz="6000" dirty="0">
                <a:latin typeface="Times New Roman" panose="02020603050405020304" pitchFamily="18" charset="0"/>
                <a:cs typeface="Times New Roman" panose="02020603050405020304" pitchFamily="18" charset="0"/>
              </a:rPr>
              <a:t>           K-Means Clustering</a:t>
            </a:r>
            <a:endParaRPr lang="en-IN" sz="6000" dirty="0">
              <a:latin typeface="Times New Roman" panose="02020603050405020304" pitchFamily="18" charset="0"/>
              <a:cs typeface="Times New Roman" panose="02020603050405020304" pitchFamily="18" charset="0"/>
            </a:endParaRPr>
          </a:p>
        </p:txBody>
      </p:sp>
      <p:graphicFrame>
        <p:nvGraphicFramePr>
          <p:cNvPr id="19" name="Content Placeholder 2">
            <a:extLst>
              <a:ext uri="{FF2B5EF4-FFF2-40B4-BE49-F238E27FC236}">
                <a16:creationId xmlns:a16="http://schemas.microsoft.com/office/drawing/2014/main" id="{E4DA8E6E-48AF-77FA-EE7B-19E807A81443}"/>
              </a:ext>
            </a:extLst>
          </p:cNvPr>
          <p:cNvGraphicFramePr>
            <a:graphicFrameLocks noGrp="1"/>
          </p:cNvGraphicFramePr>
          <p:nvPr>
            <p:ph idx="1"/>
            <p:extLst>
              <p:ext uri="{D42A27DB-BD31-4B8C-83A1-F6EECF244321}">
                <p14:modId xmlns:p14="http://schemas.microsoft.com/office/powerpoint/2010/main" val="349986576"/>
              </p:ext>
            </p:extLst>
          </p:nvPr>
        </p:nvGraphicFramePr>
        <p:xfrm>
          <a:off x="680321" y="2447779"/>
          <a:ext cx="10376168" cy="336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166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5177F9-F97B-C45A-4ECB-49A36312A3F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u="sng" kern="1200" dirty="0">
                <a:solidFill>
                  <a:srgbClr val="00B0F0"/>
                </a:solidFill>
                <a:latin typeface="+mj-lt"/>
                <a:ea typeface="+mj-ea"/>
                <a:cs typeface="+mj-cs"/>
              </a:rPr>
              <a:t>STEPS:</a:t>
            </a:r>
          </a:p>
        </p:txBody>
      </p:sp>
      <p:pic>
        <p:nvPicPr>
          <p:cNvPr id="5" name="Content Placeholder 4">
            <a:extLst>
              <a:ext uri="{FF2B5EF4-FFF2-40B4-BE49-F238E27FC236}">
                <a16:creationId xmlns:a16="http://schemas.microsoft.com/office/drawing/2014/main" id="{1C3DF84E-FFA4-52B0-F4A5-6246EB0D3C5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524887" y="643466"/>
            <a:ext cx="4335371" cy="6066823"/>
          </a:xfrm>
          <a:prstGeom prst="rect">
            <a:avLst/>
          </a:prstGeom>
        </p:spPr>
      </p:pic>
    </p:spTree>
    <p:extLst>
      <p:ext uri="{BB962C8B-B14F-4D97-AF65-F5344CB8AC3E}">
        <p14:creationId xmlns:p14="http://schemas.microsoft.com/office/powerpoint/2010/main" val="4016718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F34DC4-9945-FE42-F38C-FC8FE464EEDA}"/>
              </a:ext>
            </a:extLst>
          </p:cNvPr>
          <p:cNvSpPr>
            <a:spLocks noGrp="1"/>
          </p:cNvSpPr>
          <p:nvPr>
            <p:ph type="title"/>
          </p:nvPr>
        </p:nvSpPr>
        <p:spPr>
          <a:xfrm>
            <a:off x="838200" y="365125"/>
            <a:ext cx="10515600" cy="1325563"/>
          </a:xfrm>
        </p:spPr>
        <p:txBody>
          <a:bodyPr>
            <a:normAutofit/>
          </a:bodyPr>
          <a:lstStyle/>
          <a:p>
            <a:pPr algn="ct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u="sng">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ELBOW MEATHOD</a:t>
            </a:r>
            <a:endPar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35A05D4D-E682-90E0-6CCE-B5C3FA262DD9}"/>
              </a:ext>
            </a:extLst>
          </p:cNvPr>
          <p:cNvGraphicFramePr>
            <a:graphicFrameLocks noGrp="1"/>
          </p:cNvGraphicFramePr>
          <p:nvPr>
            <p:ph idx="1"/>
            <p:extLst>
              <p:ext uri="{D42A27DB-BD31-4B8C-83A1-F6EECF244321}">
                <p14:modId xmlns:p14="http://schemas.microsoft.com/office/powerpoint/2010/main" val="35079679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9868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AD924-38A2-FD75-5168-E2A61FC3041C}"/>
              </a:ext>
            </a:extLst>
          </p:cNvPr>
          <p:cNvSpPr>
            <a:spLocks noGrp="1"/>
          </p:cNvSpPr>
          <p:nvPr>
            <p:ph type="title"/>
          </p:nvPr>
        </p:nvSpPr>
        <p:spPr>
          <a:xfrm>
            <a:off x="838201" y="3998018"/>
            <a:ext cx="3981854" cy="2216513"/>
          </a:xfrm>
        </p:spPr>
        <p:txBody>
          <a:bodyPr>
            <a:normAutofit/>
          </a:bodyPr>
          <a:lstStyle/>
          <a:p>
            <a:r>
              <a:rPr lang="en-US" sz="4100" b="1" u="sng">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DESCRIPTION</a:t>
            </a:r>
            <a:endParaRPr lang="en-IN" sz="4100" b="1" u="sng">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1141E6-D6B3-83CB-13C5-8DBE0F76501D}"/>
              </a:ext>
            </a:extLst>
          </p:cNvPr>
          <p:cNvSpPr>
            <a:spLocks noGrp="1"/>
          </p:cNvSpPr>
          <p:nvPr>
            <p:ph idx="1"/>
          </p:nvPr>
        </p:nvSpPr>
        <p:spPr>
          <a:xfrm>
            <a:off x="4970835" y="3770142"/>
            <a:ext cx="6382966" cy="2444389"/>
          </a:xfrm>
        </p:spPr>
        <p:txBody>
          <a:bodyPr>
            <a:normAutofit fontScale="85000" lnSpcReduction="10000"/>
          </a:bodyPr>
          <a:lstStyle/>
          <a:p>
            <a:pP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Contains 5 columns:</a:t>
            </a:r>
          </a:p>
          <a:p>
            <a:pPr marL="914400" lvl="1" indent="-457200">
              <a:buFont typeface="+mj-lt"/>
              <a:buAutoNum type="arabicPeriod"/>
            </a:pPr>
            <a:r>
              <a:rPr lang="en-US" sz="1900" dirty="0">
                <a:latin typeface="Times New Roman" panose="02020603050405020304" pitchFamily="18" charset="0"/>
                <a:cs typeface="Times New Roman" panose="02020603050405020304" pitchFamily="18" charset="0"/>
              </a:rPr>
              <a:t>Customer-Id</a:t>
            </a:r>
          </a:p>
          <a:p>
            <a:pPr marL="914400" lvl="1" indent="-457200">
              <a:buFont typeface="+mj-lt"/>
              <a:buAutoNum type="arabicPeriod"/>
            </a:pPr>
            <a:r>
              <a:rPr lang="en-US" sz="1900" dirty="0">
                <a:latin typeface="Times New Roman" panose="02020603050405020304" pitchFamily="18" charset="0"/>
                <a:cs typeface="Times New Roman" panose="02020603050405020304" pitchFamily="18" charset="0"/>
              </a:rPr>
              <a:t>Gender</a:t>
            </a:r>
          </a:p>
          <a:p>
            <a:pPr marL="914400" lvl="1" indent="-457200">
              <a:buFont typeface="+mj-lt"/>
              <a:buAutoNum type="arabicPeriod"/>
            </a:pPr>
            <a:r>
              <a:rPr lang="en-US" sz="1900" dirty="0">
                <a:latin typeface="Times New Roman" panose="02020603050405020304" pitchFamily="18" charset="0"/>
                <a:cs typeface="Times New Roman" panose="02020603050405020304" pitchFamily="18" charset="0"/>
              </a:rPr>
              <a:t>Age</a:t>
            </a:r>
          </a:p>
          <a:p>
            <a:pPr marL="914400" lvl="1" indent="-457200">
              <a:buFont typeface="+mj-lt"/>
              <a:buAutoNum type="arabicPeriod"/>
            </a:pPr>
            <a:r>
              <a:rPr lang="en-US" sz="1900" dirty="0">
                <a:latin typeface="Times New Roman" panose="02020603050405020304" pitchFamily="18" charset="0"/>
                <a:cs typeface="Times New Roman" panose="02020603050405020304" pitchFamily="18" charset="0"/>
              </a:rPr>
              <a:t>Annual Income(k$)</a:t>
            </a:r>
          </a:p>
          <a:p>
            <a:pPr marL="914400" lvl="1" indent="-457200">
              <a:buFont typeface="+mj-lt"/>
              <a:buAutoNum type="arabicPeriod"/>
            </a:pPr>
            <a:r>
              <a:rPr lang="en-US" sz="1900" dirty="0">
                <a:latin typeface="Times New Roman" panose="02020603050405020304" pitchFamily="18" charset="0"/>
                <a:cs typeface="Times New Roman" panose="02020603050405020304" pitchFamily="18" charset="0"/>
              </a:rPr>
              <a:t>Spending Score(1-100)</a:t>
            </a:r>
          </a:p>
          <a:p>
            <a:pPr marL="457200" lvl="1" indent="0">
              <a:buNone/>
            </a:pPr>
            <a:endParaRPr lang="en-US" sz="19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200 rows are taken each containing information about 1 person</a:t>
            </a:r>
          </a:p>
          <a:p>
            <a:pPr marL="457200" lvl="1" indent="0">
              <a:buNone/>
            </a:pPr>
            <a:endParaRPr lang="en-US" sz="1000" dirty="0">
              <a:latin typeface="Times New Roman" panose="02020603050405020304" pitchFamily="18" charset="0"/>
              <a:cs typeface="Times New Roman" panose="02020603050405020304" pitchFamily="18" charset="0"/>
            </a:endParaRPr>
          </a:p>
          <a:p>
            <a:pPr marL="457200" lvl="1" indent="0">
              <a:buNone/>
            </a:pPr>
            <a:endParaRPr lang="en-US" sz="1000" dirty="0">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9865DE0A-1076-5CD5-F84B-2F38A8FBA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14" y="1096023"/>
            <a:ext cx="10872172" cy="2174433"/>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Tree>
    <p:extLst>
      <p:ext uri="{BB962C8B-B14F-4D97-AF65-F5344CB8AC3E}">
        <p14:creationId xmlns:p14="http://schemas.microsoft.com/office/powerpoint/2010/main" val="2643941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818F-ADE4-86A4-CDD8-B035AB09BE8C}"/>
              </a:ext>
            </a:extLst>
          </p:cNvPr>
          <p:cNvSpPr>
            <a:spLocks noGrp="1"/>
          </p:cNvSpPr>
          <p:nvPr>
            <p:ph type="title"/>
          </p:nvPr>
        </p:nvSpPr>
        <p:spPr>
          <a:xfrm>
            <a:off x="1066800" y="393895"/>
            <a:ext cx="10058400" cy="956603"/>
          </a:xfrm>
        </p:spPr>
        <p:txBody>
          <a:bodyPr>
            <a:normAutofit/>
          </a:bodyPr>
          <a:lstStyle/>
          <a:p>
            <a:r>
              <a:rPr lang="en-US" sz="6000" b="1" dirty="0">
                <a:solidFill>
                  <a:srgbClr val="66CCFF"/>
                </a:solidFill>
                <a:latin typeface="Times New Roman" panose="02020603050405020304" pitchFamily="18" charset="0"/>
                <a:cs typeface="Times New Roman" panose="02020603050405020304" pitchFamily="18" charset="0"/>
              </a:rPr>
              <a:t>           </a:t>
            </a:r>
            <a:r>
              <a:rPr lang="en-US" sz="4400" b="1" u="sng" dirty="0">
                <a:solidFill>
                  <a:srgbClr val="66CC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MEATHODOLOGY</a:t>
            </a:r>
            <a:endParaRPr lang="en-IN" sz="4400" b="1" u="sng" dirty="0">
              <a:solidFill>
                <a:srgbClr val="66CC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B1A16C-5063-ADEC-DB63-0B597FB32412}"/>
              </a:ext>
            </a:extLst>
          </p:cNvPr>
          <p:cNvSpPr>
            <a:spLocks noGrp="1"/>
          </p:cNvSpPr>
          <p:nvPr>
            <p:ph idx="1"/>
          </p:nvPr>
        </p:nvSpPr>
        <p:spPr>
          <a:xfrm>
            <a:off x="604911" y="1505241"/>
            <a:ext cx="11183815" cy="4958863"/>
          </a:xfrm>
        </p:spPr>
        <p:txBody>
          <a:bodyPr>
            <a:normAutofit/>
          </a:bodyPr>
          <a:lstStyle/>
          <a:p>
            <a:pPr marL="0" indent="0">
              <a:buNone/>
            </a:pPr>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1.Data Collection and Processing:</a:t>
            </a:r>
          </a:p>
          <a:p>
            <a:pPr marL="0" indent="0">
              <a:buNone/>
            </a:pPr>
            <a:r>
              <a:rPr lang="en-US" sz="1800" dirty="0">
                <a:effectLst/>
                <a:latin typeface="Times New Roman" panose="02020603050405020304" pitchFamily="18" charset="0"/>
                <a:ea typeface="SimSun" panose="02010600030101010101" pitchFamily="2" charset="-122"/>
              </a:rPr>
              <a:t>The given data set is read into a data frame (df). We will display few first row of the data set using df.head(), to get an initial overview of the data.</a:t>
            </a:r>
          </a:p>
          <a:p>
            <a:pPr marL="0" indent="0">
              <a:buNone/>
            </a:pPr>
            <a:r>
              <a:rPr lang="en-US" sz="2400" b="1" u="sng" dirty="0">
                <a:latin typeface="Times New Roman" panose="02020603050405020304" pitchFamily="18" charset="0"/>
                <a:ea typeface="SimSun" panose="02010600030101010101" pitchFamily="2" charset="-122"/>
              </a:rPr>
              <a:t>2.Splitting the features and Target:</a:t>
            </a:r>
          </a:p>
          <a:p>
            <a:pPr marL="0" indent="0">
              <a:buNone/>
            </a:pPr>
            <a:r>
              <a:rPr lang="en-IN" sz="18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Features, including "Annual Income (k$)" and "Spending Score (1-100)", are selected from the dataset and stored in a separate Data Frame X.</a:t>
            </a:r>
          </a:p>
          <a:p>
            <a:pPr marL="0" indent="0">
              <a:buNone/>
            </a:pPr>
            <a:r>
              <a:rPr lang="en-IN" sz="2400" b="1" u="sng" dirty="0">
                <a:solidFill>
                  <a:srgbClr val="0D0D0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3.Splitting the data into Training and Test Data:</a:t>
            </a:r>
          </a:p>
          <a:p>
            <a:pPr marL="0" indent="0">
              <a:buNone/>
            </a:pPr>
            <a:r>
              <a:rPr lang="en-IN" sz="1800" kern="100" dirty="0">
                <a:solidFill>
                  <a:srgbClr val="000000"/>
                </a:solidFill>
                <a:effectLst/>
                <a:latin typeface="Times New Roman" panose="02020603050405020304" pitchFamily="18" charset="0"/>
                <a:ea typeface="Times New Roman" panose="02020603050405020304" pitchFamily="18" charset="0"/>
              </a:rPr>
              <a:t>There is no explicit splitting of data into training and test sets. However, it's a common step in machine learning workflows to split the data for model training and evaluation.</a:t>
            </a:r>
          </a:p>
          <a:p>
            <a:pPr marL="0" indent="0">
              <a:buNone/>
            </a:pPr>
            <a:r>
              <a:rPr lang="en-IN" sz="2400" b="1" u="sng" dirty="0">
                <a:latin typeface="Times New Roman" panose="02020603050405020304" pitchFamily="18" charset="0"/>
                <a:cs typeface="Times New Roman" panose="02020603050405020304" pitchFamily="18" charset="0"/>
              </a:rPr>
              <a:t>4.Model Training:</a:t>
            </a:r>
          </a:p>
          <a:p>
            <a:pPr marL="0" indent="0">
              <a:buNone/>
            </a:pPr>
            <a:r>
              <a:rPr lang="en-US" sz="1800" dirty="0">
                <a:effectLst/>
                <a:latin typeface="Times New Roman" panose="02020603050405020304" pitchFamily="18" charset="0"/>
                <a:ea typeface="SimSun" panose="02010600030101010101" pitchFamily="2" charset="-122"/>
              </a:rPr>
              <a:t>The K-Means algorithm is leveraged for clustering the data. Using elbow method, we can find the optimal number of clusters and for training the model, KMeans class is used from SckitLearn Library.</a:t>
            </a:r>
            <a:endParaRPr lang="en-IN" sz="1800" dirty="0">
              <a:effectLst/>
              <a:latin typeface="Times New Roman" panose="02020603050405020304" pitchFamily="18" charset="0"/>
              <a:ea typeface="SimSun" panose="02010600030101010101" pitchFamily="2" charset="-122"/>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1024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4C1A4B-8E13-B130-C4AA-652C17C1165C}"/>
                  </a:ext>
                </a:extLst>
              </p:cNvPr>
              <p:cNvSpPr>
                <a:spLocks noGrp="1"/>
              </p:cNvSpPr>
              <p:nvPr>
                <p:ph idx="1"/>
              </p:nvPr>
            </p:nvSpPr>
            <p:spPr>
              <a:xfrm>
                <a:off x="506437" y="661181"/>
                <a:ext cx="11338560" cy="6049108"/>
              </a:xfrm>
            </p:spPr>
            <p:txBody>
              <a:bodyPr>
                <a:normAutofit/>
              </a:bodyPr>
              <a:lstStyle/>
              <a:p>
                <a:pPr marL="0" indent="0">
                  <a:buNone/>
                </a:pPr>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5.Model Evaluation:</a:t>
                </a:r>
              </a:p>
              <a:p>
                <a:pPr marL="0" indent="0">
                  <a:buNone/>
                </a:pPr>
                <a:r>
                  <a:rPr lang="en-US" sz="1800" dirty="0">
                    <a:effectLst/>
                    <a:latin typeface="Times New Roman" panose="02020603050405020304" pitchFamily="18" charset="0"/>
                    <a:ea typeface="SimSun" panose="02010600030101010101" pitchFamily="2" charset="-122"/>
                  </a:rPr>
                  <a:t>We will determine the optimal number of cluster using the method named as Elbow method, which analyze the Within Cluster Sum of Square (WCSS) to find the critical point where supplementary clusters no longer considerably diminished the WCSS.</a:t>
                </a:r>
              </a:p>
              <a:p>
                <a:pPr marL="0" indent="0">
                  <a:buNone/>
                </a:pPr>
                <a:r>
                  <a:rPr lang="en-US" dirty="0">
                    <a:latin typeface="Times New Roman" panose="02020603050405020304" pitchFamily="18" charset="0"/>
                    <a:ea typeface="SimSun" panose="02010600030101010101" pitchFamily="2" charset="-122"/>
                    <a:cs typeface="Times New Roman" panose="02020603050405020304" pitchFamily="18" charset="0"/>
                  </a:rPr>
                  <a:t>                                              </a:t>
                </a:r>
                <a:r>
                  <a:rPr lang="en-US" sz="1800" dirty="0">
                    <a:effectLst/>
                    <a:latin typeface="Times New Roman" panose="02020603050405020304" pitchFamily="18" charset="0"/>
                    <a:ea typeface="SimSun" panose="02010600030101010101" pitchFamily="2" charset="-122"/>
                  </a:rPr>
                  <a:t>WCSS</a:t>
                </a:r>
                <a14:m>
                  <m:oMath xmlns:m="http://schemas.openxmlformats.org/officeDocument/2006/math">
                    <m:r>
                      <a:rPr lang="en-US" sz="1800" i="1">
                        <a:effectLst/>
                        <a:latin typeface="Cambria Math" panose="02040503050406030204" pitchFamily="18" charset="0"/>
                        <a:ea typeface="SimSun" panose="02010600030101010101" pitchFamily="2" charset="-122"/>
                      </a:rPr>
                      <m:t>=</m:t>
                    </m:r>
                    <m:nary>
                      <m:naryPr>
                        <m:chr m:val="∑"/>
                        <m:limLoc m:val="undOvr"/>
                        <m:ctrlPr>
                          <a:rPr lang="en-IN" sz="1800" i="1">
                            <a:effectLst/>
                            <a:latin typeface="Cambria Math" panose="02040503050406030204" pitchFamily="18" charset="0"/>
                            <a:ea typeface="SimSun" panose="02010600030101010101" pitchFamily="2" charset="-122"/>
                          </a:rPr>
                        </m:ctrlPr>
                      </m:naryPr>
                      <m:sub>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𝐶</m:t>
                            </m:r>
                          </m:e>
                          <m:sub>
                            <m:r>
                              <a:rPr lang="en-US" sz="1800" i="1">
                                <a:effectLst/>
                                <a:latin typeface="Cambria Math" panose="02040503050406030204" pitchFamily="18" charset="0"/>
                                <a:ea typeface="SimSun" panose="02010600030101010101" pitchFamily="2" charset="-122"/>
                              </a:rPr>
                              <m:t>𝑘</m:t>
                            </m:r>
                          </m:sub>
                        </m:sSub>
                      </m:sub>
                      <m:sup>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𝐶</m:t>
                            </m:r>
                          </m:e>
                          <m:sub>
                            <m:r>
                              <a:rPr lang="en-US" sz="1800" i="1">
                                <a:effectLst/>
                                <a:latin typeface="Cambria Math" panose="02040503050406030204" pitchFamily="18" charset="0"/>
                                <a:ea typeface="SimSun" panose="02010600030101010101" pitchFamily="2" charset="-122"/>
                              </a:rPr>
                              <m:t>𝑛</m:t>
                            </m:r>
                          </m:sub>
                        </m:sSub>
                      </m:sup>
                      <m:e>
                        <m:r>
                          <a:rPr lang="en-US" sz="1800" i="1">
                            <a:effectLst/>
                            <a:latin typeface="Cambria Math" panose="02040503050406030204" pitchFamily="18" charset="0"/>
                            <a:ea typeface="SimSun" panose="02010600030101010101" pitchFamily="2" charset="-122"/>
                          </a:rPr>
                          <m:t>(</m:t>
                        </m:r>
                      </m:e>
                    </m:nary>
                    <m:nary>
                      <m:naryPr>
                        <m:chr m:val="∑"/>
                        <m:limLoc m:val="undOvr"/>
                        <m:ctrlPr>
                          <a:rPr lang="en-IN" sz="1800" i="1">
                            <a:effectLst/>
                            <a:latin typeface="Cambria Math" panose="02040503050406030204" pitchFamily="18" charset="0"/>
                            <a:ea typeface="SimSun" panose="02010600030101010101" pitchFamily="2" charset="-122"/>
                          </a:rPr>
                        </m:ctrlPr>
                      </m:naryPr>
                      <m:sub>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𝑑</m:t>
                            </m:r>
                          </m:e>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 </m:t>
                            </m:r>
                            <m:r>
                              <a:rPr lang="en-US" sz="1800" i="1">
                                <a:effectLst/>
                                <a:latin typeface="Cambria Math" panose="02040503050406030204" pitchFamily="18" charset="0"/>
                                <a:ea typeface="SimSun" panose="02010600030101010101" pitchFamily="2" charset="-122"/>
                              </a:rPr>
                              <m:t>𝑖𝑛</m:t>
                            </m:r>
                            <m:r>
                              <a:rPr lang="en-US" sz="1800" i="1">
                                <a:effectLst/>
                                <a:latin typeface="Cambria Math" panose="02040503050406030204" pitchFamily="18" charset="0"/>
                                <a:ea typeface="SimSun" panose="02010600030101010101" pitchFamily="2" charset="-122"/>
                              </a:rPr>
                              <m:t> </m:t>
                            </m:r>
                            <m:r>
                              <a:rPr lang="en-US" sz="1800" i="1">
                                <a:effectLst/>
                                <a:latin typeface="Cambria Math" panose="02040503050406030204" pitchFamily="18" charset="0"/>
                                <a:ea typeface="SimSun" panose="02010600030101010101" pitchFamily="2" charset="-122"/>
                              </a:rPr>
                              <m:t>𝐶𝑖</m:t>
                            </m:r>
                            <m:r>
                              <a:rPr lang="en-US" sz="1800" i="1">
                                <a:effectLst/>
                                <a:latin typeface="Cambria Math" panose="02040503050406030204" pitchFamily="18" charset="0"/>
                                <a:ea typeface="SimSun" panose="02010600030101010101" pitchFamily="2" charset="-122"/>
                              </a:rPr>
                              <m:t> </m:t>
                            </m:r>
                          </m:sub>
                        </m:sSub>
                      </m:sub>
                      <m:sup>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𝑑</m:t>
                            </m:r>
                          </m:e>
                          <m:sub>
                            <m:r>
                              <a:rPr lang="en-US" sz="1800" i="1">
                                <a:effectLst/>
                                <a:latin typeface="Cambria Math" panose="02040503050406030204" pitchFamily="18" charset="0"/>
                                <a:ea typeface="SimSun" panose="02010600030101010101" pitchFamily="2" charset="-122"/>
                              </a:rPr>
                              <m:t>𝑚</m:t>
                            </m:r>
                          </m:sub>
                        </m:sSub>
                      </m:sup>
                      <m:e>
                        <m:r>
                          <a:rPr lang="en-US" sz="1800" i="1">
                            <a:effectLst/>
                            <a:latin typeface="Cambria Math" panose="02040503050406030204" pitchFamily="18" charset="0"/>
                            <a:ea typeface="SimSun" panose="02010600030101010101" pitchFamily="2" charset="-122"/>
                          </a:rPr>
                          <m:t>𝑑</m:t>
                        </m:r>
                        <m:sSup>
                          <m:sSupPr>
                            <m:ctrlPr>
                              <a:rPr lang="en-IN"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𝑖𝑠𝑡𝑎𝑛𝑐𝑒</m:t>
                            </m:r>
                            <m:r>
                              <a:rPr lang="en-US" sz="1800" i="1">
                                <a:effectLst/>
                                <a:latin typeface="Cambria Math" panose="02040503050406030204" pitchFamily="18" charset="0"/>
                                <a:ea typeface="SimSun" panose="02010600030101010101" pitchFamily="2" charset="-122"/>
                              </a:rPr>
                              <m:t>(</m:t>
                            </m:r>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𝑑</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 , </m:t>
                            </m:r>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𝐶</m:t>
                                </m:r>
                              </m:e>
                              <m:sub>
                                <m:r>
                                  <a:rPr lang="en-US" sz="1800" i="1">
                                    <a:effectLst/>
                                    <a:latin typeface="Cambria Math" panose="02040503050406030204" pitchFamily="18" charset="0"/>
                                    <a:ea typeface="SimSun" panose="02010600030101010101" pitchFamily="2" charset="-122"/>
                                  </a:rPr>
                                  <m:t>𝑘</m:t>
                                </m:r>
                              </m:sub>
                            </m:sSub>
                            <m:r>
                              <a:rPr lang="en-US" sz="1800" i="1">
                                <a:effectLst/>
                                <a:latin typeface="Cambria Math" panose="02040503050406030204" pitchFamily="18" charset="0"/>
                                <a:ea typeface="SimSun" panose="02010600030101010101" pitchFamily="2" charset="-122"/>
                              </a:rPr>
                              <m:t>)</m:t>
                            </m:r>
                          </m:e>
                          <m:sup>
                            <m:r>
                              <a:rPr lang="en-US" sz="1800" i="1">
                                <a:effectLst/>
                                <a:latin typeface="Cambria Math" panose="02040503050406030204" pitchFamily="18" charset="0"/>
                                <a:ea typeface="SimSun" panose="02010600030101010101" pitchFamily="2" charset="-122"/>
                              </a:rPr>
                              <m:t>2</m:t>
                            </m:r>
                          </m:sup>
                        </m:sSup>
                        <m:r>
                          <a:rPr lang="en-US" sz="1800" i="1">
                            <a:effectLst/>
                            <a:latin typeface="Cambria Math" panose="02040503050406030204" pitchFamily="18" charset="0"/>
                            <a:ea typeface="SimSun" panose="02010600030101010101" pitchFamily="2" charset="-122"/>
                          </a:rPr>
                          <m:t>)</m:t>
                        </m:r>
                      </m:e>
                    </m:nary>
                  </m:oMath>
                </a14:m>
                <a:endParaRPr lang="en-IN" sz="1800" dirty="0">
                  <a:effectLst/>
                  <a:latin typeface="Times New Roman" panose="02020603050405020304" pitchFamily="18" charset="0"/>
                  <a:ea typeface="SimSun" panose="02010600030101010101" pitchFamily="2" charset="-122"/>
                </a:endParaRPr>
              </a:p>
              <a:p>
                <a:pPr marL="0" indent="0">
                  <a:buNone/>
                </a:pPr>
                <a:r>
                  <a:rPr lang="en-US" spc="-5" dirty="0">
                    <a:latin typeface="Times New Roman" panose="02020603050405020304" pitchFamily="18" charset="0"/>
                    <a:ea typeface="SimSun" panose="02010600030101010101" pitchFamily="2" charset="-122"/>
                  </a:rPr>
                  <a:t>W</a:t>
                </a:r>
                <a:r>
                  <a:rPr lang="x-none" sz="1800" spc="-5" dirty="0">
                    <a:effectLst/>
                    <a:latin typeface="Times New Roman" panose="02020603050405020304" pitchFamily="18" charset="0"/>
                    <a:ea typeface="SimSun" panose="02010600030101010101" pitchFamily="2" charset="-122"/>
                  </a:rPr>
                  <a:t>here C is the cluster Centroid and d is the data point in each Cluster.</a:t>
                </a:r>
                <a:endParaRPr lang="en-IN" sz="1800" spc="-5" dirty="0">
                  <a:effectLst/>
                  <a:latin typeface="Times New Roman" panose="02020603050405020304" pitchFamily="18" charset="0"/>
                  <a:ea typeface="SimSun" panose="02010600030101010101" pitchFamily="2" charset="-122"/>
                </a:endParaRPr>
              </a:p>
              <a:p>
                <a:pPr marL="0" indent="0">
                  <a:buNone/>
                </a:pPr>
                <a:endPar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E4C1A4B-8E13-B130-C4AA-652C17C1165C}"/>
                  </a:ext>
                </a:extLst>
              </p:cNvPr>
              <p:cNvSpPr>
                <a:spLocks noGrp="1" noRot="1" noChangeAspect="1" noMove="1" noResize="1" noEditPoints="1" noAdjustHandles="1" noChangeArrowheads="1" noChangeShapeType="1" noTextEdit="1"/>
              </p:cNvSpPr>
              <p:nvPr>
                <p:ph idx="1"/>
              </p:nvPr>
            </p:nvSpPr>
            <p:spPr>
              <a:xfrm>
                <a:off x="506437" y="661181"/>
                <a:ext cx="11338560" cy="6049108"/>
              </a:xfrm>
              <a:blipFill>
                <a:blip r:embed="rId2"/>
                <a:stretch>
                  <a:fillRect l="-860" t="-806" r="-699"/>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13272606-9A52-8301-C5CC-F972BE4D8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3029" y="3010486"/>
            <a:ext cx="5468008" cy="35309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91703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4.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5.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TM04033921[[fn=Damask]]</Template>
  <TotalTime>2650</TotalTime>
  <Words>914</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13</vt:i4>
      </vt:variant>
    </vt:vector>
  </HeadingPairs>
  <TitlesOfParts>
    <vt:vector size="30" baseType="lpstr">
      <vt:lpstr>Aptos</vt:lpstr>
      <vt:lpstr>Aptos Display</vt:lpstr>
      <vt:lpstr>Arial</vt:lpstr>
      <vt:lpstr>Calibri</vt:lpstr>
      <vt:lpstr>Cambria Math</vt:lpstr>
      <vt:lpstr>Century Gothic</vt:lpstr>
      <vt:lpstr>Garamond</vt:lpstr>
      <vt:lpstr>Gill Sans MT</vt:lpstr>
      <vt:lpstr>Times New Roman</vt:lpstr>
      <vt:lpstr>Trebuchet MS</vt:lpstr>
      <vt:lpstr>Tw Cen MT</vt:lpstr>
      <vt:lpstr>Wingdings</vt:lpstr>
      <vt:lpstr>Circuit</vt:lpstr>
      <vt:lpstr>Office Theme</vt:lpstr>
      <vt:lpstr>Berlin</vt:lpstr>
      <vt:lpstr>Savon</vt:lpstr>
      <vt:lpstr>Parcel</vt:lpstr>
      <vt:lpstr>PowerPoint Presentation</vt:lpstr>
      <vt:lpstr>            ABOUT PROJECT</vt:lpstr>
      <vt:lpstr>PowerPoint Presentation</vt:lpstr>
      <vt:lpstr>           K-Means Clustering</vt:lpstr>
      <vt:lpstr>STEPS:</vt:lpstr>
      <vt:lpstr>              ELBOW MEATHOD</vt:lpstr>
      <vt:lpstr>DATASET DESCRIPTION</vt:lpstr>
      <vt:lpstr>           MEATHODOLOGY</vt:lpstr>
      <vt:lpstr>PowerPoint Presentation</vt:lpstr>
      <vt:lpstr>Class Distribution of Sentiment</vt:lpstr>
      <vt:lpstr>Scatterplot of Clusters</vt:lpstr>
      <vt:lpstr>                      Result</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JATIN ARORA</dc:creator>
  <cp:lastModifiedBy>YASH DHIMAN</cp:lastModifiedBy>
  <cp:revision>3</cp:revision>
  <dcterms:created xsi:type="dcterms:W3CDTF">2024-07-11T14:17:32Z</dcterms:created>
  <dcterms:modified xsi:type="dcterms:W3CDTF">2024-07-14T08:15:38Z</dcterms:modified>
</cp:coreProperties>
</file>