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84" r:id="rId2"/>
    <p:sldId id="360" r:id="rId3"/>
    <p:sldId id="325" r:id="rId4"/>
    <p:sldId id="361" r:id="rId5"/>
    <p:sldId id="366" r:id="rId6"/>
    <p:sldId id="355" r:id="rId7"/>
    <p:sldId id="362" r:id="rId8"/>
    <p:sldId id="363" r:id="rId9"/>
    <p:sldId id="364" r:id="rId10"/>
    <p:sldId id="369" r:id="rId11"/>
    <p:sldId id="367" r:id="rId12"/>
    <p:sldId id="368" r:id="rId13"/>
    <p:sldId id="3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2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9D9D9"/>
    <a:srgbClr val="F78D04"/>
    <a:srgbClr val="0071BC"/>
    <a:srgbClr val="87BE3D"/>
    <a:srgbClr val="F79646"/>
    <a:srgbClr val="F2F2F2"/>
    <a:srgbClr val="BFBFBF"/>
    <a:srgbClr val="848484"/>
    <a:srgbClr val="FDB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6" autoAdjust="0"/>
  </p:normalViewPr>
  <p:slideViewPr>
    <p:cSldViewPr>
      <p:cViewPr>
        <p:scale>
          <a:sx n="75" d="100"/>
          <a:sy n="75" d="100"/>
        </p:scale>
        <p:origin x="-1134" y="-72"/>
      </p:cViewPr>
      <p:guideLst>
        <p:guide orient="horz" pos="2160"/>
        <p:guide pos="2880"/>
        <p:guide pos="29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06C22-416C-4129-8F17-BF4C05A87436}" type="datetimeFigureOut">
              <a:rPr lang="en-IN" smtClean="0"/>
              <a:t>10-10-2018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7B6FF-0897-441E-BA5C-2C0054468E14}" type="slidenum">
              <a:rPr lang="en-IN" smtClean="0"/>
              <a:t>‹#›</a:t>
            </a:fld>
            <a:endParaRPr lang="en-IN"/>
          </a:p>
        </p:txBody>
      </p:sp>
    </p:spTree>
    <p:extLst>
      <p:ext uri="{BB962C8B-B14F-4D97-AF65-F5344CB8AC3E}">
        <p14:creationId xmlns:p14="http://schemas.microsoft.com/office/powerpoint/2010/main" val="352330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D208B5-1AB6-4682-A7D2-7071ED168153}" type="datetime1">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26439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21F714-DA8E-4BD7-BB51-68A2B3DD5E60}" type="datetime1">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380052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62141-9DFA-4590-83D1-C694B2E26874}" type="datetime1">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304063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lvl1pPr>
              <a:defRPr sz="2800" b="1">
                <a:solidFill>
                  <a:srgbClr val="87BE3D"/>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lvl1pPr>
              <a:defRPr sz="1800"/>
            </a:lvl1pPr>
            <a:lvl2pPr>
              <a:defRPr sz="16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5EAF36F2-AD71-43B5-B8A3-377FED6FD088}" type="datetime1">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256206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B3BEC-D839-49A7-8DEE-C4B56B0D7D5D}" type="datetime1">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41971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896AD04-C9F7-42FA-BBD4-CF18D195B87B}" type="datetime1">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76533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17E88E-03F6-4FF7-A598-1F93270BF4D9}" type="datetime1">
              <a:rPr lang="en-IN" smtClean="0"/>
              <a:t>10-10-2018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341714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000"/>
            </a:lvl1pPr>
          </a:lstStyle>
          <a:p>
            <a:r>
              <a:rPr lang="en-US"/>
              <a:t>Click to edit Master title style</a:t>
            </a:r>
            <a:endParaRPr lang="en-IN"/>
          </a:p>
        </p:txBody>
      </p:sp>
      <p:sp>
        <p:nvSpPr>
          <p:cNvPr id="3" name="Date Placeholder 2"/>
          <p:cNvSpPr>
            <a:spLocks noGrp="1"/>
          </p:cNvSpPr>
          <p:nvPr>
            <p:ph type="dt" sz="half" idx="10"/>
          </p:nvPr>
        </p:nvSpPr>
        <p:spPr/>
        <p:txBody>
          <a:bodyPr/>
          <a:lstStyle/>
          <a:p>
            <a:fld id="{D657CFDE-53EC-41CD-AD66-6211C88E8B95}" type="datetime1">
              <a:rPr lang="en-IN" smtClean="0"/>
              <a:t>10-10-2018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293381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9CF0F-E3C4-404F-917A-F68605C73207}" type="datetime1">
              <a:rPr lang="en-IN" smtClean="0"/>
              <a:t>10-10-2018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410164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F80C78-F413-4092-8147-75EEC19275CC}" type="datetime1">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3279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AD5BB-BAD5-4F5D-A526-D8D606D203D6}" type="datetime1">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DCBDA-E6E1-4450-8C96-95044ECAF7F5}" type="slidenum">
              <a:rPr lang="en-IN" smtClean="0"/>
              <a:t>‹#›</a:t>
            </a:fld>
            <a:endParaRPr lang="en-IN"/>
          </a:p>
        </p:txBody>
      </p:sp>
    </p:spTree>
    <p:extLst>
      <p:ext uri="{BB962C8B-B14F-4D97-AF65-F5344CB8AC3E}">
        <p14:creationId xmlns:p14="http://schemas.microsoft.com/office/powerpoint/2010/main" val="150729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8A832-53B1-4AEE-A8B9-5885A3523716}" type="datetime1">
              <a:rPr lang="en-IN" smtClean="0"/>
              <a:t>10-10-2018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CBDA-E6E1-4450-8C96-95044ECAF7F5}" type="slidenum">
              <a:rPr lang="en-IN" smtClean="0"/>
              <a:t>‹#›</a:t>
            </a:fld>
            <a:endParaRPr lang="en-IN"/>
          </a:p>
        </p:txBody>
      </p:sp>
    </p:spTree>
    <p:extLst>
      <p:ext uri="{BB962C8B-B14F-4D97-AF65-F5344CB8AC3E}">
        <p14:creationId xmlns:p14="http://schemas.microsoft.com/office/powerpoint/2010/main" val="217224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000" b="1" kern="1200" dirty="0">
          <a:solidFill>
            <a:srgbClr val="87BE3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7732" y="3920873"/>
            <a:ext cx="184731" cy="369332"/>
          </a:xfrm>
          <a:prstGeom prst="rect">
            <a:avLst/>
          </a:prstGeom>
        </p:spPr>
        <p:txBody>
          <a:bodyPr wrap="none">
            <a:spAutoFit/>
          </a:bodyPr>
          <a:lstStyle/>
          <a:p>
            <a:endParaRPr lang="en-IN" dirty="0">
              <a:solidFill>
                <a:schemeClr val="bg1"/>
              </a:solidFill>
            </a:endParaRPr>
          </a:p>
        </p:txBody>
      </p:sp>
      <p:sp>
        <p:nvSpPr>
          <p:cNvPr id="3" name="TextBox 2"/>
          <p:cNvSpPr txBox="1"/>
          <p:nvPr/>
        </p:nvSpPr>
        <p:spPr>
          <a:xfrm>
            <a:off x="395536" y="2420888"/>
            <a:ext cx="8064896" cy="1600438"/>
          </a:xfrm>
          <a:prstGeom prst="rect">
            <a:avLst/>
          </a:prstGeom>
          <a:noFill/>
        </p:spPr>
        <p:txBody>
          <a:bodyPr wrap="square" rtlCol="0">
            <a:spAutoFit/>
          </a:bodyPr>
          <a:lstStyle/>
          <a:p>
            <a:r>
              <a:rPr lang="en-IN" sz="3500" dirty="0" smtClean="0">
                <a:solidFill>
                  <a:srgbClr val="0070C0"/>
                </a:solidFill>
                <a:latin typeface="Impact" panose="020B0806030902050204" pitchFamily="34" charset="0"/>
              </a:rPr>
              <a:t>SAS Logistic Regression </a:t>
            </a:r>
            <a:r>
              <a:rPr lang="en-IN" sz="3500" dirty="0">
                <a:solidFill>
                  <a:srgbClr val="0070C0"/>
                </a:solidFill>
                <a:latin typeface="Impact" panose="020B0806030902050204" pitchFamily="34" charset="0"/>
              </a:rPr>
              <a:t>Case </a:t>
            </a:r>
            <a:r>
              <a:rPr lang="en-IN" sz="3500" dirty="0" smtClean="0">
                <a:solidFill>
                  <a:srgbClr val="0070C0"/>
                </a:solidFill>
                <a:latin typeface="Impact" panose="020B0806030902050204" pitchFamily="34" charset="0"/>
              </a:rPr>
              <a:t>Study</a:t>
            </a:r>
            <a:endParaRPr lang="en-IN" dirty="0">
              <a:solidFill>
                <a:srgbClr val="0070C0"/>
              </a:solidFill>
              <a:latin typeface="Impact" panose="020B0806030902050204" pitchFamily="34" charset="0"/>
            </a:endParaRPr>
          </a:p>
          <a:p>
            <a:r>
              <a:rPr lang="en-IN" sz="2800" dirty="0" smtClean="0">
                <a:solidFill>
                  <a:srgbClr val="0070C0"/>
                </a:solidFill>
                <a:latin typeface="+mj-lt"/>
              </a:rPr>
              <a:t>By Rinny Kapoor</a:t>
            </a:r>
            <a:endParaRPr lang="en-IN" sz="2800" dirty="0">
              <a:solidFill>
                <a:srgbClr val="0070C0"/>
              </a:solidFill>
              <a:latin typeface="+mj-lt"/>
            </a:endParaRPr>
          </a:p>
          <a:p>
            <a:endParaRPr lang="en-IN" sz="3500" dirty="0">
              <a:solidFill>
                <a:schemeClr val="accent1"/>
              </a:solidFill>
              <a:latin typeface="+mj-lt"/>
            </a:endParaRPr>
          </a:p>
        </p:txBody>
      </p:sp>
    </p:spTree>
    <p:extLst>
      <p:ext uri="{BB962C8B-B14F-4D97-AF65-F5344CB8AC3E}">
        <p14:creationId xmlns:p14="http://schemas.microsoft.com/office/powerpoint/2010/main" val="368489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TESTING OF THE MODEL</a:t>
            </a:r>
            <a:endParaRPr lang="en-US" dirty="0"/>
          </a:p>
        </p:txBody>
      </p:sp>
      <p:sp>
        <p:nvSpPr>
          <p:cNvPr id="3" name="Slide Number Placeholder 2"/>
          <p:cNvSpPr>
            <a:spLocks noGrp="1"/>
          </p:cNvSpPr>
          <p:nvPr>
            <p:ph type="sldNum" sz="quarter" idx="12"/>
          </p:nvPr>
        </p:nvSpPr>
        <p:spPr/>
        <p:txBody>
          <a:bodyPr/>
          <a:lstStyle/>
          <a:p>
            <a:fld id="{A99DCBDA-E6E1-4450-8C96-95044ECAF7F5}" type="slidenum">
              <a:rPr lang="en-IN" smtClean="0"/>
              <a:t>10</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4277293481"/>
              </p:ext>
            </p:extLst>
          </p:nvPr>
        </p:nvGraphicFramePr>
        <p:xfrm>
          <a:off x="755577" y="1600200"/>
          <a:ext cx="7920878" cy="4871613"/>
        </p:xfrm>
        <a:graphic>
          <a:graphicData uri="http://schemas.openxmlformats.org/drawingml/2006/table">
            <a:tbl>
              <a:tblPr firstRow="1" firstCol="1" bandRow="1"/>
              <a:tblGrid>
                <a:gridCol w="1894566"/>
                <a:gridCol w="1308048"/>
                <a:gridCol w="1308048"/>
                <a:gridCol w="3410216"/>
              </a:tblGrid>
              <a:tr h="590343">
                <a:tc rowSpan="2">
                  <a:txBody>
                    <a:bodyPr/>
                    <a:lstStyle/>
                    <a:p>
                      <a:pPr marL="0" marR="0">
                        <a:lnSpc>
                          <a:spcPct val="115000"/>
                        </a:lnSpc>
                        <a:spcBef>
                          <a:spcPts val="0"/>
                        </a:spcBef>
                        <a:spcAft>
                          <a:spcPts val="0"/>
                        </a:spcAft>
                      </a:pPr>
                      <a:r>
                        <a:rPr lang="en-US" sz="1100" b="1" dirty="0">
                          <a:solidFill>
                            <a:srgbClr val="FFFFFF"/>
                          </a:solidFill>
                          <a:effectLst/>
                          <a:latin typeface="Cambria"/>
                          <a:ea typeface="Calibri"/>
                          <a:cs typeface="Calibri"/>
                        </a:rPr>
                        <a:t>TEST NAME</a:t>
                      </a:r>
                      <a:endParaRPr lang="en-US" sz="700" dirty="0">
                        <a:effectLst/>
                        <a:latin typeface="Calibri"/>
                        <a:ea typeface="Calibri"/>
                        <a:cs typeface="Mangal"/>
                      </a:endParaRPr>
                    </a:p>
                  </a:txBody>
                  <a:tcPr marL="42778" marR="42778" marT="0" marB="0">
                    <a:lnL>
                      <a:noFill/>
                    </a:lnL>
                    <a:lnR>
                      <a:noFill/>
                    </a:lnR>
                    <a:lnT w="28575" cap="flat" cmpd="sng" algn="ctr">
                      <a:solidFill>
                        <a:srgbClr val="000000"/>
                      </a:solidFill>
                      <a:prstDash val="solid"/>
                      <a:round/>
                      <a:headEnd type="none" w="med" len="med"/>
                      <a:tailEnd type="none" w="med" len="med"/>
                    </a:lnT>
                    <a:lnB>
                      <a:noFill/>
                    </a:lnB>
                    <a:solidFill>
                      <a:srgbClr val="8064A2"/>
                    </a:solidFill>
                  </a:tcPr>
                </a:tc>
                <a:tc gridSpan="2">
                  <a:txBody>
                    <a:bodyPr/>
                    <a:lstStyle/>
                    <a:p>
                      <a:pPr marL="0" marR="0" algn="ctr">
                        <a:lnSpc>
                          <a:spcPct val="115000"/>
                        </a:lnSpc>
                        <a:spcBef>
                          <a:spcPts val="0"/>
                        </a:spcBef>
                        <a:spcAft>
                          <a:spcPts val="0"/>
                        </a:spcAft>
                      </a:pPr>
                      <a:r>
                        <a:rPr lang="en-US" sz="1600" b="1">
                          <a:solidFill>
                            <a:srgbClr val="FFFFFF"/>
                          </a:solidFill>
                          <a:effectLst/>
                          <a:latin typeface="Cambria"/>
                          <a:ea typeface="Calibri"/>
                          <a:cs typeface="Calibri"/>
                        </a:rPr>
                        <a:t> P-VALUE/ STATISTIC MEASURE</a:t>
                      </a:r>
                      <a:endParaRPr lang="en-US" sz="1600">
                        <a:effectLst/>
                        <a:latin typeface="Calibri"/>
                        <a:ea typeface="Calibri"/>
                        <a:cs typeface="Mangal"/>
                      </a:endParaRPr>
                    </a:p>
                  </a:txBody>
                  <a:tcPr marL="42778" marR="42778"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8064A2"/>
                    </a:solidFill>
                  </a:tcPr>
                </a:tc>
                <a:tc hMerge="1">
                  <a:txBody>
                    <a:bodyPr/>
                    <a:lstStyle/>
                    <a:p>
                      <a:endParaRPr lang="en-US"/>
                    </a:p>
                  </a:txBody>
                  <a:tcPr/>
                </a:tc>
                <a:tc rowSpan="2">
                  <a:txBody>
                    <a:bodyPr/>
                    <a:lstStyle/>
                    <a:p>
                      <a:pPr marL="0" marR="0" algn="ctr">
                        <a:lnSpc>
                          <a:spcPct val="115000"/>
                        </a:lnSpc>
                        <a:spcBef>
                          <a:spcPts val="0"/>
                        </a:spcBef>
                        <a:spcAft>
                          <a:spcPts val="0"/>
                        </a:spcAft>
                      </a:pPr>
                      <a:r>
                        <a:rPr lang="en-US" sz="1600" b="1">
                          <a:solidFill>
                            <a:srgbClr val="FFFFFF"/>
                          </a:solidFill>
                          <a:effectLst/>
                          <a:latin typeface="Cambria"/>
                          <a:ea typeface="Calibri"/>
                          <a:cs typeface="Calibri"/>
                        </a:rPr>
                        <a:t>INTERPRETATION</a:t>
                      </a:r>
                      <a:endParaRPr lang="en-US" sz="1600">
                        <a:effectLst/>
                        <a:latin typeface="Calibri"/>
                        <a:ea typeface="Calibri"/>
                        <a:cs typeface="Mangal"/>
                      </a:endParaRPr>
                    </a:p>
                  </a:txBody>
                  <a:tcPr marL="42778" marR="42778" marT="0" marB="0">
                    <a:lnL>
                      <a:noFill/>
                    </a:lnL>
                    <a:lnR>
                      <a:noFill/>
                    </a:lnR>
                    <a:lnT w="28575" cap="flat" cmpd="sng" algn="ctr">
                      <a:solidFill>
                        <a:srgbClr val="000000"/>
                      </a:solidFill>
                      <a:prstDash val="solid"/>
                      <a:round/>
                      <a:headEnd type="none" w="med" len="med"/>
                      <a:tailEnd type="none" w="med" len="med"/>
                    </a:lnT>
                    <a:lnB>
                      <a:noFill/>
                    </a:lnB>
                    <a:solidFill>
                      <a:srgbClr val="8064A2"/>
                    </a:solidFill>
                  </a:tcPr>
                </a:tc>
              </a:tr>
              <a:tr h="196781">
                <a:tc vMerge="1">
                  <a:txBody>
                    <a:bodyPr/>
                    <a:lstStyle/>
                    <a:p>
                      <a:endParaRPr lang="en-US"/>
                    </a:p>
                  </a:txBody>
                  <a:tcPr/>
                </a:tc>
                <a:tc>
                  <a:txBody>
                    <a:bodyPr/>
                    <a:lstStyle/>
                    <a:p>
                      <a:pPr marL="0" marR="0">
                        <a:lnSpc>
                          <a:spcPct val="115000"/>
                        </a:lnSpc>
                        <a:spcBef>
                          <a:spcPts val="0"/>
                        </a:spcBef>
                        <a:spcAft>
                          <a:spcPts val="0"/>
                        </a:spcAft>
                      </a:pPr>
                      <a:r>
                        <a:rPr lang="en-US" sz="1600">
                          <a:effectLst/>
                          <a:highlight>
                            <a:srgbClr val="FFFF00"/>
                          </a:highlight>
                          <a:latin typeface="Cambria"/>
                          <a:ea typeface="Calibri"/>
                          <a:cs typeface="Calibri"/>
                        </a:rPr>
                        <a:t>DEV </a:t>
                      </a:r>
                      <a:endParaRPr lang="en-US" sz="1600">
                        <a:effectLst/>
                        <a:latin typeface="Calibri"/>
                        <a:ea typeface="Calibri"/>
                        <a:cs typeface="Mangal"/>
                      </a:endParaRPr>
                    </a:p>
                  </a:txBody>
                  <a:tcPr marL="42778" marR="42778"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marL="0" marR="0">
                        <a:lnSpc>
                          <a:spcPct val="115000"/>
                        </a:lnSpc>
                        <a:spcBef>
                          <a:spcPts val="0"/>
                        </a:spcBef>
                        <a:spcAft>
                          <a:spcPts val="0"/>
                        </a:spcAft>
                      </a:pPr>
                      <a:r>
                        <a:rPr lang="en-US" sz="1600">
                          <a:effectLst/>
                          <a:highlight>
                            <a:srgbClr val="FFFF00"/>
                          </a:highlight>
                          <a:latin typeface="Cambria"/>
                          <a:ea typeface="Calibri"/>
                          <a:cs typeface="Calibri"/>
                        </a:rPr>
                        <a:t>VAL</a:t>
                      </a:r>
                      <a:endParaRPr lang="en-US" sz="1600">
                        <a:effectLst/>
                        <a:latin typeface="Calibri"/>
                        <a:ea typeface="Calibri"/>
                        <a:cs typeface="Mangal"/>
                      </a:endParaRPr>
                    </a:p>
                  </a:txBody>
                  <a:tcPr marL="42778" marR="42778"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vMerge="1">
                  <a:txBody>
                    <a:bodyPr/>
                    <a:lstStyle/>
                    <a:p>
                      <a:endParaRPr lang="en-US"/>
                    </a:p>
                  </a:txBody>
                  <a:tcPr/>
                </a:tc>
              </a:tr>
              <a:tr h="983905">
                <a:tc>
                  <a:txBody>
                    <a:bodyPr/>
                    <a:lstStyle/>
                    <a:p>
                      <a:pPr marL="0" marR="0">
                        <a:lnSpc>
                          <a:spcPct val="115000"/>
                        </a:lnSpc>
                        <a:spcBef>
                          <a:spcPts val="0"/>
                        </a:spcBef>
                        <a:spcAft>
                          <a:spcPts val="0"/>
                        </a:spcAft>
                      </a:pPr>
                      <a:r>
                        <a:rPr lang="en-US" sz="1100" b="1" dirty="0">
                          <a:solidFill>
                            <a:srgbClr val="FFFFFF"/>
                          </a:solidFill>
                          <a:effectLst/>
                          <a:latin typeface="Calibri"/>
                          <a:ea typeface="Calibri"/>
                          <a:cs typeface="Calibri"/>
                        </a:rPr>
                        <a:t>CONCORDANCE</a:t>
                      </a:r>
                      <a:endParaRPr lang="en-US" sz="700" dirty="0">
                        <a:effectLst/>
                        <a:latin typeface="Calibri"/>
                        <a:ea typeface="Calibri"/>
                        <a:cs typeface="Mangal"/>
                      </a:endParaRPr>
                    </a:p>
                  </a:txBody>
                  <a:tcPr marL="42778" marR="42778" marT="0" marB="0">
                    <a:lnL>
                      <a:noFill/>
                    </a:lnL>
                    <a:lnR>
                      <a:noFill/>
                    </a:lnR>
                    <a:lnT>
                      <a:noFill/>
                    </a:lnT>
                    <a:lnB>
                      <a:noFill/>
                    </a:lnB>
                    <a:solidFill>
                      <a:srgbClr val="8064A2"/>
                    </a:solidFill>
                  </a:tcPr>
                </a:tc>
                <a:tc>
                  <a:txBody>
                    <a:bodyPr/>
                    <a:lstStyle/>
                    <a:p>
                      <a:pPr marL="0" marR="0">
                        <a:lnSpc>
                          <a:spcPct val="115000"/>
                        </a:lnSpc>
                        <a:spcBef>
                          <a:spcPts val="0"/>
                        </a:spcBef>
                        <a:spcAft>
                          <a:spcPts val="0"/>
                        </a:spcAft>
                      </a:pPr>
                      <a:r>
                        <a:rPr lang="en-US" sz="1600" b="1">
                          <a:effectLst/>
                          <a:latin typeface="Calibri"/>
                          <a:ea typeface="Calibri"/>
                          <a:cs typeface="Calibri"/>
                        </a:rPr>
                        <a:t>75.4</a:t>
                      </a:r>
                      <a:endParaRPr lang="en-US" sz="1600">
                        <a:effectLst/>
                        <a:latin typeface="Calibri"/>
                        <a:ea typeface="Calibri"/>
                        <a:cs typeface="Mangal"/>
                      </a:endParaRPr>
                    </a:p>
                  </a:txBody>
                  <a:tcPr marL="42778" marR="42778" marT="0" marB="0">
                    <a:lnL>
                      <a:noFill/>
                    </a:lnL>
                    <a:lnR>
                      <a:noFill/>
                    </a:lnR>
                    <a:lnT>
                      <a:noFill/>
                    </a:lnT>
                    <a:lnB>
                      <a:noFill/>
                    </a:lnB>
                  </a:tcPr>
                </a:tc>
                <a:tc>
                  <a:txBody>
                    <a:bodyPr/>
                    <a:lstStyle/>
                    <a:p>
                      <a:pPr marL="0" marR="0">
                        <a:lnSpc>
                          <a:spcPct val="115000"/>
                        </a:lnSpc>
                        <a:spcBef>
                          <a:spcPts val="0"/>
                        </a:spcBef>
                        <a:spcAft>
                          <a:spcPts val="0"/>
                        </a:spcAft>
                      </a:pPr>
                      <a:r>
                        <a:rPr lang="en-US" sz="1600" b="1">
                          <a:effectLst/>
                          <a:latin typeface="Calibri"/>
                          <a:ea typeface="Calibri"/>
                          <a:cs typeface="Calibri"/>
                        </a:rPr>
                        <a:t>75.1</a:t>
                      </a:r>
                      <a:endParaRPr lang="en-US" sz="1600">
                        <a:effectLst/>
                        <a:latin typeface="Calibri"/>
                        <a:ea typeface="Calibri"/>
                        <a:cs typeface="Mangal"/>
                      </a:endParaRPr>
                    </a:p>
                  </a:txBody>
                  <a:tcPr marL="42778" marR="42778" marT="0" marB="0">
                    <a:lnL>
                      <a:noFill/>
                    </a:lnL>
                    <a:lnR>
                      <a:noFill/>
                    </a:lnR>
                    <a:lnT>
                      <a:noFill/>
                    </a:lnT>
                    <a:lnB>
                      <a:noFill/>
                    </a:lnB>
                  </a:tcPr>
                </a:tc>
                <a:tc>
                  <a:txBody>
                    <a:bodyPr/>
                    <a:lstStyle/>
                    <a:p>
                      <a:pPr marL="0" marR="0">
                        <a:lnSpc>
                          <a:spcPct val="115000"/>
                        </a:lnSpc>
                        <a:spcBef>
                          <a:spcPts val="0"/>
                        </a:spcBef>
                        <a:spcAft>
                          <a:spcPts val="0"/>
                        </a:spcAft>
                      </a:pPr>
                      <a:r>
                        <a:rPr lang="en-US" sz="1600" b="1">
                          <a:effectLst/>
                          <a:latin typeface="Calibri"/>
                          <a:ea typeface="Calibri"/>
                          <a:cs typeface="Calibri"/>
                        </a:rPr>
                        <a:t>=&gt; The concordance is higher in both samples; the separation of scores between good &amp; bad accounts is larger.</a:t>
                      </a:r>
                      <a:endParaRPr lang="en-US" sz="1600">
                        <a:effectLst/>
                        <a:latin typeface="Calibri"/>
                        <a:ea typeface="Calibri"/>
                        <a:cs typeface="Mangal"/>
                      </a:endParaRPr>
                    </a:p>
                  </a:txBody>
                  <a:tcPr marL="42778" marR="42778" marT="0" marB="0">
                    <a:lnL>
                      <a:noFill/>
                    </a:lnL>
                    <a:lnR>
                      <a:noFill/>
                    </a:lnR>
                    <a:lnT>
                      <a:noFill/>
                    </a:lnT>
                    <a:lnB>
                      <a:noFill/>
                    </a:lnB>
                  </a:tcPr>
                </a:tc>
              </a:tr>
              <a:tr h="983905">
                <a:tc>
                  <a:txBody>
                    <a:bodyPr/>
                    <a:lstStyle/>
                    <a:p>
                      <a:pPr marL="0" marR="0">
                        <a:lnSpc>
                          <a:spcPct val="115000"/>
                        </a:lnSpc>
                        <a:spcBef>
                          <a:spcPts val="0"/>
                        </a:spcBef>
                        <a:spcAft>
                          <a:spcPts val="0"/>
                        </a:spcAft>
                      </a:pPr>
                      <a:r>
                        <a:rPr lang="en-US" sz="1100" b="1">
                          <a:solidFill>
                            <a:srgbClr val="FFFFFF"/>
                          </a:solidFill>
                          <a:effectLst/>
                          <a:latin typeface="Calibri"/>
                          <a:ea typeface="Calibri"/>
                          <a:cs typeface="Calibri"/>
                        </a:rPr>
                        <a:t>GINI COEFFICIENTS</a:t>
                      </a:r>
                      <a:endParaRPr lang="en-US" sz="700">
                        <a:effectLst/>
                        <a:latin typeface="Calibri"/>
                        <a:ea typeface="Calibri"/>
                        <a:cs typeface="Mangal"/>
                      </a:endParaRPr>
                    </a:p>
                  </a:txBody>
                  <a:tcPr marL="42778" marR="42778" marT="0" marB="0">
                    <a:lnL>
                      <a:noFill/>
                    </a:lnL>
                    <a:lnR>
                      <a:noFill/>
                    </a:lnR>
                    <a:lnT>
                      <a:noFill/>
                    </a:lnT>
                    <a:lnB>
                      <a:noFill/>
                    </a:lnB>
                    <a:solidFill>
                      <a:srgbClr val="8064A2"/>
                    </a:solidFill>
                  </a:tcPr>
                </a:tc>
                <a:tc>
                  <a:txBody>
                    <a:bodyPr/>
                    <a:lstStyle/>
                    <a:p>
                      <a:pPr marL="0" marR="0">
                        <a:lnSpc>
                          <a:spcPct val="115000"/>
                        </a:lnSpc>
                        <a:spcBef>
                          <a:spcPts val="0"/>
                        </a:spcBef>
                        <a:spcAft>
                          <a:spcPts val="0"/>
                        </a:spcAft>
                      </a:pPr>
                      <a:r>
                        <a:rPr lang="en-US" sz="1600" b="1">
                          <a:effectLst/>
                          <a:latin typeface="Calibri"/>
                          <a:ea typeface="Calibri"/>
                          <a:cs typeface="Calibri"/>
                        </a:rPr>
                        <a:t>0.2567</a:t>
                      </a:r>
                      <a:endParaRPr lang="en-US" sz="1600">
                        <a:effectLst/>
                        <a:latin typeface="Calibri"/>
                        <a:ea typeface="Calibri"/>
                        <a:cs typeface="Mangal"/>
                      </a:endParaRPr>
                    </a:p>
                  </a:txBody>
                  <a:tcPr marL="42778" marR="42778" marT="0" marB="0">
                    <a:lnL>
                      <a:noFill/>
                    </a:lnL>
                    <a:lnR>
                      <a:noFill/>
                    </a:lnR>
                    <a:lnT>
                      <a:noFill/>
                    </a:lnT>
                    <a:lnB>
                      <a:noFill/>
                    </a:lnB>
                    <a:solidFill>
                      <a:srgbClr val="D8D8D8"/>
                    </a:solidFill>
                  </a:tcPr>
                </a:tc>
                <a:tc>
                  <a:txBody>
                    <a:bodyPr/>
                    <a:lstStyle/>
                    <a:p>
                      <a:pPr marL="0" marR="0">
                        <a:lnSpc>
                          <a:spcPct val="115000"/>
                        </a:lnSpc>
                        <a:spcBef>
                          <a:spcPts val="0"/>
                        </a:spcBef>
                        <a:spcAft>
                          <a:spcPts val="0"/>
                        </a:spcAft>
                      </a:pPr>
                      <a:r>
                        <a:rPr lang="en-US" sz="1600" b="1">
                          <a:effectLst/>
                          <a:latin typeface="Calibri"/>
                          <a:ea typeface="Calibri"/>
                          <a:cs typeface="Calibri"/>
                        </a:rPr>
                        <a:t>0.253</a:t>
                      </a:r>
                      <a:endParaRPr lang="en-US" sz="1600">
                        <a:effectLst/>
                        <a:latin typeface="Calibri"/>
                        <a:ea typeface="Calibri"/>
                        <a:cs typeface="Mangal"/>
                      </a:endParaRPr>
                    </a:p>
                  </a:txBody>
                  <a:tcPr marL="42778" marR="42778" marT="0" marB="0">
                    <a:lnL>
                      <a:noFill/>
                    </a:lnL>
                    <a:lnR>
                      <a:noFill/>
                    </a:lnR>
                    <a:lnT>
                      <a:noFill/>
                    </a:lnT>
                    <a:lnB>
                      <a:noFill/>
                    </a:lnB>
                    <a:solidFill>
                      <a:srgbClr val="D8D8D8"/>
                    </a:solidFill>
                  </a:tcPr>
                </a:tc>
                <a:tc>
                  <a:txBody>
                    <a:bodyPr/>
                    <a:lstStyle/>
                    <a:p>
                      <a:pPr marL="0" marR="0">
                        <a:lnSpc>
                          <a:spcPct val="115000"/>
                        </a:lnSpc>
                        <a:spcBef>
                          <a:spcPts val="0"/>
                        </a:spcBef>
                        <a:spcAft>
                          <a:spcPts val="0"/>
                        </a:spcAft>
                      </a:pPr>
                      <a:r>
                        <a:rPr lang="en-US" sz="1600" b="1">
                          <a:effectLst/>
                          <a:latin typeface="Calibri"/>
                          <a:ea typeface="Calibri"/>
                          <a:cs typeface="Calibri"/>
                        </a:rPr>
                        <a:t>=&gt; Represents the area covered under Lorenz curve which lies between 0.2-0.35 in both the sample. Hence, model is good.</a:t>
                      </a:r>
                      <a:endParaRPr lang="en-US" sz="1600">
                        <a:effectLst/>
                        <a:latin typeface="Calibri"/>
                        <a:ea typeface="Calibri"/>
                        <a:cs typeface="Mangal"/>
                      </a:endParaRPr>
                    </a:p>
                  </a:txBody>
                  <a:tcPr marL="42778" marR="42778" marT="0" marB="0">
                    <a:lnL>
                      <a:noFill/>
                    </a:lnL>
                    <a:lnR>
                      <a:noFill/>
                    </a:lnR>
                    <a:lnT>
                      <a:noFill/>
                    </a:lnT>
                    <a:lnB>
                      <a:noFill/>
                    </a:lnB>
                    <a:solidFill>
                      <a:srgbClr val="D8D8D8"/>
                    </a:solidFill>
                  </a:tcPr>
                </a:tc>
              </a:tr>
              <a:tr h="787124">
                <a:tc>
                  <a:txBody>
                    <a:bodyPr/>
                    <a:lstStyle/>
                    <a:p>
                      <a:pPr marL="0" marR="0">
                        <a:lnSpc>
                          <a:spcPct val="115000"/>
                        </a:lnSpc>
                        <a:spcBef>
                          <a:spcPts val="0"/>
                        </a:spcBef>
                        <a:spcAft>
                          <a:spcPts val="0"/>
                        </a:spcAft>
                      </a:pPr>
                      <a:r>
                        <a:rPr lang="en-US" sz="1100" b="1">
                          <a:solidFill>
                            <a:srgbClr val="FFFFFF"/>
                          </a:solidFill>
                          <a:effectLst/>
                          <a:latin typeface="Calibri"/>
                          <a:ea typeface="Calibri"/>
                          <a:cs typeface="Calibri"/>
                        </a:rPr>
                        <a:t>KS STATISTICS</a:t>
                      </a:r>
                      <a:endParaRPr lang="en-US" sz="700">
                        <a:effectLst/>
                        <a:latin typeface="Calibri"/>
                        <a:ea typeface="Calibri"/>
                        <a:cs typeface="Mangal"/>
                      </a:endParaRPr>
                    </a:p>
                  </a:txBody>
                  <a:tcPr marL="42778" marR="42778" marT="0" marB="0">
                    <a:lnL>
                      <a:noFill/>
                    </a:lnL>
                    <a:lnR>
                      <a:noFill/>
                    </a:lnR>
                    <a:lnT>
                      <a:noFill/>
                    </a:lnT>
                    <a:lnB>
                      <a:noFill/>
                    </a:lnB>
                    <a:solidFill>
                      <a:srgbClr val="8064A2"/>
                    </a:solidFill>
                  </a:tcPr>
                </a:tc>
                <a:tc>
                  <a:txBody>
                    <a:bodyPr/>
                    <a:lstStyle/>
                    <a:p>
                      <a:pPr marL="0" marR="0">
                        <a:lnSpc>
                          <a:spcPct val="115000"/>
                        </a:lnSpc>
                        <a:spcBef>
                          <a:spcPts val="0"/>
                        </a:spcBef>
                        <a:spcAft>
                          <a:spcPts val="0"/>
                        </a:spcAft>
                      </a:pPr>
                      <a:r>
                        <a:rPr lang="en-US" sz="1600" b="1">
                          <a:effectLst/>
                          <a:latin typeface="Calibri"/>
                          <a:ea typeface="Calibri"/>
                          <a:cs typeface="Calibri"/>
                        </a:rPr>
                        <a:t>39.7</a:t>
                      </a:r>
                      <a:endParaRPr lang="en-US" sz="1600">
                        <a:effectLst/>
                        <a:latin typeface="Calibri"/>
                        <a:ea typeface="Calibri"/>
                        <a:cs typeface="Mangal"/>
                      </a:endParaRPr>
                    </a:p>
                  </a:txBody>
                  <a:tcPr marL="42778" marR="42778" marT="0" marB="0">
                    <a:lnL>
                      <a:noFill/>
                    </a:lnL>
                    <a:lnR>
                      <a:noFill/>
                    </a:lnR>
                    <a:lnT>
                      <a:noFill/>
                    </a:lnT>
                    <a:lnB>
                      <a:noFill/>
                    </a:lnB>
                  </a:tcPr>
                </a:tc>
                <a:tc>
                  <a:txBody>
                    <a:bodyPr/>
                    <a:lstStyle/>
                    <a:p>
                      <a:pPr marL="0" marR="0">
                        <a:lnSpc>
                          <a:spcPct val="115000"/>
                        </a:lnSpc>
                        <a:spcBef>
                          <a:spcPts val="0"/>
                        </a:spcBef>
                        <a:spcAft>
                          <a:spcPts val="0"/>
                        </a:spcAft>
                      </a:pPr>
                      <a:r>
                        <a:rPr lang="en-US" sz="1600" b="1" dirty="0">
                          <a:effectLst/>
                          <a:latin typeface="Calibri"/>
                          <a:ea typeface="Calibri"/>
                          <a:cs typeface="Calibri"/>
                        </a:rPr>
                        <a:t>40.2</a:t>
                      </a:r>
                      <a:endParaRPr lang="en-US" sz="1600" dirty="0">
                        <a:effectLst/>
                        <a:latin typeface="Calibri"/>
                        <a:ea typeface="Calibri"/>
                        <a:cs typeface="Mangal"/>
                      </a:endParaRPr>
                    </a:p>
                  </a:txBody>
                  <a:tcPr marL="42778" marR="42778" marT="0" marB="0">
                    <a:lnL>
                      <a:noFill/>
                    </a:lnL>
                    <a:lnR>
                      <a:noFill/>
                    </a:lnR>
                    <a:lnT>
                      <a:noFill/>
                    </a:lnT>
                    <a:lnB>
                      <a:noFill/>
                    </a:lnB>
                  </a:tcPr>
                </a:tc>
                <a:tc>
                  <a:txBody>
                    <a:bodyPr/>
                    <a:lstStyle/>
                    <a:p>
                      <a:pPr marL="0" marR="0">
                        <a:lnSpc>
                          <a:spcPct val="115000"/>
                        </a:lnSpc>
                        <a:spcBef>
                          <a:spcPts val="0"/>
                        </a:spcBef>
                        <a:spcAft>
                          <a:spcPts val="0"/>
                        </a:spcAft>
                      </a:pPr>
                      <a:r>
                        <a:rPr lang="en-US" sz="1600" b="1">
                          <a:effectLst/>
                          <a:latin typeface="Calibri"/>
                          <a:ea typeface="Calibri"/>
                          <a:cs typeface="Calibri"/>
                        </a:rPr>
                        <a:t>=&gt;The absolute differences between cumulative % of goods &amp; cumulative % of bads is greater than 20. </a:t>
                      </a:r>
                      <a:endParaRPr lang="en-US" sz="1600">
                        <a:effectLst/>
                        <a:latin typeface="Calibri"/>
                        <a:ea typeface="Calibri"/>
                        <a:cs typeface="Mangal"/>
                      </a:endParaRPr>
                    </a:p>
                  </a:txBody>
                  <a:tcPr marL="42778" marR="42778" marT="0" marB="0">
                    <a:lnL>
                      <a:noFill/>
                    </a:lnL>
                    <a:lnR>
                      <a:noFill/>
                    </a:lnR>
                    <a:lnT>
                      <a:noFill/>
                    </a:lnT>
                    <a:lnB>
                      <a:noFill/>
                    </a:lnB>
                  </a:tcPr>
                </a:tc>
              </a:tr>
              <a:tr h="983905">
                <a:tc>
                  <a:txBody>
                    <a:bodyPr/>
                    <a:lstStyle/>
                    <a:p>
                      <a:pPr marL="0" marR="0">
                        <a:lnSpc>
                          <a:spcPct val="115000"/>
                        </a:lnSpc>
                        <a:spcBef>
                          <a:spcPts val="0"/>
                        </a:spcBef>
                        <a:spcAft>
                          <a:spcPts val="0"/>
                        </a:spcAft>
                      </a:pPr>
                      <a:r>
                        <a:rPr lang="en-US" sz="1100" b="1">
                          <a:solidFill>
                            <a:srgbClr val="FFFFFF"/>
                          </a:solidFill>
                          <a:effectLst/>
                          <a:latin typeface="Calibri"/>
                          <a:ea typeface="Calibri"/>
                          <a:cs typeface="Calibri"/>
                        </a:rPr>
                        <a:t>RANK ORDERING</a:t>
                      </a:r>
                      <a:endParaRPr lang="en-US" sz="700">
                        <a:effectLst/>
                        <a:latin typeface="Calibri"/>
                        <a:ea typeface="Calibri"/>
                        <a:cs typeface="Mangal"/>
                      </a:endParaRPr>
                    </a:p>
                  </a:txBody>
                  <a:tcPr marL="42778" marR="42778" marT="0" marB="0">
                    <a:lnL>
                      <a:noFill/>
                    </a:lnL>
                    <a:lnR>
                      <a:noFill/>
                    </a:lnR>
                    <a:lnT>
                      <a:noFill/>
                    </a:lnT>
                    <a:lnB w="28575" cap="flat" cmpd="sng" algn="ctr">
                      <a:solidFill>
                        <a:srgbClr val="000000"/>
                      </a:solidFill>
                      <a:prstDash val="solid"/>
                      <a:round/>
                      <a:headEnd type="none" w="med" len="med"/>
                      <a:tailEnd type="none" w="med" len="med"/>
                    </a:lnB>
                    <a:solidFill>
                      <a:srgbClr val="8064A2"/>
                    </a:solidFill>
                  </a:tcPr>
                </a:tc>
                <a:tc>
                  <a:txBody>
                    <a:bodyPr/>
                    <a:lstStyle/>
                    <a:p>
                      <a:pPr marL="0" marR="0">
                        <a:lnSpc>
                          <a:spcPct val="115000"/>
                        </a:lnSpc>
                        <a:spcBef>
                          <a:spcPts val="0"/>
                        </a:spcBef>
                        <a:spcAft>
                          <a:spcPts val="0"/>
                        </a:spcAft>
                      </a:pPr>
                      <a:r>
                        <a:rPr lang="en-US" sz="1600" b="1" dirty="0">
                          <a:effectLst/>
                          <a:latin typeface="Calibri"/>
                          <a:ea typeface="Calibri"/>
                          <a:cs typeface="Calibri"/>
                        </a:rPr>
                        <a:t>All Satisfactory</a:t>
                      </a:r>
                      <a:endParaRPr lang="en-US" sz="1600" dirty="0">
                        <a:effectLst/>
                        <a:latin typeface="Calibri"/>
                        <a:ea typeface="Calibri"/>
                        <a:cs typeface="Mangal"/>
                      </a:endParaRPr>
                    </a:p>
                  </a:txBody>
                  <a:tcPr marL="42778" marR="42778"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b="1" dirty="0">
                          <a:effectLst/>
                          <a:latin typeface="Calibri"/>
                          <a:ea typeface="Calibri"/>
                          <a:cs typeface="Calibri"/>
                        </a:rPr>
                        <a:t>All Satisfactory</a:t>
                      </a:r>
                      <a:endParaRPr lang="en-US" sz="1600" dirty="0">
                        <a:effectLst/>
                        <a:latin typeface="Calibri"/>
                        <a:ea typeface="Calibri"/>
                        <a:cs typeface="Mangal"/>
                      </a:endParaRPr>
                    </a:p>
                  </a:txBody>
                  <a:tcPr marL="42778" marR="42778"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1600" b="1" dirty="0">
                          <a:effectLst/>
                          <a:latin typeface="Calibri"/>
                          <a:ea typeface="Calibri"/>
                          <a:cs typeface="Calibri"/>
                        </a:rPr>
                        <a:t>=&gt; The model is able to differentiate the Goods from the </a:t>
                      </a:r>
                      <a:r>
                        <a:rPr lang="en-US" sz="1600" b="1" dirty="0" err="1">
                          <a:effectLst/>
                          <a:latin typeface="Calibri"/>
                          <a:ea typeface="Calibri"/>
                          <a:cs typeface="Calibri"/>
                        </a:rPr>
                        <a:t>Bads</a:t>
                      </a:r>
                      <a:r>
                        <a:rPr lang="en-US" sz="1600" b="1" dirty="0">
                          <a:effectLst/>
                          <a:latin typeface="Calibri"/>
                          <a:ea typeface="Calibri"/>
                          <a:cs typeface="Calibri"/>
                        </a:rPr>
                        <a:t> across the population breakup is validated 'Satisfactory'.</a:t>
                      </a:r>
                      <a:endParaRPr lang="en-US" sz="1600" dirty="0">
                        <a:effectLst/>
                        <a:latin typeface="Calibri"/>
                        <a:ea typeface="Calibri"/>
                        <a:cs typeface="Mangal"/>
                      </a:endParaRPr>
                    </a:p>
                  </a:txBody>
                  <a:tcPr marL="42778" marR="42778"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Tree>
    <p:extLst>
      <p:ext uri="{BB962C8B-B14F-4D97-AF65-F5344CB8AC3E}">
        <p14:creationId xmlns:p14="http://schemas.microsoft.com/office/powerpoint/2010/main" val="26751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BUSINESS INSIGHTS</a:t>
            </a:r>
            <a:endParaRPr lang="en-US" dirty="0">
              <a:solidFill>
                <a:srgbClr val="00B0F0"/>
              </a:solidFill>
            </a:endParaRPr>
          </a:p>
        </p:txBody>
      </p:sp>
      <p:sp>
        <p:nvSpPr>
          <p:cNvPr id="3" name="Slide Number Placeholder 2"/>
          <p:cNvSpPr>
            <a:spLocks noGrp="1"/>
          </p:cNvSpPr>
          <p:nvPr>
            <p:ph type="sldNum" sz="quarter" idx="12"/>
          </p:nvPr>
        </p:nvSpPr>
        <p:spPr/>
        <p:txBody>
          <a:bodyPr/>
          <a:lstStyle/>
          <a:p>
            <a:fld id="{A99DCBDA-E6E1-4450-8C96-95044ECAF7F5}" type="slidenum">
              <a:rPr lang="en-IN" smtClean="0"/>
              <a:t>11</a:t>
            </a:fld>
            <a:endParaRPr lang="en-IN"/>
          </a:p>
        </p:txBody>
      </p:sp>
      <p:sp>
        <p:nvSpPr>
          <p:cNvPr id="5" name="Rectangle 4"/>
          <p:cNvSpPr/>
          <p:nvPr/>
        </p:nvSpPr>
        <p:spPr>
          <a:xfrm>
            <a:off x="827584" y="980728"/>
            <a:ext cx="7560840" cy="6091668"/>
          </a:xfrm>
          <a:prstGeom prst="rect">
            <a:avLst/>
          </a:prstGeom>
        </p:spPr>
        <p:txBody>
          <a:bodyPr wrap="square">
            <a:spAutoFit/>
          </a:bodyPr>
          <a:lstStyle/>
          <a:p>
            <a:pPr marL="342900" marR="0" lvl="0" indent="-342900" algn="just">
              <a:lnSpc>
                <a:spcPct val="115000"/>
              </a:lnSpc>
              <a:spcBef>
                <a:spcPts val="0"/>
              </a:spcBef>
              <a:spcAft>
                <a:spcPts val="0"/>
              </a:spcAft>
              <a:buFont typeface="Wingdings"/>
              <a:buChar char=""/>
            </a:pPr>
            <a:r>
              <a:rPr lang="en-US" dirty="0">
                <a:ea typeface="Calibri"/>
                <a:cs typeface="Calibri"/>
              </a:rPr>
              <a:t>To develop market strategies Bank should target the customers who have higher</a:t>
            </a:r>
            <a:endParaRPr lang="en-US" sz="1100" dirty="0">
              <a:ea typeface="Calibri"/>
              <a:cs typeface="Mangal"/>
            </a:endParaRPr>
          </a:p>
          <a:p>
            <a:pPr marL="342900" marR="0" lvl="0" indent="-342900" algn="just">
              <a:lnSpc>
                <a:spcPct val="115000"/>
              </a:lnSpc>
              <a:spcBef>
                <a:spcPts val="0"/>
              </a:spcBef>
              <a:spcAft>
                <a:spcPts val="0"/>
              </a:spcAft>
              <a:buFont typeface="Wingdings"/>
              <a:buChar char=""/>
            </a:pPr>
            <a:r>
              <a:rPr lang="en-US" b="1" dirty="0">
                <a:ea typeface="Calibri"/>
                <a:cs typeface="Calibri"/>
              </a:rPr>
              <a:t>ATM Withdrawal amount.</a:t>
            </a:r>
            <a:endParaRPr lang="en-US" sz="1100" dirty="0">
              <a:ea typeface="Calibri"/>
              <a:cs typeface="Mangal"/>
            </a:endParaRPr>
          </a:p>
          <a:p>
            <a:pPr marL="342900" marR="0" lvl="0" indent="-342900" algn="just">
              <a:lnSpc>
                <a:spcPct val="115000"/>
              </a:lnSpc>
              <a:spcBef>
                <a:spcPts val="0"/>
              </a:spcBef>
              <a:spcAft>
                <a:spcPts val="0"/>
              </a:spcAft>
              <a:buFont typeface="Wingdings"/>
              <a:buChar char=""/>
            </a:pPr>
            <a:r>
              <a:rPr lang="en-US" b="1" dirty="0">
                <a:ea typeface="Calibri"/>
                <a:cs typeface="Calibri"/>
              </a:rPr>
              <a:t>Money Market Balance.</a:t>
            </a:r>
            <a:endParaRPr lang="en-US" sz="1100" dirty="0">
              <a:ea typeface="Calibri"/>
              <a:cs typeface="Mangal"/>
            </a:endParaRPr>
          </a:p>
          <a:p>
            <a:pPr marL="342900" marR="0" lvl="0" indent="-342900" algn="just">
              <a:lnSpc>
                <a:spcPct val="115000"/>
              </a:lnSpc>
              <a:spcBef>
                <a:spcPts val="0"/>
              </a:spcBef>
              <a:spcAft>
                <a:spcPts val="0"/>
              </a:spcAft>
              <a:buFont typeface="Wingdings"/>
              <a:buChar char=""/>
            </a:pPr>
            <a:r>
              <a:rPr lang="en-US" b="1" dirty="0">
                <a:ea typeface="Calibri"/>
                <a:cs typeface="Calibri"/>
              </a:rPr>
              <a:t>Saving Balance.</a:t>
            </a:r>
            <a:endParaRPr lang="en-US" sz="1100" dirty="0">
              <a:ea typeface="Calibri"/>
              <a:cs typeface="Mangal"/>
            </a:endParaRPr>
          </a:p>
          <a:p>
            <a:pPr marL="342900" marR="0" lvl="0" indent="-342900" algn="just">
              <a:lnSpc>
                <a:spcPct val="115000"/>
              </a:lnSpc>
              <a:spcBef>
                <a:spcPts val="0"/>
              </a:spcBef>
              <a:spcAft>
                <a:spcPts val="0"/>
              </a:spcAft>
              <a:buFont typeface="Wingdings"/>
              <a:buChar char=""/>
            </a:pPr>
            <a:r>
              <a:rPr lang="en-US" b="1" dirty="0">
                <a:ea typeface="Calibri"/>
                <a:cs typeface="Calibri"/>
              </a:rPr>
              <a:t>Checking Balance.</a:t>
            </a:r>
            <a:endParaRPr lang="en-US" sz="1100" dirty="0">
              <a:ea typeface="Calibri"/>
              <a:cs typeface="Mangal"/>
            </a:endParaRPr>
          </a:p>
          <a:p>
            <a:pPr algn="just">
              <a:lnSpc>
                <a:spcPct val="115000"/>
              </a:lnSpc>
            </a:pPr>
            <a:r>
              <a:rPr lang="en-US" dirty="0">
                <a:ea typeface="Calibri"/>
                <a:cs typeface="Calibri"/>
              </a:rPr>
              <a:t> </a:t>
            </a:r>
            <a:endParaRPr lang="en-US" sz="1100" dirty="0">
              <a:ea typeface="Calibri"/>
              <a:cs typeface="Mangal"/>
            </a:endParaRPr>
          </a:p>
          <a:p>
            <a:pPr marL="342900" marR="0" lvl="0" indent="-342900" algn="just">
              <a:lnSpc>
                <a:spcPct val="115000"/>
              </a:lnSpc>
              <a:spcBef>
                <a:spcPts val="0"/>
              </a:spcBef>
              <a:spcAft>
                <a:spcPts val="0"/>
              </a:spcAft>
              <a:buFont typeface="Wingdings"/>
              <a:buChar char=""/>
            </a:pPr>
            <a:r>
              <a:rPr lang="en-US" dirty="0">
                <a:ea typeface="Calibri"/>
                <a:cs typeface="Calibri"/>
              </a:rPr>
              <a:t>There are very less customers who are adopting the services of Direct Deposits and Phone Banking so Strategies should be appealing to a customer in such a way they adopt services like Direct Deposits and Phone Banking.</a:t>
            </a:r>
            <a:endParaRPr lang="en-US" sz="1100" dirty="0">
              <a:ea typeface="Calibri"/>
              <a:cs typeface="Mangal"/>
            </a:endParaRPr>
          </a:p>
          <a:p>
            <a:pPr algn="just">
              <a:lnSpc>
                <a:spcPct val="115000"/>
              </a:lnSpc>
            </a:pPr>
            <a:endParaRPr lang="en-US" sz="1100" dirty="0">
              <a:ea typeface="Calibri"/>
              <a:cs typeface="Calibri"/>
            </a:endParaRPr>
          </a:p>
          <a:p>
            <a:pPr>
              <a:lnSpc>
                <a:spcPct val="115000"/>
              </a:lnSpc>
            </a:pPr>
            <a:endParaRPr lang="en-US" sz="1100" dirty="0">
              <a:ea typeface="Calibri"/>
              <a:cs typeface="Mangal"/>
            </a:endParaRPr>
          </a:p>
          <a:p>
            <a:pPr marL="342900" marR="0" lvl="0" indent="-342900">
              <a:lnSpc>
                <a:spcPct val="115000"/>
              </a:lnSpc>
              <a:spcBef>
                <a:spcPts val="0"/>
              </a:spcBef>
              <a:spcAft>
                <a:spcPts val="0"/>
              </a:spcAft>
              <a:buFont typeface="Wingdings"/>
              <a:buChar char=""/>
            </a:pPr>
            <a:r>
              <a:rPr lang="en-US" dirty="0">
                <a:ea typeface="Calibri"/>
                <a:cs typeface="Calibri"/>
              </a:rPr>
              <a:t>Customers who have retirement account can be targeted to cross sell because as they have lump sum retirement payment and loss of medical protection from company so bank can cross sell its insurance product to that customer which is useful for bank as well as for customer.</a:t>
            </a:r>
            <a:endParaRPr lang="en-US" sz="1100" dirty="0">
              <a:ea typeface="Calibri"/>
              <a:cs typeface="Mangal"/>
            </a:endParaRPr>
          </a:p>
          <a:p>
            <a:pPr>
              <a:lnSpc>
                <a:spcPct val="115000"/>
              </a:lnSpc>
            </a:pPr>
            <a:r>
              <a:rPr lang="en-US" dirty="0">
                <a:ea typeface="Calibri"/>
                <a:cs typeface="Calibri"/>
              </a:rPr>
              <a:t> </a:t>
            </a:r>
            <a:endParaRPr lang="en-US" sz="1100" dirty="0">
              <a:ea typeface="Calibri"/>
              <a:cs typeface="Mangal"/>
            </a:endParaRPr>
          </a:p>
          <a:p>
            <a:pPr marL="342900" marR="0" lvl="0" indent="-342900">
              <a:lnSpc>
                <a:spcPct val="115000"/>
              </a:lnSpc>
              <a:spcBef>
                <a:spcPts val="0"/>
              </a:spcBef>
              <a:spcAft>
                <a:spcPts val="0"/>
              </a:spcAft>
              <a:buFont typeface="Wingdings"/>
              <a:buChar char=""/>
            </a:pPr>
            <a:endParaRPr lang="en-US" sz="1100" dirty="0">
              <a:ea typeface="Calibri"/>
              <a:cs typeface="Calibri"/>
            </a:endParaRPr>
          </a:p>
          <a:p>
            <a:pPr marL="457200" marR="0">
              <a:lnSpc>
                <a:spcPct val="115000"/>
              </a:lnSpc>
              <a:spcBef>
                <a:spcPts val="0"/>
              </a:spcBef>
              <a:spcAft>
                <a:spcPts val="0"/>
              </a:spcAft>
            </a:pPr>
            <a:r>
              <a:rPr lang="en-US" dirty="0">
                <a:ea typeface="Calibri"/>
                <a:cs typeface="Calibri"/>
              </a:rPr>
              <a:t> </a:t>
            </a:r>
            <a:endParaRPr lang="en-US" sz="1100" dirty="0">
              <a:ea typeface="Calibri"/>
              <a:cs typeface="Mangal"/>
            </a:endParaRPr>
          </a:p>
        </p:txBody>
      </p:sp>
    </p:spTree>
    <p:extLst>
      <p:ext uri="{BB962C8B-B14F-4D97-AF65-F5344CB8AC3E}">
        <p14:creationId xmlns:p14="http://schemas.microsoft.com/office/powerpoint/2010/main" val="94957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BUSINESS INSIGHTS CONTINUED…………………………………………..</a:t>
            </a:r>
            <a:endParaRPr lang="en-US" dirty="0">
              <a:solidFill>
                <a:srgbClr val="00B0F0"/>
              </a:solidFill>
            </a:endParaRPr>
          </a:p>
        </p:txBody>
      </p:sp>
      <p:sp>
        <p:nvSpPr>
          <p:cNvPr id="3" name="Slide Number Placeholder 2"/>
          <p:cNvSpPr>
            <a:spLocks noGrp="1"/>
          </p:cNvSpPr>
          <p:nvPr>
            <p:ph type="sldNum" sz="quarter" idx="12"/>
          </p:nvPr>
        </p:nvSpPr>
        <p:spPr/>
        <p:txBody>
          <a:bodyPr/>
          <a:lstStyle/>
          <a:p>
            <a:fld id="{A99DCBDA-E6E1-4450-8C96-95044ECAF7F5}" type="slidenum">
              <a:rPr lang="en-IN" smtClean="0"/>
              <a:t>12</a:t>
            </a:fld>
            <a:endParaRPr lang="en-IN"/>
          </a:p>
        </p:txBody>
      </p:sp>
      <p:sp>
        <p:nvSpPr>
          <p:cNvPr id="4" name="Rectangle 3"/>
          <p:cNvSpPr/>
          <p:nvPr/>
        </p:nvSpPr>
        <p:spPr>
          <a:xfrm>
            <a:off x="467544" y="1196752"/>
            <a:ext cx="8208912" cy="4870564"/>
          </a:xfrm>
          <a:prstGeom prst="rect">
            <a:avLst/>
          </a:prstGeom>
        </p:spPr>
        <p:txBody>
          <a:bodyPr wrap="square">
            <a:spAutoFit/>
          </a:bodyPr>
          <a:lstStyle/>
          <a:p>
            <a:pPr marL="342900" lvl="0" indent="-342900">
              <a:lnSpc>
                <a:spcPct val="115000"/>
              </a:lnSpc>
              <a:buFont typeface="Wingdings"/>
              <a:buChar char=""/>
            </a:pPr>
            <a:r>
              <a:rPr lang="en-US" dirty="0">
                <a:solidFill>
                  <a:prstClr val="black"/>
                </a:solidFill>
                <a:ea typeface="Calibri"/>
                <a:cs typeface="Calibri"/>
              </a:rPr>
              <a:t>Customers with </a:t>
            </a:r>
            <a:r>
              <a:rPr lang="en-US" b="1" dirty="0">
                <a:solidFill>
                  <a:prstClr val="black"/>
                </a:solidFill>
                <a:ea typeface="Calibri"/>
                <a:cs typeface="Calibri"/>
              </a:rPr>
              <a:t>Certified Deposit Balance</a:t>
            </a:r>
            <a:r>
              <a:rPr lang="en-US" dirty="0">
                <a:solidFill>
                  <a:prstClr val="black"/>
                </a:solidFill>
                <a:ea typeface="Calibri"/>
                <a:cs typeface="Calibri"/>
              </a:rPr>
              <a:t> can be targeted for secured payments and purchases.</a:t>
            </a:r>
            <a:endParaRPr lang="en-US" sz="1100" dirty="0">
              <a:solidFill>
                <a:prstClr val="black"/>
              </a:solidFill>
              <a:ea typeface="Calibri"/>
              <a:cs typeface="Mangal"/>
            </a:endParaRPr>
          </a:p>
          <a:p>
            <a:pPr marL="457200" lvl="0">
              <a:lnSpc>
                <a:spcPct val="115000"/>
              </a:lnSpc>
            </a:pPr>
            <a:r>
              <a:rPr lang="en-US" dirty="0">
                <a:solidFill>
                  <a:prstClr val="black"/>
                </a:solidFill>
                <a:ea typeface="Calibri"/>
                <a:cs typeface="Calibri"/>
              </a:rPr>
              <a:t> </a:t>
            </a:r>
            <a:endParaRPr lang="en-US" sz="1100" dirty="0">
              <a:solidFill>
                <a:prstClr val="black"/>
              </a:solidFill>
              <a:ea typeface="Calibri"/>
              <a:cs typeface="Mangal"/>
            </a:endParaRPr>
          </a:p>
          <a:p>
            <a:pPr marL="342900" lvl="0" indent="-342900">
              <a:lnSpc>
                <a:spcPct val="115000"/>
              </a:lnSpc>
              <a:buFont typeface="Wingdings"/>
              <a:buChar char=""/>
            </a:pPr>
            <a:r>
              <a:rPr lang="en-US" dirty="0">
                <a:solidFill>
                  <a:prstClr val="black"/>
                </a:solidFill>
                <a:ea typeface="Calibri"/>
                <a:cs typeface="Calibri"/>
              </a:rPr>
              <a:t>If a customer is changing his local address or moving to a bigger place then a bank should upgrade his existing product and cross sell wealth management products.</a:t>
            </a:r>
            <a:endParaRPr lang="en-US" sz="1100" dirty="0">
              <a:solidFill>
                <a:prstClr val="black"/>
              </a:solidFill>
              <a:ea typeface="Calibri"/>
              <a:cs typeface="Mangal"/>
            </a:endParaRPr>
          </a:p>
          <a:p>
            <a:pPr lvl="0">
              <a:lnSpc>
                <a:spcPct val="115000"/>
              </a:lnSpc>
            </a:pPr>
            <a:r>
              <a:rPr lang="en-US" dirty="0">
                <a:solidFill>
                  <a:prstClr val="black"/>
                </a:solidFill>
                <a:ea typeface="Calibri"/>
                <a:cs typeface="Calibri"/>
              </a:rPr>
              <a:t> </a:t>
            </a:r>
            <a:endParaRPr lang="en-US" sz="1100" dirty="0">
              <a:solidFill>
                <a:prstClr val="black"/>
              </a:solidFill>
              <a:ea typeface="Calibri"/>
              <a:cs typeface="Mangal"/>
            </a:endParaRPr>
          </a:p>
          <a:p>
            <a:pPr marL="342900" lvl="0" indent="-342900">
              <a:lnSpc>
                <a:spcPct val="115000"/>
              </a:lnSpc>
              <a:buFont typeface="Wingdings"/>
              <a:buChar char=""/>
            </a:pPr>
            <a:r>
              <a:rPr lang="en-US" dirty="0">
                <a:solidFill>
                  <a:prstClr val="black"/>
                </a:solidFill>
                <a:ea typeface="Calibri"/>
                <a:cs typeface="Calibri"/>
              </a:rPr>
              <a:t>Cross-sell products should be offered to a segment of customers as per their history of purchases as it will be easier for bank to prioritize those customers who are in need of that product.</a:t>
            </a:r>
            <a:endParaRPr lang="en-US" sz="1100" dirty="0">
              <a:solidFill>
                <a:prstClr val="black"/>
              </a:solidFill>
              <a:ea typeface="Calibri"/>
              <a:cs typeface="Mangal"/>
            </a:endParaRPr>
          </a:p>
          <a:p>
            <a:pPr lvl="0">
              <a:lnSpc>
                <a:spcPct val="115000"/>
              </a:lnSpc>
            </a:pPr>
            <a:r>
              <a:rPr lang="en-US" dirty="0">
                <a:solidFill>
                  <a:prstClr val="black"/>
                </a:solidFill>
                <a:ea typeface="Calibri"/>
                <a:cs typeface="Calibri"/>
              </a:rPr>
              <a:t> </a:t>
            </a:r>
            <a:endParaRPr lang="en-US" sz="1100" dirty="0">
              <a:solidFill>
                <a:prstClr val="black"/>
              </a:solidFill>
              <a:ea typeface="Calibri"/>
              <a:cs typeface="Mangal"/>
            </a:endParaRPr>
          </a:p>
          <a:p>
            <a:pPr marL="342900" lvl="0" indent="-342900">
              <a:lnSpc>
                <a:spcPct val="115000"/>
              </a:lnSpc>
              <a:buFont typeface="Wingdings"/>
              <a:buChar char=""/>
            </a:pPr>
            <a:r>
              <a:rPr lang="en-US" dirty="0">
                <a:solidFill>
                  <a:prstClr val="black"/>
                </a:solidFill>
                <a:ea typeface="Calibri"/>
                <a:cs typeface="Calibri"/>
              </a:rPr>
              <a:t>Business Strategy in to order to increase the revenue is possible by providing various Payment Modes such as:</a:t>
            </a:r>
            <a:endParaRPr lang="en-US" sz="1100" dirty="0">
              <a:solidFill>
                <a:prstClr val="black"/>
              </a:solidFill>
              <a:ea typeface="Calibri"/>
              <a:cs typeface="Mangal"/>
            </a:endParaRPr>
          </a:p>
          <a:p>
            <a:pPr marL="742950" lvl="1" indent="-285750">
              <a:lnSpc>
                <a:spcPct val="115000"/>
              </a:lnSpc>
              <a:buFont typeface="Symbol"/>
              <a:buChar char=""/>
            </a:pPr>
            <a:r>
              <a:rPr lang="en-US" dirty="0">
                <a:solidFill>
                  <a:prstClr val="black"/>
                </a:solidFill>
                <a:ea typeface="Calibri"/>
                <a:cs typeface="Calibri"/>
              </a:rPr>
              <a:t>E-wallets.</a:t>
            </a:r>
            <a:endParaRPr lang="en-US" sz="1100" dirty="0">
              <a:solidFill>
                <a:prstClr val="black"/>
              </a:solidFill>
              <a:ea typeface="Calibri"/>
              <a:cs typeface="Calibri"/>
            </a:endParaRPr>
          </a:p>
          <a:p>
            <a:pPr marL="742950" lvl="1" indent="-285750">
              <a:lnSpc>
                <a:spcPct val="115000"/>
              </a:lnSpc>
              <a:buFont typeface="Symbol"/>
              <a:buChar char=""/>
            </a:pPr>
            <a:r>
              <a:rPr lang="en-US" dirty="0">
                <a:solidFill>
                  <a:prstClr val="black"/>
                </a:solidFill>
                <a:ea typeface="Calibri"/>
                <a:cs typeface="Calibri"/>
              </a:rPr>
              <a:t>Cash on Delivery.</a:t>
            </a:r>
            <a:endParaRPr lang="en-US" sz="1100" dirty="0">
              <a:solidFill>
                <a:prstClr val="black"/>
              </a:solidFill>
              <a:ea typeface="Calibri"/>
              <a:cs typeface="Calibri"/>
            </a:endParaRPr>
          </a:p>
          <a:p>
            <a:pPr marL="742950" lvl="1" indent="-285750">
              <a:lnSpc>
                <a:spcPct val="115000"/>
              </a:lnSpc>
              <a:buFont typeface="Symbol"/>
              <a:buChar char=""/>
            </a:pPr>
            <a:r>
              <a:rPr lang="en-US" dirty="0">
                <a:solidFill>
                  <a:prstClr val="black"/>
                </a:solidFill>
                <a:ea typeface="Calibri"/>
                <a:cs typeface="Calibri"/>
              </a:rPr>
              <a:t>Debit Card/ Credit Card.</a:t>
            </a:r>
            <a:endParaRPr lang="en-US" dirty="0"/>
          </a:p>
        </p:txBody>
      </p:sp>
    </p:spTree>
    <p:extLst>
      <p:ext uri="{BB962C8B-B14F-4D97-AF65-F5344CB8AC3E}">
        <p14:creationId xmlns:p14="http://schemas.microsoft.com/office/powerpoint/2010/main" val="3448075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06490"/>
          </a:xfrm>
        </p:spPr>
        <p:txBody>
          <a:bodyPr>
            <a:normAutofit/>
          </a:bodyPr>
          <a:lstStyle/>
          <a:p>
            <a:pPr algn="ctr"/>
            <a:r>
              <a:rPr lang="en-US" sz="9600" dirty="0" smtClean="0"/>
              <a:t>THANKS</a:t>
            </a:r>
            <a:endParaRPr lang="en-US" sz="9600" dirty="0"/>
          </a:p>
        </p:txBody>
      </p:sp>
      <p:sp>
        <p:nvSpPr>
          <p:cNvPr id="3" name="Slide Number Placeholder 2"/>
          <p:cNvSpPr>
            <a:spLocks noGrp="1"/>
          </p:cNvSpPr>
          <p:nvPr>
            <p:ph type="sldNum" sz="quarter" idx="12"/>
          </p:nvPr>
        </p:nvSpPr>
        <p:spPr/>
        <p:txBody>
          <a:bodyPr/>
          <a:lstStyle/>
          <a:p>
            <a:fld id="{A99DCBDA-E6E1-4450-8C96-95044ECAF7F5}" type="slidenum">
              <a:rPr lang="en-IN" smtClean="0"/>
              <a:t>13</a:t>
            </a:fld>
            <a:endParaRPr lang="en-IN"/>
          </a:p>
        </p:txBody>
      </p:sp>
    </p:spTree>
    <p:extLst>
      <p:ext uri="{BB962C8B-B14F-4D97-AF65-F5344CB8AC3E}">
        <p14:creationId xmlns:p14="http://schemas.microsoft.com/office/powerpoint/2010/main" val="163301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9DCBDA-E6E1-4450-8C96-95044ECAF7F5}" type="slidenum">
              <a:rPr lang="en-IN" smtClean="0"/>
              <a:t>2</a:t>
            </a:fld>
            <a:endParaRPr lang="en-IN"/>
          </a:p>
        </p:txBody>
      </p:sp>
      <p:sp>
        <p:nvSpPr>
          <p:cNvPr id="2" name="Rectangle 1">
            <a:extLst>
              <a:ext uri="{FF2B5EF4-FFF2-40B4-BE49-F238E27FC236}">
                <a16:creationId xmlns="" xmlns:a16="http://schemas.microsoft.com/office/drawing/2014/main" id="{8B0DA666-3CDB-496D-9558-C9297FF9A6B5}"/>
              </a:ext>
            </a:extLst>
          </p:cNvPr>
          <p:cNvSpPr/>
          <p:nvPr/>
        </p:nvSpPr>
        <p:spPr>
          <a:xfrm>
            <a:off x="539552" y="2276872"/>
            <a:ext cx="8280920" cy="1908215"/>
          </a:xfrm>
          <a:prstGeom prst="rect">
            <a:avLst/>
          </a:prstGeom>
        </p:spPr>
        <p:txBody>
          <a:bodyPr wrap="square">
            <a:spAutoFit/>
          </a:bodyPr>
          <a:lstStyle/>
          <a:p>
            <a:r>
              <a:rPr lang="en-IN" sz="2800" b="1" dirty="0" smtClean="0">
                <a:solidFill>
                  <a:srgbClr val="0070C0"/>
                </a:solidFill>
              </a:rPr>
              <a:t>Research Question</a:t>
            </a:r>
            <a:endParaRPr lang="en-IN" sz="2800" b="1" dirty="0">
              <a:solidFill>
                <a:srgbClr val="0070C0"/>
              </a:solidFill>
            </a:endParaRPr>
          </a:p>
          <a:p>
            <a:endParaRPr lang="en-IN" dirty="0" smtClean="0"/>
          </a:p>
          <a:p>
            <a:r>
              <a:rPr lang="en-IN" dirty="0" smtClean="0"/>
              <a:t>The </a:t>
            </a:r>
            <a:r>
              <a:rPr lang="en-IN" dirty="0"/>
              <a:t>client is a financial service institution. They want to grow their revenues and intend to target a segment of their customers with a cross-sell product for insurance (permanent disability insurance with low monthly premium). They need to know who would buy this product. </a:t>
            </a:r>
            <a:endParaRPr lang="en-US" sz="2800" dirty="0"/>
          </a:p>
        </p:txBody>
      </p:sp>
    </p:spTree>
    <p:extLst>
      <p:ext uri="{BB962C8B-B14F-4D97-AF65-F5344CB8AC3E}">
        <p14:creationId xmlns:p14="http://schemas.microsoft.com/office/powerpoint/2010/main" val="143774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9DCBDA-E6E1-4450-8C96-95044ECAF7F5}" type="slidenum">
              <a:rPr lang="en-IN" smtClean="0"/>
              <a:t>3</a:t>
            </a:fld>
            <a:endParaRPr lang="en-IN"/>
          </a:p>
        </p:txBody>
      </p:sp>
      <p:sp>
        <p:nvSpPr>
          <p:cNvPr id="6" name="TextBox 5"/>
          <p:cNvSpPr txBox="1"/>
          <p:nvPr/>
        </p:nvSpPr>
        <p:spPr>
          <a:xfrm>
            <a:off x="276548" y="548680"/>
            <a:ext cx="8208912" cy="9694962"/>
          </a:xfrm>
          <a:prstGeom prst="rect">
            <a:avLst/>
          </a:prstGeom>
          <a:noFill/>
        </p:spPr>
        <p:txBody>
          <a:bodyPr wrap="square" rtlCol="0">
            <a:spAutoFit/>
          </a:bodyPr>
          <a:lstStyle/>
          <a:p>
            <a:pPr algn="just"/>
            <a:endParaRPr lang="en-IN" sz="1600" dirty="0" smtClean="0"/>
          </a:p>
          <a:p>
            <a:pPr algn="just"/>
            <a:endParaRPr lang="en-IN" sz="1600" dirty="0"/>
          </a:p>
          <a:p>
            <a:pPr algn="just"/>
            <a:endParaRPr lang="en-IN" sz="1600" dirty="0" smtClean="0"/>
          </a:p>
          <a:p>
            <a:pPr algn="just"/>
            <a:r>
              <a:rPr lang="en-IN" sz="1600" dirty="0" smtClean="0"/>
              <a:t>This presentation profiles to find out which customers are more likely to buy cross sell products(Permanent Disability Insurance with a Low Premium).So for this we need to understand about </a:t>
            </a:r>
            <a:r>
              <a:rPr lang="en-IN" sz="1600" b="1" dirty="0" smtClean="0"/>
              <a:t>cross sell insurance</a:t>
            </a:r>
            <a:r>
              <a:rPr lang="en-IN" sz="1600" b="1" dirty="0" smtClean="0"/>
              <a:t>.</a:t>
            </a:r>
          </a:p>
          <a:p>
            <a:pPr algn="just"/>
            <a:endParaRPr lang="en-IN" sz="1600" dirty="0" smtClean="0"/>
          </a:p>
          <a:p>
            <a:pPr algn="just"/>
            <a:r>
              <a:rPr lang="en-US" sz="1600" dirty="0"/>
              <a:t>Cross-selling is defined as "the action or practice of selling among or between established clients, markets, traders, etc." or "that of selling an additional product or service to an existing customer “It is a sales technique in which the salesperson recognizes what a customer is purchasing and will make suggestions or recommendations of other related merchandise the shopper may also be interested in purchasing. It is also known as suggestive selling. It also stands for being able to offer to the existing bank customers, some additional banking products, with a view to expand banking business, reduce the per customer cost of operations and provide more satisfaction and value to the customer. An existing customer provides an advantage to the seller over the competitor. The satisfied customer will always consider the same seller for other requirements before searching for other sellers. The seller can make use of this situation and the customer will be pleased as well.</a:t>
            </a:r>
          </a:p>
          <a:p>
            <a:pPr algn="just"/>
            <a:endParaRPr lang="en-IN" sz="1600" dirty="0"/>
          </a:p>
          <a:p>
            <a:pPr algn="just"/>
            <a:endParaRPr lang="en-IN" sz="1600" dirty="0"/>
          </a:p>
          <a:p>
            <a:pPr algn="just"/>
            <a:r>
              <a:rPr lang="en-IN" sz="1600" dirty="0"/>
              <a:t>We are </a:t>
            </a:r>
            <a:r>
              <a:rPr lang="en-IN" sz="1600" dirty="0" smtClean="0"/>
              <a:t>using </a:t>
            </a:r>
            <a:r>
              <a:rPr lang="en-IN" sz="1600" b="1" dirty="0" smtClean="0"/>
              <a:t>Logistic Regression Technique</a:t>
            </a:r>
            <a:r>
              <a:rPr lang="en-IN" sz="1600" dirty="0" smtClean="0"/>
              <a:t> which uses Maximum Likelihood Estimator Method to </a:t>
            </a:r>
            <a:r>
              <a:rPr lang="en-IN" sz="1600" dirty="0"/>
              <a:t>predict the most significant variables among  all the given variable which are explaining </a:t>
            </a:r>
            <a:r>
              <a:rPr lang="en-IN" sz="1600" dirty="0" smtClean="0"/>
              <a:t>INS. </a:t>
            </a:r>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a:p>
            <a:pPr algn="just"/>
            <a:endParaRPr lang="en-IN" sz="1600" dirty="0" smtClean="0"/>
          </a:p>
          <a:p>
            <a:pPr algn="just"/>
            <a:endParaRPr lang="en-IN" sz="1600" dirty="0"/>
          </a:p>
        </p:txBody>
      </p:sp>
      <p:sp>
        <p:nvSpPr>
          <p:cNvPr id="7" name="TextBox 6"/>
          <p:cNvSpPr txBox="1"/>
          <p:nvPr/>
        </p:nvSpPr>
        <p:spPr>
          <a:xfrm>
            <a:off x="276548" y="548680"/>
            <a:ext cx="5112568" cy="523220"/>
          </a:xfrm>
          <a:prstGeom prst="rect">
            <a:avLst/>
          </a:prstGeom>
          <a:noFill/>
        </p:spPr>
        <p:txBody>
          <a:bodyPr wrap="square" rtlCol="0">
            <a:spAutoFit/>
          </a:bodyPr>
          <a:lstStyle/>
          <a:p>
            <a:r>
              <a:rPr lang="en-IN" sz="2800" b="1" dirty="0" smtClean="0">
                <a:solidFill>
                  <a:srgbClr val="0070C0"/>
                </a:solidFill>
              </a:rPr>
              <a:t>About this Presentation</a:t>
            </a:r>
            <a:r>
              <a:rPr lang="en-IN" b="1" dirty="0" smtClean="0">
                <a:solidFill>
                  <a:srgbClr val="0070C0"/>
                </a:solidFill>
              </a:rPr>
              <a:t> </a:t>
            </a:r>
            <a:r>
              <a:rPr lang="en-IN" b="1" dirty="0"/>
              <a:t>:</a:t>
            </a:r>
          </a:p>
        </p:txBody>
      </p:sp>
    </p:spTree>
    <p:extLst>
      <p:ext uri="{BB962C8B-B14F-4D97-AF65-F5344CB8AC3E}">
        <p14:creationId xmlns:p14="http://schemas.microsoft.com/office/powerpoint/2010/main" val="429397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6B825AE-9C7D-4F5B-A60C-9D96EABA17C3}"/>
              </a:ext>
            </a:extLst>
          </p:cNvPr>
          <p:cNvSpPr>
            <a:spLocks noGrp="1"/>
          </p:cNvSpPr>
          <p:nvPr>
            <p:ph type="ctrTitle"/>
          </p:nvPr>
        </p:nvSpPr>
        <p:spPr>
          <a:xfrm>
            <a:off x="467544" y="84155"/>
            <a:ext cx="7772400" cy="752558"/>
          </a:xfrm>
        </p:spPr>
        <p:txBody>
          <a:bodyPr/>
          <a:lstStyle/>
          <a:p>
            <a:pPr algn="l"/>
            <a:r>
              <a:rPr lang="en-US" dirty="0">
                <a:solidFill>
                  <a:srgbClr val="0070C0"/>
                </a:solidFill>
              </a:rPr>
              <a:t>List of variables have been used and examined in the modelling</a:t>
            </a:r>
          </a:p>
        </p:txBody>
      </p:sp>
      <p:sp>
        <p:nvSpPr>
          <p:cNvPr id="4" name="Slide Number Placeholder 3"/>
          <p:cNvSpPr>
            <a:spLocks noGrp="1"/>
          </p:cNvSpPr>
          <p:nvPr>
            <p:ph type="sldNum" sz="quarter" idx="12"/>
          </p:nvPr>
        </p:nvSpPr>
        <p:spPr/>
        <p:txBody>
          <a:bodyPr/>
          <a:lstStyle/>
          <a:p>
            <a:fld id="{A99DCBDA-E6E1-4450-8C96-95044ECAF7F5}" type="slidenum">
              <a:rPr lang="en-IN" smtClean="0"/>
              <a:t>4</a:t>
            </a:fld>
            <a:endParaRPr lang="en-IN"/>
          </a:p>
        </p:txBody>
      </p:sp>
      <p:sp>
        <p:nvSpPr>
          <p:cNvPr id="6" name="Rectangle 1">
            <a:extLst>
              <a:ext uri="{FF2B5EF4-FFF2-40B4-BE49-F238E27FC236}">
                <a16:creationId xmlns="" xmlns:a16="http://schemas.microsoft.com/office/drawing/2014/main" id="{A8F8D679-681C-4896-98C7-3C996FE84365}"/>
              </a:ext>
            </a:extLst>
          </p:cNvPr>
          <p:cNvSpPr>
            <a:spLocks noChangeArrowheads="1"/>
          </p:cNvSpPr>
          <p:nvPr/>
        </p:nvSpPr>
        <p:spPr bwMode="auto">
          <a:xfrm>
            <a:off x="1403648" y="632125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729787"/>
            <a:ext cx="7374260"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66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0263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I</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I</a:t>
            </a:r>
            <a:r>
              <a:rPr lang="en-US" dirty="0" smtClean="0"/>
              <a:t>NS</a:t>
            </a:r>
            <a:r>
              <a:rPr lang="en-US" dirty="0" smtClean="0"/>
              <a:t>= INSURANCE PRODUCT IS DEPENDENT VARIABLE</a:t>
            </a:r>
            <a:endParaRPr lang="en-US" dirty="0"/>
          </a:p>
        </p:txBody>
      </p:sp>
      <p:sp>
        <p:nvSpPr>
          <p:cNvPr id="3" name="Slide Number Placeholder 2"/>
          <p:cNvSpPr>
            <a:spLocks noGrp="1"/>
          </p:cNvSpPr>
          <p:nvPr>
            <p:ph type="sldNum" sz="quarter" idx="12"/>
          </p:nvPr>
        </p:nvSpPr>
        <p:spPr/>
        <p:txBody>
          <a:bodyPr/>
          <a:lstStyle/>
          <a:p>
            <a:fld id="{A99DCBDA-E6E1-4450-8C96-95044ECAF7F5}" type="slidenum">
              <a:rPr lang="en-IN" smtClean="0"/>
              <a:t>5</a:t>
            </a:fld>
            <a:endParaRPr lang="en-I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7001"/>
            <a:ext cx="7776864" cy="63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2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16632"/>
            <a:ext cx="8229600" cy="668634"/>
          </a:xfrm>
        </p:spPr>
        <p:txBody>
          <a:bodyPr>
            <a:normAutofit/>
          </a:bodyPr>
          <a:lstStyle/>
          <a:p>
            <a:pPr algn="ctr"/>
            <a:r>
              <a:rPr lang="en-IN" sz="2800" dirty="0">
                <a:solidFill>
                  <a:srgbClr val="00B0F0"/>
                </a:solidFill>
              </a:rPr>
              <a:t> </a:t>
            </a:r>
            <a:r>
              <a:rPr lang="en-IN" sz="2800" dirty="0" smtClean="0">
                <a:solidFill>
                  <a:srgbClr val="00B0F0"/>
                </a:solidFill>
              </a:rPr>
              <a:t>  </a:t>
            </a:r>
            <a:r>
              <a:rPr lang="en-IN" sz="2800" dirty="0" smtClean="0">
                <a:solidFill>
                  <a:srgbClr val="00B0F0"/>
                </a:solidFill>
              </a:rPr>
              <a:t>Logistic Regression </a:t>
            </a:r>
            <a:r>
              <a:rPr lang="en-IN" sz="2800" dirty="0" smtClean="0">
                <a:solidFill>
                  <a:srgbClr val="00B0F0"/>
                </a:solidFill>
              </a:rPr>
              <a:t>Equation </a:t>
            </a:r>
            <a:endParaRPr lang="en-IN" sz="2800" dirty="0">
              <a:solidFill>
                <a:srgbClr val="00B0F0"/>
              </a:solidFill>
            </a:endParaRPr>
          </a:p>
        </p:txBody>
      </p:sp>
      <p:sp>
        <p:nvSpPr>
          <p:cNvPr id="3" name="Slide Number Placeholder 2"/>
          <p:cNvSpPr>
            <a:spLocks noGrp="1"/>
          </p:cNvSpPr>
          <p:nvPr>
            <p:ph type="sldNum" sz="quarter" idx="12"/>
          </p:nvPr>
        </p:nvSpPr>
        <p:spPr/>
        <p:txBody>
          <a:bodyPr/>
          <a:lstStyle/>
          <a:p>
            <a:fld id="{A99DCBDA-E6E1-4450-8C96-95044ECAF7F5}" type="slidenum">
              <a:rPr lang="en-IN" smtClean="0"/>
              <a:t>6</a:t>
            </a:fld>
            <a:endParaRPr lang="en-IN"/>
          </a:p>
        </p:txBody>
      </p:sp>
      <p:sp>
        <p:nvSpPr>
          <p:cNvPr id="4" name="TextBox 3"/>
          <p:cNvSpPr txBox="1"/>
          <p:nvPr/>
        </p:nvSpPr>
        <p:spPr>
          <a:xfrm>
            <a:off x="683568" y="692696"/>
            <a:ext cx="8208912" cy="923330"/>
          </a:xfrm>
          <a:prstGeom prst="rect">
            <a:avLst/>
          </a:prstGeom>
          <a:noFill/>
        </p:spPr>
        <p:txBody>
          <a:bodyPr wrap="square" rtlCol="0">
            <a:spAutoFit/>
          </a:bodyPr>
          <a:lstStyle/>
          <a:p>
            <a:pPr algn="just"/>
            <a:r>
              <a:rPr lang="en-IN" b="1" dirty="0" smtClean="0"/>
              <a:t>INS</a:t>
            </a:r>
            <a:r>
              <a:rPr lang="en-IN" dirty="0" smtClean="0"/>
              <a:t>=0.3004+5.9539*</a:t>
            </a:r>
            <a:r>
              <a:rPr lang="en-IN" b="1" dirty="0" smtClean="0"/>
              <a:t>DDABAL_WOE</a:t>
            </a:r>
            <a:r>
              <a:rPr lang="en-IN" dirty="0" smtClean="0"/>
              <a:t>+6.6126*</a:t>
            </a:r>
            <a:r>
              <a:rPr lang="en-IN" b="1" dirty="0" smtClean="0"/>
              <a:t>SAVBAL_WOE</a:t>
            </a:r>
            <a:r>
              <a:rPr lang="en-IN" dirty="0" smtClean="0"/>
              <a:t>+0.9256*</a:t>
            </a:r>
            <a:r>
              <a:rPr lang="en-IN" b="1" dirty="0" smtClean="0"/>
              <a:t>MMBAL_WOE</a:t>
            </a:r>
            <a:r>
              <a:rPr lang="en-IN" dirty="0" smtClean="0"/>
              <a:t>+</a:t>
            </a:r>
          </a:p>
          <a:p>
            <a:pPr algn="just"/>
            <a:r>
              <a:rPr lang="en-IN" dirty="0" smtClean="0"/>
              <a:t>0.7414*</a:t>
            </a:r>
            <a:r>
              <a:rPr lang="en-IN" b="1" dirty="0" smtClean="0"/>
              <a:t>CDBAL_WOE</a:t>
            </a:r>
            <a:r>
              <a:rPr lang="en-IN" dirty="0" smtClean="0"/>
              <a:t>+1.0805*</a:t>
            </a:r>
            <a:r>
              <a:rPr lang="en-IN" b="1" dirty="0" smtClean="0"/>
              <a:t>PHONE_WOE</a:t>
            </a:r>
            <a:r>
              <a:rPr lang="en-IN" dirty="0" smtClean="0"/>
              <a:t>+2.9446*</a:t>
            </a:r>
            <a:r>
              <a:rPr lang="en-IN" b="1" dirty="0" smtClean="0"/>
              <a:t>ATMAMT_WOE</a:t>
            </a:r>
            <a:r>
              <a:rPr lang="en-IN" dirty="0" smtClean="0"/>
              <a:t>+2.2325*</a:t>
            </a:r>
            <a:r>
              <a:rPr lang="en-IN" b="1" dirty="0" smtClean="0"/>
              <a:t>DEP_WOE-</a:t>
            </a:r>
            <a:r>
              <a:rPr lang="en-IN" dirty="0" smtClean="0"/>
              <a:t>0.2358*</a:t>
            </a:r>
            <a:r>
              <a:rPr lang="en-IN" b="1" dirty="0" smtClean="0"/>
              <a:t>DIRDEP_WOE</a:t>
            </a:r>
            <a:r>
              <a:rPr lang="en-IN" dirty="0" smtClean="0"/>
              <a:t>+0.4829*</a:t>
            </a:r>
            <a:r>
              <a:rPr lang="en-IN" b="1" dirty="0" smtClean="0"/>
              <a:t>IRA</a:t>
            </a:r>
            <a:r>
              <a:rPr lang="en-IN" dirty="0" smtClean="0"/>
              <a:t>-0.2881*</a:t>
            </a:r>
            <a:r>
              <a:rPr lang="en-IN" b="1" dirty="0" smtClean="0"/>
              <a:t>INAREA </a:t>
            </a:r>
            <a:endParaRPr lang="en-IN" sz="1600" dirty="0">
              <a:solidFill>
                <a:schemeClr val="tx1">
                  <a:lumMod val="50000"/>
                  <a:lumOff val="50000"/>
                </a:schemeClr>
              </a:solidFill>
            </a:endParaRPr>
          </a:p>
        </p:txBody>
      </p:sp>
      <p:sp>
        <p:nvSpPr>
          <p:cNvPr id="5" name="TextBox 4"/>
          <p:cNvSpPr txBox="1"/>
          <p:nvPr/>
        </p:nvSpPr>
        <p:spPr>
          <a:xfrm>
            <a:off x="683568" y="2529045"/>
            <a:ext cx="7571184" cy="369332"/>
          </a:xfrm>
          <a:prstGeom prst="rect">
            <a:avLst/>
          </a:prstGeom>
          <a:noFill/>
        </p:spPr>
        <p:txBody>
          <a:bodyPr wrap="square" rtlCol="0">
            <a:spAutoFit/>
          </a:bodyPr>
          <a:lstStyle/>
          <a:p>
            <a:r>
              <a:rPr lang="en-IN" b="1" dirty="0">
                <a:solidFill>
                  <a:srgbClr val="0070C0"/>
                </a:solidFill>
              </a:rPr>
              <a:t>Interpretations: Practical Significance of the variables </a:t>
            </a:r>
          </a:p>
        </p:txBody>
      </p:sp>
      <p:sp>
        <p:nvSpPr>
          <p:cNvPr id="6" name="TextBox 5"/>
          <p:cNvSpPr txBox="1"/>
          <p:nvPr/>
        </p:nvSpPr>
        <p:spPr>
          <a:xfrm>
            <a:off x="561699" y="2898377"/>
            <a:ext cx="8208912" cy="5755422"/>
          </a:xfrm>
          <a:prstGeom prst="rect">
            <a:avLst/>
          </a:prstGeom>
          <a:noFill/>
        </p:spPr>
        <p:txBody>
          <a:bodyPr wrap="square" rtlCol="0">
            <a:spAutoFit/>
          </a:bodyPr>
          <a:lstStyle/>
          <a:p>
            <a:pPr algn="just"/>
            <a:r>
              <a:rPr lang="en-IN" sz="1600" dirty="0" smtClean="0">
                <a:solidFill>
                  <a:schemeClr val="tx1">
                    <a:lumMod val="50000"/>
                    <a:lumOff val="50000"/>
                  </a:schemeClr>
                </a:solidFill>
              </a:rPr>
              <a:t>1.For </a:t>
            </a:r>
            <a:r>
              <a:rPr lang="en-IN" sz="1600" dirty="0">
                <a:solidFill>
                  <a:schemeClr val="tx1">
                    <a:lumMod val="50000"/>
                    <a:lumOff val="50000"/>
                  </a:schemeClr>
                </a:solidFill>
              </a:rPr>
              <a:t>a unit increase in </a:t>
            </a:r>
            <a:r>
              <a:rPr lang="en-IN" sz="1600" dirty="0" smtClean="0">
                <a:solidFill>
                  <a:schemeClr val="tx1">
                    <a:lumMod val="50000"/>
                    <a:lumOff val="50000"/>
                  </a:schemeClr>
                </a:solidFill>
              </a:rPr>
              <a:t>DDABAL_WOE ,We expect a 5.9539 increase in log odds of dependent variable INS, holding all the variables constant. It means that if customer increases checking balance by 1 unit, he is 5.9539 more times likely to buy  the insurance product because bank will look for customers who have maintained balance in their account so that they can afford the premium.</a:t>
            </a:r>
          </a:p>
          <a:p>
            <a:pPr marL="285750" indent="-285750" algn="just">
              <a:buFont typeface="Arial" panose="020B0604020202020204" pitchFamily="34" charset="0"/>
              <a:buChar char="•"/>
            </a:pPr>
            <a:endParaRPr lang="en-IN" sz="1600" dirty="0" smtClean="0">
              <a:solidFill>
                <a:schemeClr val="tx1">
                  <a:lumMod val="50000"/>
                  <a:lumOff val="50000"/>
                </a:schemeClr>
              </a:solidFill>
            </a:endParaRPr>
          </a:p>
          <a:p>
            <a:pPr algn="just"/>
            <a:endParaRPr lang="en-IN" sz="1600" dirty="0" smtClean="0">
              <a:solidFill>
                <a:schemeClr val="tx1">
                  <a:lumMod val="50000"/>
                  <a:lumOff val="50000"/>
                </a:schemeClr>
              </a:solidFill>
            </a:endParaRPr>
          </a:p>
          <a:p>
            <a:pPr algn="just"/>
            <a:r>
              <a:rPr lang="en-IN" sz="1600" dirty="0" smtClean="0">
                <a:solidFill>
                  <a:schemeClr val="tx1">
                    <a:lumMod val="50000"/>
                    <a:lumOff val="50000"/>
                  </a:schemeClr>
                </a:solidFill>
              </a:rPr>
              <a:t>2.For </a:t>
            </a:r>
            <a:r>
              <a:rPr lang="en-IN" sz="1600" dirty="0">
                <a:solidFill>
                  <a:schemeClr val="tx1">
                    <a:lumMod val="50000"/>
                    <a:lumOff val="50000"/>
                  </a:schemeClr>
                </a:solidFill>
              </a:rPr>
              <a:t>a unit increase in </a:t>
            </a:r>
            <a:r>
              <a:rPr lang="en-IN" sz="1600" dirty="0" smtClean="0">
                <a:solidFill>
                  <a:schemeClr val="tx1">
                    <a:lumMod val="50000"/>
                    <a:lumOff val="50000"/>
                  </a:schemeClr>
                </a:solidFill>
              </a:rPr>
              <a:t>SAVBAL_WOE, We expect a 6.6126 increase in log odds of dependent variable INS, holding all the variables constant.</a:t>
            </a:r>
            <a:r>
              <a:rPr lang="en-IN" sz="1600" dirty="0">
                <a:solidFill>
                  <a:schemeClr val="tx1">
                    <a:lumMod val="50000"/>
                    <a:lumOff val="50000"/>
                  </a:schemeClr>
                </a:solidFill>
              </a:rPr>
              <a:t> It means that if customer increases </a:t>
            </a:r>
            <a:r>
              <a:rPr lang="en-IN" sz="1600" dirty="0" smtClean="0">
                <a:solidFill>
                  <a:schemeClr val="tx1">
                    <a:lumMod val="50000"/>
                    <a:lumOff val="50000"/>
                  </a:schemeClr>
                </a:solidFill>
              </a:rPr>
              <a:t>his savings balance </a:t>
            </a:r>
            <a:r>
              <a:rPr lang="en-IN" sz="1600" dirty="0">
                <a:solidFill>
                  <a:schemeClr val="tx1">
                    <a:lumMod val="50000"/>
                    <a:lumOff val="50000"/>
                  </a:schemeClr>
                </a:solidFill>
              </a:rPr>
              <a:t>by 1 unit, he is </a:t>
            </a:r>
            <a:r>
              <a:rPr lang="en-IN" sz="1600" dirty="0" smtClean="0">
                <a:solidFill>
                  <a:schemeClr val="tx1">
                    <a:lumMod val="50000"/>
                    <a:lumOff val="50000"/>
                  </a:schemeClr>
                </a:solidFill>
              </a:rPr>
              <a:t>6.6126 more </a:t>
            </a:r>
            <a:r>
              <a:rPr lang="en-IN" sz="1600" dirty="0">
                <a:solidFill>
                  <a:schemeClr val="tx1">
                    <a:lumMod val="50000"/>
                    <a:lumOff val="50000"/>
                  </a:schemeClr>
                </a:solidFill>
              </a:rPr>
              <a:t>times likely to buy  the insurance </a:t>
            </a:r>
            <a:r>
              <a:rPr lang="en-IN" sz="1600" dirty="0" smtClean="0">
                <a:solidFill>
                  <a:schemeClr val="tx1">
                    <a:lumMod val="50000"/>
                    <a:lumOff val="50000"/>
                  </a:schemeClr>
                </a:solidFill>
              </a:rPr>
              <a:t>product</a:t>
            </a:r>
            <a:r>
              <a:rPr lang="en-IN" sz="1600" dirty="0">
                <a:solidFill>
                  <a:schemeClr val="tx1">
                    <a:lumMod val="50000"/>
                    <a:lumOff val="50000"/>
                  </a:schemeClr>
                </a:solidFill>
              </a:rPr>
              <a:t> </a:t>
            </a:r>
            <a:r>
              <a:rPr lang="en-IN" sz="1600" dirty="0" smtClean="0">
                <a:solidFill>
                  <a:schemeClr val="tx1">
                    <a:lumMod val="50000"/>
                    <a:lumOff val="50000"/>
                  </a:schemeClr>
                </a:solidFill>
              </a:rPr>
              <a:t>because </a:t>
            </a:r>
            <a:r>
              <a:rPr lang="en-IN" sz="1600" dirty="0">
                <a:solidFill>
                  <a:schemeClr val="tx1">
                    <a:lumMod val="50000"/>
                    <a:lumOff val="50000"/>
                  </a:schemeClr>
                </a:solidFill>
              </a:rPr>
              <a:t>bank will look for customers who have maintained balance in their account so that they can afford the premium.</a:t>
            </a:r>
          </a:p>
          <a:p>
            <a:pPr marL="285750" indent="-285750" algn="just">
              <a:buFont typeface="Arial" panose="020B0604020202020204" pitchFamily="34" charset="0"/>
              <a:buChar char="•"/>
            </a:pPr>
            <a:endParaRPr lang="en-IN" sz="1600" dirty="0">
              <a:solidFill>
                <a:schemeClr val="tx1">
                  <a:lumMod val="50000"/>
                  <a:lumOff val="50000"/>
                </a:schemeClr>
              </a:solidFill>
            </a:endParaRPr>
          </a:p>
          <a:p>
            <a:pPr algn="just"/>
            <a:endParaRPr lang="en-IN" sz="1600" dirty="0" smtClean="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a:p>
            <a:pPr algn="just"/>
            <a:endParaRPr lang="en-IN" sz="1600" dirty="0">
              <a:solidFill>
                <a:schemeClr val="tx1">
                  <a:lumMod val="50000"/>
                  <a:lumOff val="50000"/>
                </a:schemeClr>
              </a:solidFill>
            </a:endParaRPr>
          </a:p>
          <a:p>
            <a:pPr marL="285750" indent="-285750" algn="just">
              <a:buFont typeface="Arial" panose="020B0604020202020204" pitchFamily="34" charset="0"/>
              <a:buChar char="•"/>
            </a:pPr>
            <a:endParaRPr lang="en-IN" sz="1600" dirty="0" smtClean="0">
              <a:solidFill>
                <a:schemeClr val="tx1">
                  <a:lumMod val="50000"/>
                  <a:lumOff val="50000"/>
                </a:schemeClr>
              </a:solidFill>
            </a:endParaRPr>
          </a:p>
          <a:p>
            <a:pPr algn="just"/>
            <a:endParaRPr lang="en-IN" sz="1600" dirty="0" smtClean="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a:p>
            <a:pPr algn="just"/>
            <a:endParaRPr lang="en-IN" sz="1600" dirty="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p:txBody>
      </p:sp>
      <p:sp>
        <p:nvSpPr>
          <p:cNvPr id="7" name="TextBox 6"/>
          <p:cNvSpPr txBox="1"/>
          <p:nvPr/>
        </p:nvSpPr>
        <p:spPr>
          <a:xfrm>
            <a:off x="683568" y="1630086"/>
            <a:ext cx="7571184" cy="369332"/>
          </a:xfrm>
          <a:prstGeom prst="rect">
            <a:avLst/>
          </a:prstGeom>
          <a:noFill/>
        </p:spPr>
        <p:txBody>
          <a:bodyPr wrap="square" rtlCol="0">
            <a:spAutoFit/>
          </a:bodyPr>
          <a:lstStyle/>
          <a:p>
            <a:r>
              <a:rPr lang="en-IN" b="1" dirty="0">
                <a:solidFill>
                  <a:srgbClr val="0070C0"/>
                </a:solidFill>
              </a:rPr>
              <a:t> Statistical Significance of the variables </a:t>
            </a:r>
          </a:p>
        </p:txBody>
      </p:sp>
      <p:sp>
        <p:nvSpPr>
          <p:cNvPr id="8" name="TextBox 7"/>
          <p:cNvSpPr txBox="1"/>
          <p:nvPr/>
        </p:nvSpPr>
        <p:spPr>
          <a:xfrm>
            <a:off x="570016" y="1999418"/>
            <a:ext cx="8208912"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tx1">
                    <a:lumMod val="50000"/>
                    <a:lumOff val="50000"/>
                  </a:schemeClr>
                </a:solidFill>
              </a:rPr>
              <a:t>All the </a:t>
            </a:r>
            <a:r>
              <a:rPr lang="en-IN" sz="1600" dirty="0" smtClean="0">
                <a:solidFill>
                  <a:schemeClr val="tx1">
                    <a:lumMod val="50000"/>
                    <a:lumOff val="50000"/>
                  </a:schemeClr>
                </a:solidFill>
              </a:rPr>
              <a:t>ten variables </a:t>
            </a:r>
            <a:r>
              <a:rPr lang="en-IN" sz="1600" dirty="0">
                <a:solidFill>
                  <a:schemeClr val="tx1">
                    <a:lumMod val="50000"/>
                    <a:lumOff val="50000"/>
                  </a:schemeClr>
                </a:solidFill>
              </a:rPr>
              <a:t>are individually and statistically significant at 99.99 % </a:t>
            </a:r>
            <a:r>
              <a:rPr lang="en-IN" sz="1600" dirty="0" smtClean="0">
                <a:solidFill>
                  <a:schemeClr val="tx1">
                    <a:lumMod val="50000"/>
                    <a:lumOff val="50000"/>
                  </a:schemeClr>
                </a:solidFill>
              </a:rPr>
              <a:t>and 99 % CL </a:t>
            </a:r>
            <a:r>
              <a:rPr lang="en-IN" sz="1600" dirty="0">
                <a:solidFill>
                  <a:schemeClr val="tx1">
                    <a:lumMod val="50000"/>
                    <a:lumOff val="50000"/>
                  </a:schemeClr>
                </a:solidFill>
              </a:rPr>
              <a:t>in explaining </a:t>
            </a:r>
            <a:r>
              <a:rPr lang="en-IN" sz="1600" dirty="0" smtClean="0">
                <a:solidFill>
                  <a:schemeClr val="tx1">
                    <a:lumMod val="50000"/>
                    <a:lumOff val="50000"/>
                  </a:schemeClr>
                </a:solidFill>
              </a:rPr>
              <a:t>INS.</a:t>
            </a:r>
            <a:endParaRPr lang="en-IN" sz="1600" dirty="0">
              <a:solidFill>
                <a:schemeClr val="tx1">
                  <a:lumMod val="50000"/>
                  <a:lumOff val="50000"/>
                </a:schemeClr>
              </a:solidFill>
            </a:endParaRPr>
          </a:p>
          <a:p>
            <a:pPr algn="just"/>
            <a:endParaRPr lang="en-IN" sz="1600" dirty="0" smtClean="0">
              <a:solidFill>
                <a:schemeClr val="tx1">
                  <a:lumMod val="50000"/>
                  <a:lumOff val="50000"/>
                </a:schemeClr>
              </a:solidFill>
            </a:endParaRPr>
          </a:p>
          <a:p>
            <a:pPr algn="just"/>
            <a:endParaRPr lang="en-IN" sz="1600" dirty="0" smtClean="0">
              <a:solidFill>
                <a:schemeClr val="tx1">
                  <a:lumMod val="50000"/>
                  <a:lumOff val="50000"/>
                </a:schemeClr>
              </a:solidFill>
            </a:endParaRPr>
          </a:p>
          <a:p>
            <a:pPr algn="just"/>
            <a:endParaRPr lang="en-IN" sz="1600" dirty="0">
              <a:solidFill>
                <a:schemeClr val="tx1">
                  <a:lumMod val="50000"/>
                  <a:lumOff val="50000"/>
                </a:schemeClr>
              </a:solidFill>
            </a:endParaRPr>
          </a:p>
        </p:txBody>
      </p:sp>
    </p:spTree>
    <p:extLst>
      <p:ext uri="{BB962C8B-B14F-4D97-AF65-F5344CB8AC3E}">
        <p14:creationId xmlns:p14="http://schemas.microsoft.com/office/powerpoint/2010/main" val="1260145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99DCBDA-E6E1-4450-8C96-95044ECAF7F5}" type="slidenum">
              <a:rPr lang="en-IN" smtClean="0"/>
              <a:t>7</a:t>
            </a:fld>
            <a:endParaRPr lang="en-IN" dirty="0"/>
          </a:p>
        </p:txBody>
      </p:sp>
      <p:sp>
        <p:nvSpPr>
          <p:cNvPr id="6" name="TextBox 5"/>
          <p:cNvSpPr txBox="1"/>
          <p:nvPr/>
        </p:nvSpPr>
        <p:spPr>
          <a:xfrm>
            <a:off x="323528" y="634952"/>
            <a:ext cx="8208912" cy="6247864"/>
          </a:xfrm>
          <a:prstGeom prst="rect">
            <a:avLst/>
          </a:prstGeom>
          <a:noFill/>
        </p:spPr>
        <p:txBody>
          <a:bodyPr wrap="square" rtlCol="0">
            <a:spAutoFit/>
          </a:bodyPr>
          <a:lstStyle/>
          <a:p>
            <a:pPr algn="just"/>
            <a:r>
              <a:rPr lang="en-IN" sz="1600" dirty="0" smtClean="0">
                <a:solidFill>
                  <a:schemeClr val="tx1">
                    <a:lumMod val="50000"/>
                    <a:lumOff val="50000"/>
                  </a:schemeClr>
                </a:solidFill>
              </a:rPr>
              <a:t>3.For </a:t>
            </a:r>
            <a:r>
              <a:rPr lang="en-IN" sz="1600" dirty="0">
                <a:solidFill>
                  <a:schemeClr val="tx1">
                    <a:lumMod val="50000"/>
                    <a:lumOff val="50000"/>
                  </a:schemeClr>
                </a:solidFill>
              </a:rPr>
              <a:t>a unit increase in MMBAL_WOE, We expect a 0.9256 increase in log odds of dependent variable INS, holding all the variables constant. It means that if customer increases money market balance by 1 unit, he is 0.9256  more times likely to buy  the insurance product. because bank will look for customers who have maintained balance in their account so that they can afford the premium</a:t>
            </a:r>
            <a:r>
              <a:rPr lang="en-IN" sz="1600" dirty="0" smtClean="0">
                <a:solidFill>
                  <a:schemeClr val="tx1">
                    <a:lumMod val="50000"/>
                    <a:lumOff val="50000"/>
                  </a:schemeClr>
                </a:solidFill>
              </a:rPr>
              <a:t>.</a:t>
            </a:r>
          </a:p>
          <a:p>
            <a:pPr algn="just"/>
            <a:endParaRPr lang="en-IN" sz="1600" dirty="0" smtClean="0">
              <a:solidFill>
                <a:schemeClr val="tx1">
                  <a:lumMod val="50000"/>
                  <a:lumOff val="50000"/>
                </a:schemeClr>
              </a:solidFill>
            </a:endParaRPr>
          </a:p>
          <a:p>
            <a:pPr algn="just"/>
            <a:endParaRPr lang="en-IN" sz="1600" dirty="0">
              <a:solidFill>
                <a:schemeClr val="tx1">
                  <a:lumMod val="50000"/>
                  <a:lumOff val="50000"/>
                </a:schemeClr>
              </a:solidFill>
            </a:endParaRPr>
          </a:p>
          <a:p>
            <a:pPr algn="just"/>
            <a:endParaRPr lang="en-IN" sz="1600" dirty="0">
              <a:solidFill>
                <a:schemeClr val="tx1">
                  <a:lumMod val="50000"/>
                  <a:lumOff val="50000"/>
                </a:schemeClr>
              </a:solidFill>
            </a:endParaRPr>
          </a:p>
          <a:p>
            <a:pPr algn="just"/>
            <a:r>
              <a:rPr lang="en-IN" sz="1600" dirty="0" smtClean="0">
                <a:solidFill>
                  <a:schemeClr val="tx1">
                    <a:lumMod val="50000"/>
                    <a:lumOff val="50000"/>
                  </a:schemeClr>
                </a:solidFill>
              </a:rPr>
              <a:t>4.For </a:t>
            </a:r>
            <a:r>
              <a:rPr lang="en-IN" sz="1600" dirty="0">
                <a:solidFill>
                  <a:schemeClr val="tx1">
                    <a:lumMod val="50000"/>
                    <a:lumOff val="50000"/>
                  </a:schemeClr>
                </a:solidFill>
              </a:rPr>
              <a:t>a unit increase in CDBAL_WOE, We expect a 0.7414 increase in log odds of dependent variable INS, holding all the variables constant. . It means that if customer increases certificate deposit  balance by 1 unit, he is 0.7414  more times likely to buy  the insurance </a:t>
            </a:r>
            <a:r>
              <a:rPr lang="en-IN" sz="1600" dirty="0" smtClean="0">
                <a:solidFill>
                  <a:schemeClr val="tx1">
                    <a:lumMod val="50000"/>
                    <a:lumOff val="50000"/>
                  </a:schemeClr>
                </a:solidFill>
              </a:rPr>
              <a:t>product because bank </a:t>
            </a:r>
            <a:r>
              <a:rPr lang="en-IN" sz="1600" dirty="0">
                <a:solidFill>
                  <a:schemeClr val="tx1">
                    <a:lumMod val="50000"/>
                    <a:lumOff val="50000"/>
                  </a:schemeClr>
                </a:solidFill>
              </a:rPr>
              <a:t>will look for customers who have maintained balance in their account so that they can afford the premium</a:t>
            </a:r>
            <a:r>
              <a:rPr lang="en-IN" sz="1600" dirty="0" smtClean="0">
                <a:solidFill>
                  <a:schemeClr val="tx1">
                    <a:lumMod val="50000"/>
                    <a:lumOff val="50000"/>
                  </a:schemeClr>
                </a:solidFill>
              </a:rPr>
              <a:t>.</a:t>
            </a:r>
          </a:p>
          <a:p>
            <a:pPr algn="just"/>
            <a:endParaRPr lang="en-IN" sz="1600" dirty="0" smtClean="0">
              <a:solidFill>
                <a:schemeClr val="tx1">
                  <a:lumMod val="50000"/>
                  <a:lumOff val="50000"/>
                </a:schemeClr>
              </a:solidFill>
            </a:endParaRPr>
          </a:p>
          <a:p>
            <a:pPr algn="just"/>
            <a:endParaRPr lang="en-IN" sz="1600" dirty="0">
              <a:solidFill>
                <a:schemeClr val="tx1">
                  <a:lumMod val="50000"/>
                  <a:lumOff val="50000"/>
                </a:schemeClr>
              </a:solidFill>
            </a:endParaRPr>
          </a:p>
          <a:p>
            <a:pPr algn="just"/>
            <a:endParaRPr lang="en-IN" sz="1600" dirty="0">
              <a:solidFill>
                <a:schemeClr val="tx1">
                  <a:lumMod val="50000"/>
                  <a:lumOff val="50000"/>
                </a:schemeClr>
              </a:solidFill>
            </a:endParaRPr>
          </a:p>
          <a:p>
            <a:pPr algn="just"/>
            <a:endParaRPr lang="en-IN" sz="1600" dirty="0" smtClean="0">
              <a:solidFill>
                <a:schemeClr val="tx1">
                  <a:lumMod val="50000"/>
                  <a:lumOff val="50000"/>
                </a:schemeClr>
              </a:solidFill>
            </a:endParaRPr>
          </a:p>
          <a:p>
            <a:pPr algn="just"/>
            <a:r>
              <a:rPr lang="en-IN" sz="1600" dirty="0" smtClean="0">
                <a:solidFill>
                  <a:schemeClr val="tx1">
                    <a:lumMod val="50000"/>
                    <a:lumOff val="50000"/>
                  </a:schemeClr>
                </a:solidFill>
              </a:rPr>
              <a:t>5.For a unit increase in PHONE_WOE, We expect a 1.0805 increase in log odds of dependent variable INS, holding all the variables constant. It means that if customer has telephone  banking , he is 1.0805 more times likely to buy  the insurance product </a:t>
            </a:r>
            <a:r>
              <a:rPr lang="en-IN" sz="1600" dirty="0">
                <a:solidFill>
                  <a:schemeClr val="tx1">
                    <a:lumMod val="50000"/>
                    <a:lumOff val="50000"/>
                  </a:schemeClr>
                </a:solidFill>
              </a:rPr>
              <a:t>If the customer opts for telephone banking, he is 1.08 more times likely to buy the insurance product because executive of concerned institute has chance to push the product to a particular customer.</a:t>
            </a:r>
            <a:endParaRPr lang="en-IN" sz="1600" dirty="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a:p>
            <a:pPr algn="just"/>
            <a:endParaRPr lang="en-IN" sz="1600" dirty="0">
              <a:solidFill>
                <a:schemeClr val="tx1">
                  <a:lumMod val="50000"/>
                  <a:lumOff val="50000"/>
                </a:schemeClr>
              </a:solidFill>
            </a:endParaRPr>
          </a:p>
          <a:p>
            <a:pPr marL="285750" indent="-285750" algn="just">
              <a:buFont typeface="Arial" panose="020B0604020202020204" pitchFamily="34" charset="0"/>
              <a:buChar char="•"/>
            </a:pPr>
            <a:endParaRPr lang="en-IN" sz="1600" dirty="0">
              <a:solidFill>
                <a:schemeClr val="tx1">
                  <a:lumMod val="50000"/>
                  <a:lumOff val="50000"/>
                </a:schemeClr>
              </a:solidFill>
            </a:endParaRPr>
          </a:p>
        </p:txBody>
      </p:sp>
    </p:spTree>
    <p:extLst>
      <p:ext uri="{BB962C8B-B14F-4D97-AF65-F5344CB8AC3E}">
        <p14:creationId xmlns:p14="http://schemas.microsoft.com/office/powerpoint/2010/main" val="100956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06690"/>
          </a:xfrm>
        </p:spPr>
        <p:txBody>
          <a:bodyPr>
            <a:normAutofit fontScale="90000"/>
          </a:bodyPr>
          <a:lstStyle/>
          <a:p>
            <a:pPr lvl="0">
              <a:spcBef>
                <a:spcPts val="0"/>
              </a:spcBef>
            </a:pPr>
            <a:r>
              <a:rPr lang="en-IN" sz="1600" b="0" dirty="0">
                <a:solidFill>
                  <a:prstClr val="black">
                    <a:lumMod val="50000"/>
                    <a:lumOff val="50000"/>
                  </a:prstClr>
                </a:solidFill>
                <a:ea typeface="+mn-ea"/>
                <a:cs typeface="+mn-cs"/>
              </a:rPr>
              <a:t/>
            </a:r>
            <a:br>
              <a:rPr lang="en-IN" sz="1600" b="0" dirty="0">
                <a:solidFill>
                  <a:prstClr val="black">
                    <a:lumMod val="50000"/>
                    <a:lumOff val="50000"/>
                  </a:prstClr>
                </a:solidFill>
                <a:ea typeface="+mn-ea"/>
                <a:cs typeface="+mn-cs"/>
              </a:rPr>
            </a:br>
            <a:r>
              <a:rPr lang="en-IN" sz="1600" b="0" dirty="0" smtClean="0">
                <a:solidFill>
                  <a:prstClr val="black">
                    <a:lumMod val="50000"/>
                    <a:lumOff val="50000"/>
                  </a:prstClr>
                </a:solidFill>
                <a:ea typeface="+mn-ea"/>
                <a:cs typeface="+mn-cs"/>
              </a:rPr>
              <a:t>6.</a:t>
            </a:r>
            <a:r>
              <a:rPr lang="en-IN" sz="1800" b="0" dirty="0" smtClean="0">
                <a:solidFill>
                  <a:prstClr val="black">
                    <a:lumMod val="50000"/>
                    <a:lumOff val="50000"/>
                  </a:prstClr>
                </a:solidFill>
                <a:ea typeface="+mn-ea"/>
                <a:cs typeface="+mn-cs"/>
              </a:rPr>
              <a:t>For </a:t>
            </a:r>
            <a:r>
              <a:rPr lang="en-IN" sz="1800" b="0" dirty="0">
                <a:solidFill>
                  <a:prstClr val="black">
                    <a:lumMod val="50000"/>
                    <a:lumOff val="50000"/>
                  </a:prstClr>
                </a:solidFill>
                <a:ea typeface="+mn-ea"/>
                <a:cs typeface="+mn-cs"/>
              </a:rPr>
              <a:t>a unit increase in ATMAMT_WOE, We expect a 2.9446 increase in log odds of dependent variable INS, holding all the variables constant. It means that if a customer increases ATM Withdrawal amount by 1 unit , he is 2.9446more times likely to buy  the insurance product because bank can easily send and receive more  data  such as real time promotional messages, which results in an increased capability for banks to use highly customized target marketing to cross sell products to ATM users.</a:t>
            </a:r>
            <a:br>
              <a:rPr lang="en-IN" sz="1800" b="0" dirty="0">
                <a:solidFill>
                  <a:prstClr val="black">
                    <a:lumMod val="50000"/>
                    <a:lumOff val="50000"/>
                  </a:prstClr>
                </a:solidFill>
                <a:ea typeface="+mn-ea"/>
                <a:cs typeface="+mn-cs"/>
              </a:rPr>
            </a:br>
            <a:r>
              <a:rPr lang="en-IN" sz="1800" b="0" dirty="0" smtClean="0">
                <a:solidFill>
                  <a:prstClr val="black">
                    <a:lumMod val="50000"/>
                    <a:lumOff val="50000"/>
                  </a:prstClr>
                </a:solidFill>
                <a:ea typeface="+mn-ea"/>
                <a:cs typeface="+mn-cs"/>
              </a:rPr>
              <a:t/>
            </a:r>
            <a:br>
              <a:rPr lang="en-IN" sz="1800" b="0" dirty="0" smtClean="0">
                <a:solidFill>
                  <a:prstClr val="black">
                    <a:lumMod val="50000"/>
                    <a:lumOff val="50000"/>
                  </a:prstClr>
                </a:solidFill>
                <a:ea typeface="+mn-ea"/>
                <a:cs typeface="+mn-cs"/>
              </a:rPr>
            </a:br>
            <a:r>
              <a:rPr lang="en-IN" sz="1800" b="0" dirty="0">
                <a:solidFill>
                  <a:prstClr val="black">
                    <a:lumMod val="50000"/>
                    <a:lumOff val="50000"/>
                  </a:prstClr>
                </a:solidFill>
                <a:ea typeface="+mn-ea"/>
                <a:cs typeface="+mn-cs"/>
              </a:rPr>
              <a:t/>
            </a:r>
            <a:br>
              <a:rPr lang="en-IN" sz="1800" b="0" dirty="0">
                <a:solidFill>
                  <a:prstClr val="black">
                    <a:lumMod val="50000"/>
                    <a:lumOff val="50000"/>
                  </a:prstClr>
                </a:solidFill>
                <a:ea typeface="+mn-ea"/>
                <a:cs typeface="+mn-cs"/>
              </a:rPr>
            </a:br>
            <a:r>
              <a:rPr lang="en-IN" sz="1800" b="0" dirty="0">
                <a:solidFill>
                  <a:prstClr val="black">
                    <a:lumMod val="50000"/>
                    <a:lumOff val="50000"/>
                  </a:prstClr>
                </a:solidFill>
                <a:ea typeface="+mn-ea"/>
                <a:cs typeface="+mn-cs"/>
              </a:rPr>
              <a:t/>
            </a:r>
            <a:br>
              <a:rPr lang="en-IN" sz="1800" b="0" dirty="0">
                <a:solidFill>
                  <a:prstClr val="black">
                    <a:lumMod val="50000"/>
                    <a:lumOff val="50000"/>
                  </a:prstClr>
                </a:solidFill>
                <a:ea typeface="+mn-ea"/>
                <a:cs typeface="+mn-cs"/>
              </a:rPr>
            </a:br>
            <a:r>
              <a:rPr lang="en-IN" sz="1600" b="0" dirty="0">
                <a:solidFill>
                  <a:prstClr val="black">
                    <a:lumMod val="50000"/>
                    <a:lumOff val="50000"/>
                  </a:prstClr>
                </a:solidFill>
                <a:ea typeface="+mn-ea"/>
                <a:cs typeface="+mn-cs"/>
              </a:rPr>
              <a:t/>
            </a:r>
            <a:br>
              <a:rPr lang="en-IN" sz="1600" b="0" dirty="0">
                <a:solidFill>
                  <a:prstClr val="black">
                    <a:lumMod val="50000"/>
                    <a:lumOff val="50000"/>
                  </a:prstClr>
                </a:solidFill>
                <a:ea typeface="+mn-ea"/>
                <a:cs typeface="+mn-cs"/>
              </a:rPr>
            </a:br>
            <a:r>
              <a:rPr lang="en-IN" sz="1600" b="0" dirty="0" smtClean="0">
                <a:solidFill>
                  <a:prstClr val="black">
                    <a:lumMod val="50000"/>
                    <a:lumOff val="50000"/>
                  </a:prstClr>
                </a:solidFill>
                <a:ea typeface="+mn-ea"/>
                <a:cs typeface="+mn-cs"/>
              </a:rPr>
              <a:t>7.</a:t>
            </a:r>
            <a:r>
              <a:rPr lang="en-IN" sz="1800" b="0" dirty="0" smtClean="0">
                <a:solidFill>
                  <a:prstClr val="black">
                    <a:lumMod val="50000"/>
                    <a:lumOff val="50000"/>
                  </a:prstClr>
                </a:solidFill>
                <a:ea typeface="+mn-ea"/>
                <a:cs typeface="+mn-cs"/>
              </a:rPr>
              <a:t>For a unit increase in DEP_WOE, We expect a 2.2325 increase in log odds of dependent variable INS, holding all the variables constant. It means that if increases deposit balance  by 1 unit , he is 2.2325 more times likely to buy  the </a:t>
            </a:r>
            <a:r>
              <a:rPr lang="en-IN" sz="1800" b="0" dirty="0">
                <a:solidFill>
                  <a:prstClr val="black">
                    <a:lumMod val="50000"/>
                    <a:lumOff val="50000"/>
                  </a:prstClr>
                </a:solidFill>
                <a:ea typeface="+mn-ea"/>
                <a:cs typeface="+mn-cs"/>
              </a:rPr>
              <a:t>insurance product bank will look for customers who have maintained balance in their account so that they can afford the premium</a:t>
            </a:r>
            <a:r>
              <a:rPr lang="en-IN" sz="1800" b="0" dirty="0" smtClean="0">
                <a:solidFill>
                  <a:prstClr val="black">
                    <a:lumMod val="50000"/>
                    <a:lumOff val="50000"/>
                  </a:prstClr>
                </a:solidFill>
                <a:ea typeface="+mn-ea"/>
                <a:cs typeface="+mn-cs"/>
              </a:rPr>
              <a:t>.</a:t>
            </a:r>
            <a:br>
              <a:rPr lang="en-IN" sz="1800" b="0" dirty="0" smtClean="0">
                <a:solidFill>
                  <a:prstClr val="black">
                    <a:lumMod val="50000"/>
                    <a:lumOff val="50000"/>
                  </a:prstClr>
                </a:solidFill>
                <a:ea typeface="+mn-ea"/>
                <a:cs typeface="+mn-cs"/>
              </a:rPr>
            </a:br>
            <a:r>
              <a:rPr lang="en-IN" sz="1800" b="0" dirty="0">
                <a:solidFill>
                  <a:prstClr val="black">
                    <a:lumMod val="50000"/>
                    <a:lumOff val="50000"/>
                  </a:prstClr>
                </a:solidFill>
                <a:ea typeface="+mn-ea"/>
                <a:cs typeface="+mn-cs"/>
              </a:rPr>
              <a:t/>
            </a:r>
            <a:br>
              <a:rPr lang="en-IN" sz="1800" b="0" dirty="0">
                <a:solidFill>
                  <a:prstClr val="black">
                    <a:lumMod val="50000"/>
                    <a:lumOff val="50000"/>
                  </a:prstClr>
                </a:solidFill>
                <a:ea typeface="+mn-ea"/>
                <a:cs typeface="+mn-cs"/>
              </a:rPr>
            </a:br>
            <a:r>
              <a:rPr lang="en-IN" sz="1800" b="0" dirty="0" smtClean="0">
                <a:solidFill>
                  <a:prstClr val="black">
                    <a:lumMod val="50000"/>
                    <a:lumOff val="50000"/>
                  </a:prstClr>
                </a:solidFill>
                <a:ea typeface="+mn-ea"/>
                <a:cs typeface="+mn-cs"/>
              </a:rPr>
              <a:t/>
            </a:r>
            <a:br>
              <a:rPr lang="en-IN" sz="1800" b="0" dirty="0" smtClean="0">
                <a:solidFill>
                  <a:prstClr val="black">
                    <a:lumMod val="50000"/>
                    <a:lumOff val="50000"/>
                  </a:prstClr>
                </a:solidFill>
                <a:ea typeface="+mn-ea"/>
                <a:cs typeface="+mn-cs"/>
              </a:rPr>
            </a:br>
            <a:r>
              <a:rPr lang="en-IN" sz="1800" b="0" dirty="0">
                <a:solidFill>
                  <a:prstClr val="black">
                    <a:lumMod val="50000"/>
                    <a:lumOff val="50000"/>
                  </a:prstClr>
                </a:solidFill>
                <a:ea typeface="+mn-ea"/>
                <a:cs typeface="+mn-cs"/>
              </a:rPr>
              <a:t/>
            </a:r>
            <a:br>
              <a:rPr lang="en-IN" sz="1800" b="0" dirty="0">
                <a:solidFill>
                  <a:prstClr val="black">
                    <a:lumMod val="50000"/>
                    <a:lumOff val="50000"/>
                  </a:prstClr>
                </a:solidFill>
                <a:ea typeface="+mn-ea"/>
                <a:cs typeface="+mn-cs"/>
              </a:rPr>
            </a:br>
            <a:r>
              <a:rPr lang="en-IN" sz="1800" b="0" dirty="0" smtClean="0">
                <a:solidFill>
                  <a:prstClr val="black">
                    <a:lumMod val="50000"/>
                    <a:lumOff val="50000"/>
                  </a:prstClr>
                </a:solidFill>
                <a:ea typeface="+mn-ea"/>
                <a:cs typeface="+mn-cs"/>
              </a:rPr>
              <a:t/>
            </a:r>
            <a:br>
              <a:rPr lang="en-IN" sz="1800" b="0" dirty="0" smtClean="0">
                <a:solidFill>
                  <a:prstClr val="black">
                    <a:lumMod val="50000"/>
                    <a:lumOff val="50000"/>
                  </a:prstClr>
                </a:solidFill>
                <a:ea typeface="+mn-ea"/>
                <a:cs typeface="+mn-cs"/>
              </a:rPr>
            </a:br>
            <a:r>
              <a:rPr lang="en-IN" sz="1800" b="0" dirty="0" smtClean="0">
                <a:solidFill>
                  <a:prstClr val="black">
                    <a:lumMod val="50000"/>
                    <a:lumOff val="50000"/>
                  </a:prstClr>
                </a:solidFill>
                <a:ea typeface="+mn-ea"/>
                <a:cs typeface="+mn-cs"/>
              </a:rPr>
              <a:t>8.For a unit increase in DIRDEP_WOE, We expect a 0.2358 decrease in log odds of dependent variable INS, holding all the variables constant. It means that if customer adopts the service of direct deposit changes , he is 0.2358 times less  likely to buy  the insurance product because in this case customer makes payment without the intervention of bank so its become difficult for bank to reconcile the transactions because reconciliation is  done either quarterly or on closing.</a:t>
            </a:r>
            <a:br>
              <a:rPr lang="en-IN" sz="1800" b="0" dirty="0" smtClean="0">
                <a:solidFill>
                  <a:prstClr val="black">
                    <a:lumMod val="50000"/>
                    <a:lumOff val="50000"/>
                  </a:prstClr>
                </a:solidFill>
                <a:ea typeface="+mn-ea"/>
                <a:cs typeface="+mn-cs"/>
              </a:rPr>
            </a:br>
            <a:r>
              <a:rPr lang="en-IN" sz="1800" b="0" dirty="0" smtClean="0">
                <a:solidFill>
                  <a:prstClr val="black">
                    <a:lumMod val="50000"/>
                    <a:lumOff val="50000"/>
                  </a:prstClr>
                </a:solidFill>
                <a:ea typeface="+mn-ea"/>
                <a:cs typeface="+mn-cs"/>
              </a:rPr>
              <a:t/>
            </a:r>
            <a:br>
              <a:rPr lang="en-IN" sz="1800" b="0" dirty="0" smtClean="0">
                <a:solidFill>
                  <a:prstClr val="black">
                    <a:lumMod val="50000"/>
                    <a:lumOff val="50000"/>
                  </a:prstClr>
                </a:solidFill>
                <a:ea typeface="+mn-ea"/>
                <a:cs typeface="+mn-cs"/>
              </a:rPr>
            </a:br>
            <a:r>
              <a:rPr lang="en-IN" sz="1600" b="0" dirty="0">
                <a:solidFill>
                  <a:prstClr val="black">
                    <a:lumMod val="50000"/>
                    <a:lumOff val="50000"/>
                  </a:prstClr>
                </a:solidFill>
                <a:ea typeface="+mn-ea"/>
                <a:cs typeface="+mn-cs"/>
              </a:rPr>
              <a:t/>
            </a:r>
            <a:br>
              <a:rPr lang="en-IN" sz="1600" b="0" dirty="0">
                <a:solidFill>
                  <a:prstClr val="black">
                    <a:lumMod val="50000"/>
                    <a:lumOff val="50000"/>
                  </a:prstClr>
                </a:solidFill>
                <a:ea typeface="+mn-ea"/>
                <a:cs typeface="+mn-cs"/>
              </a:rPr>
            </a:br>
            <a:endParaRPr lang="en-US" dirty="0"/>
          </a:p>
        </p:txBody>
      </p:sp>
      <p:sp>
        <p:nvSpPr>
          <p:cNvPr id="3" name="Slide Number Placeholder 2"/>
          <p:cNvSpPr>
            <a:spLocks noGrp="1"/>
          </p:cNvSpPr>
          <p:nvPr>
            <p:ph type="sldNum" sz="quarter" idx="12"/>
          </p:nvPr>
        </p:nvSpPr>
        <p:spPr/>
        <p:txBody>
          <a:bodyPr/>
          <a:lstStyle/>
          <a:p>
            <a:fld id="{A99DCBDA-E6E1-4450-8C96-95044ECAF7F5}" type="slidenum">
              <a:rPr lang="en-IN" smtClean="0"/>
              <a:t>8</a:t>
            </a:fld>
            <a:endParaRPr lang="en-IN"/>
          </a:p>
        </p:txBody>
      </p:sp>
    </p:spTree>
    <p:extLst>
      <p:ext uri="{BB962C8B-B14F-4D97-AF65-F5344CB8AC3E}">
        <p14:creationId xmlns:p14="http://schemas.microsoft.com/office/powerpoint/2010/main" val="261254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5026570"/>
          </a:xfrm>
        </p:spPr>
        <p:txBody>
          <a:bodyPr>
            <a:normAutofit fontScale="90000"/>
          </a:bodyPr>
          <a:lstStyle/>
          <a:p>
            <a:r>
              <a:rPr lang="en-IN" sz="1600" b="0" dirty="0" smtClean="0">
                <a:solidFill>
                  <a:prstClr val="black">
                    <a:lumMod val="50000"/>
                    <a:lumOff val="50000"/>
                  </a:prstClr>
                </a:solidFill>
              </a:rPr>
              <a:t/>
            </a:r>
            <a:br>
              <a:rPr lang="en-IN" sz="1600" b="0" dirty="0" smtClean="0">
                <a:solidFill>
                  <a:prstClr val="black">
                    <a:lumMod val="50000"/>
                    <a:lumOff val="50000"/>
                  </a:prstClr>
                </a:solidFill>
              </a:rPr>
            </a:br>
            <a:r>
              <a:rPr lang="en-IN" sz="1600" b="0" dirty="0">
                <a:solidFill>
                  <a:prstClr val="black">
                    <a:lumMod val="50000"/>
                    <a:lumOff val="50000"/>
                  </a:prstClr>
                </a:solidFill>
              </a:rPr>
              <a:t/>
            </a:r>
            <a:br>
              <a:rPr lang="en-IN" sz="1600" b="0" dirty="0">
                <a:solidFill>
                  <a:prstClr val="black">
                    <a:lumMod val="50000"/>
                    <a:lumOff val="50000"/>
                  </a:prstClr>
                </a:solidFill>
              </a:rPr>
            </a:br>
            <a:r>
              <a:rPr lang="en-IN" sz="1600" b="0" dirty="0" smtClean="0">
                <a:solidFill>
                  <a:prstClr val="black">
                    <a:lumMod val="50000"/>
                    <a:lumOff val="50000"/>
                  </a:prstClr>
                </a:solidFill>
              </a:rPr>
              <a:t>9.</a:t>
            </a:r>
            <a:r>
              <a:rPr lang="en-IN" sz="1800" b="0" dirty="0" smtClean="0">
                <a:solidFill>
                  <a:prstClr val="black">
                    <a:lumMod val="50000"/>
                    <a:lumOff val="50000"/>
                  </a:prstClr>
                </a:solidFill>
              </a:rPr>
              <a:t>For </a:t>
            </a:r>
            <a:r>
              <a:rPr lang="en-IN" sz="1800" b="0" dirty="0">
                <a:solidFill>
                  <a:prstClr val="black">
                    <a:lumMod val="50000"/>
                    <a:lumOff val="50000"/>
                  </a:prstClr>
                </a:solidFill>
              </a:rPr>
              <a:t>a unit increase in IRA _WOE, We expect a 0.4829 increase in log odds of dependent variable INS, holding all the variables constant. It means that if customer has retirement account , he is 0.4829  more times likely to buy  the insurance product because customer has fund in his account  for cover up so the customer can easily afford for premium which is good for </a:t>
            </a:r>
            <a:r>
              <a:rPr lang="en-IN" sz="1800" b="0" dirty="0" smtClean="0">
                <a:solidFill>
                  <a:prstClr val="black">
                    <a:lumMod val="50000"/>
                    <a:lumOff val="50000"/>
                  </a:prstClr>
                </a:solidFill>
              </a:rPr>
              <a:t>bank as well as for </a:t>
            </a:r>
            <a:r>
              <a:rPr lang="en-IN" sz="1800" b="0" dirty="0" smtClean="0">
                <a:solidFill>
                  <a:prstClr val="black">
                    <a:lumMod val="50000"/>
                    <a:lumOff val="50000"/>
                  </a:prstClr>
                </a:solidFill>
              </a:rPr>
              <a:t>customer.</a:t>
            </a:r>
            <a:r>
              <a:rPr lang="en-IN" sz="1800" b="0" dirty="0">
                <a:solidFill>
                  <a:prstClr val="black">
                    <a:lumMod val="50000"/>
                    <a:lumOff val="50000"/>
                  </a:prstClr>
                </a:solidFill>
              </a:rPr>
              <a:t/>
            </a:r>
            <a:br>
              <a:rPr lang="en-IN" sz="1800" b="0" dirty="0">
                <a:solidFill>
                  <a:prstClr val="black">
                    <a:lumMod val="50000"/>
                    <a:lumOff val="50000"/>
                  </a:prstClr>
                </a:solidFill>
              </a:rPr>
            </a:br>
            <a:r>
              <a:rPr lang="en-IN" sz="1800" b="0" dirty="0">
                <a:solidFill>
                  <a:prstClr val="black">
                    <a:lumMod val="50000"/>
                    <a:lumOff val="50000"/>
                  </a:prstClr>
                </a:solidFill>
              </a:rPr>
              <a:t/>
            </a:r>
            <a:br>
              <a:rPr lang="en-IN" sz="1800" b="0" dirty="0">
                <a:solidFill>
                  <a:prstClr val="black">
                    <a:lumMod val="50000"/>
                    <a:lumOff val="50000"/>
                  </a:prstClr>
                </a:solidFill>
              </a:rPr>
            </a:br>
            <a:r>
              <a:rPr lang="en-IN" sz="1800" b="0" dirty="0" smtClean="0">
                <a:solidFill>
                  <a:prstClr val="black">
                    <a:lumMod val="50000"/>
                    <a:lumOff val="50000"/>
                  </a:prstClr>
                </a:solidFill>
              </a:rPr>
              <a:t/>
            </a:r>
            <a:br>
              <a:rPr lang="en-IN" sz="1800" b="0" dirty="0" smtClean="0">
                <a:solidFill>
                  <a:prstClr val="black">
                    <a:lumMod val="50000"/>
                    <a:lumOff val="50000"/>
                  </a:prstClr>
                </a:solidFill>
              </a:rPr>
            </a:br>
            <a:r>
              <a:rPr lang="en-IN" sz="1800" b="0" dirty="0">
                <a:solidFill>
                  <a:prstClr val="black">
                    <a:lumMod val="50000"/>
                    <a:lumOff val="50000"/>
                  </a:prstClr>
                </a:solidFill>
              </a:rPr>
              <a:t/>
            </a:r>
            <a:br>
              <a:rPr lang="en-IN" sz="1800" b="0" dirty="0">
                <a:solidFill>
                  <a:prstClr val="black">
                    <a:lumMod val="50000"/>
                    <a:lumOff val="50000"/>
                  </a:prstClr>
                </a:solidFill>
              </a:rPr>
            </a:br>
            <a:r>
              <a:rPr lang="en-IN" sz="1800" b="0" dirty="0">
                <a:solidFill>
                  <a:prstClr val="black">
                    <a:lumMod val="50000"/>
                    <a:lumOff val="50000"/>
                  </a:prstClr>
                </a:solidFill>
              </a:rPr>
              <a:t/>
            </a:r>
            <a:br>
              <a:rPr lang="en-IN" sz="1800" b="0" dirty="0">
                <a:solidFill>
                  <a:prstClr val="black">
                    <a:lumMod val="50000"/>
                    <a:lumOff val="50000"/>
                  </a:prstClr>
                </a:solidFill>
              </a:rPr>
            </a:br>
            <a:r>
              <a:rPr lang="en-IN" sz="1800" b="0" dirty="0" smtClean="0">
                <a:solidFill>
                  <a:prstClr val="black">
                    <a:lumMod val="50000"/>
                    <a:lumOff val="50000"/>
                  </a:prstClr>
                </a:solidFill>
              </a:rPr>
              <a:t>10.For </a:t>
            </a:r>
            <a:r>
              <a:rPr lang="en-IN" sz="1800" b="0" dirty="0">
                <a:solidFill>
                  <a:prstClr val="black">
                    <a:lumMod val="50000"/>
                    <a:lumOff val="50000"/>
                  </a:prstClr>
                </a:solidFill>
              </a:rPr>
              <a:t>a unit increase in INARAE_WOE, We expect a 0.2881 decrease in log odds of dependent variable INS, holding all the variables constant. It means that if customer has given local address ,he is 0.2881 times less likely to buy insurance product because if  customer settles in some other state then customer will switch his account and bank will lose its Customer.</a:t>
            </a:r>
            <a:br>
              <a:rPr lang="en-IN" sz="1800" b="0" dirty="0">
                <a:solidFill>
                  <a:prstClr val="black">
                    <a:lumMod val="50000"/>
                    <a:lumOff val="50000"/>
                  </a:prstClr>
                </a:solidFill>
              </a:rPr>
            </a:br>
            <a:r>
              <a:rPr lang="en-IN" sz="1800" b="0" dirty="0">
                <a:solidFill>
                  <a:prstClr val="black">
                    <a:lumMod val="50000"/>
                    <a:lumOff val="50000"/>
                  </a:prstClr>
                </a:solidFill>
              </a:rPr>
              <a:t/>
            </a:r>
            <a:br>
              <a:rPr lang="en-IN" sz="1800" b="0" dirty="0">
                <a:solidFill>
                  <a:prstClr val="black">
                    <a:lumMod val="50000"/>
                    <a:lumOff val="50000"/>
                  </a:prstClr>
                </a:solidFill>
              </a:rPr>
            </a:br>
            <a:r>
              <a:rPr lang="en-IN" sz="1800" b="0" dirty="0">
                <a:solidFill>
                  <a:prstClr val="black">
                    <a:lumMod val="50000"/>
                    <a:lumOff val="50000"/>
                  </a:prstClr>
                </a:solidFill>
              </a:rPr>
              <a:t/>
            </a:r>
            <a:br>
              <a:rPr lang="en-IN" sz="1800" b="0" dirty="0">
                <a:solidFill>
                  <a:prstClr val="black">
                    <a:lumMod val="50000"/>
                    <a:lumOff val="50000"/>
                  </a:prstClr>
                </a:solidFill>
              </a:rPr>
            </a:br>
            <a:r>
              <a:rPr lang="en-IN" sz="1800" b="0" dirty="0">
                <a:solidFill>
                  <a:prstClr val="black">
                    <a:lumMod val="50000"/>
                    <a:lumOff val="50000"/>
                  </a:prstClr>
                </a:solidFill>
              </a:rPr>
              <a:t/>
            </a:r>
            <a:br>
              <a:rPr lang="en-IN" sz="1800" b="0" dirty="0">
                <a:solidFill>
                  <a:prstClr val="black">
                    <a:lumMod val="50000"/>
                    <a:lumOff val="50000"/>
                  </a:prstClr>
                </a:solidFill>
              </a:rPr>
            </a:br>
            <a:endParaRPr lang="en-US" sz="1800" dirty="0"/>
          </a:p>
        </p:txBody>
      </p:sp>
      <p:sp>
        <p:nvSpPr>
          <p:cNvPr id="3" name="Slide Number Placeholder 2"/>
          <p:cNvSpPr>
            <a:spLocks noGrp="1"/>
          </p:cNvSpPr>
          <p:nvPr>
            <p:ph type="sldNum" sz="quarter" idx="12"/>
          </p:nvPr>
        </p:nvSpPr>
        <p:spPr/>
        <p:txBody>
          <a:bodyPr/>
          <a:lstStyle/>
          <a:p>
            <a:fld id="{A99DCBDA-E6E1-4450-8C96-95044ECAF7F5}" type="slidenum">
              <a:rPr lang="en-IN" smtClean="0"/>
              <a:t>9</a:t>
            </a:fld>
            <a:endParaRPr lang="en-IN"/>
          </a:p>
        </p:txBody>
      </p:sp>
    </p:spTree>
    <p:extLst>
      <p:ext uri="{BB962C8B-B14F-4D97-AF65-F5344CB8AC3E}">
        <p14:creationId xmlns:p14="http://schemas.microsoft.com/office/powerpoint/2010/main" val="43080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20883</TotalTime>
  <Words>887</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List of variables have been used and examined in the modelling</vt:lpstr>
      <vt:lpstr>            I           INS= INSURANCE PRODUCT IS DEPENDENT VARIABLE</vt:lpstr>
      <vt:lpstr>   Logistic Regression Equation </vt:lpstr>
      <vt:lpstr>PowerPoint Presentation</vt:lpstr>
      <vt:lpstr> 6.For a unit increase in ATMAMT_WOE, We expect a 2.9446 increase in log odds of dependent variable INS, holding all the variables constant. It means that if a customer increases ATM Withdrawal amount by 1 unit , he is 2.9446more times likely to buy  the insurance product because bank can easily send and receive more  data  such as real time promotional messages, which results in an increased capability for banks to use highly customized target marketing to cross sell products to ATM users.     7.For a unit increase in DEP_WOE, We expect a 2.2325 increase in log odds of dependent variable INS, holding all the variables constant. It means that if increases deposit balance  by 1 unit , he is 2.2325 more times likely to buy  the insurance product bank will look for customers who have maintained balance in their account so that they can afford the premium.     8.For a unit increase in DIRDEP_WOE, We expect a 0.2358 decrease in log odds of dependent variable INS, holding all the variables constant. It means that if customer adopts the service of direct deposit changes , he is 0.2358 times less  likely to buy  the insurance product because in this case customer makes payment without the intervention of bank so its become difficult for bank to reconcile the transactions because reconciliation is  done either quarterly or on closing.   </vt:lpstr>
      <vt:lpstr>  9.For a unit increase in IRA _WOE, We expect a 0.4829 increase in log odds of dependent variable INS, holding all the variables constant. It means that if customer has retirement account , he is 0.4829  more times likely to buy  the insurance product because customer has fund in his account  for cover up so the customer can easily afford for premium which is good for bank as well as for customer.     10.For a unit increase in INARAE_WOE, We expect a 0.2881 decrease in log odds of dependent variable INS, holding all the variables constant. It means that if customer has given local address ,he is 0.2881 times less likely to buy insurance product because if  customer settles in some other state then customer will switch his account and bank will lose its Customer.    </vt:lpstr>
      <vt:lpstr>TESTING OF THE MODEL</vt:lpstr>
      <vt:lpstr>BUSINESS INSIGHTS</vt:lpstr>
      <vt:lpstr>BUSINESS INSIGHTS CONTINUED…………………………………………..</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1</dc:title>
  <dc:creator>Gurpreet</dc:creator>
  <cp:lastModifiedBy>raveesh wadhawan</cp:lastModifiedBy>
  <cp:revision>766</cp:revision>
  <dcterms:created xsi:type="dcterms:W3CDTF">2012-08-29T04:18:43Z</dcterms:created>
  <dcterms:modified xsi:type="dcterms:W3CDTF">2018-10-10T11:14:54Z</dcterms:modified>
</cp:coreProperties>
</file>