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0" r:id="rId1"/>
  </p:sldMasterIdLst>
  <p:notesMasterIdLst>
    <p:notesMasterId r:id="rId21"/>
  </p:notesMasterIdLst>
  <p:sldIdLst>
    <p:sldId id="256" r:id="rId2"/>
    <p:sldId id="257" r:id="rId3"/>
    <p:sldId id="282" r:id="rId4"/>
    <p:sldId id="283" r:id="rId5"/>
    <p:sldId id="284" r:id="rId6"/>
    <p:sldId id="271" r:id="rId7"/>
    <p:sldId id="288" r:id="rId8"/>
    <p:sldId id="287" r:id="rId9"/>
    <p:sldId id="285" r:id="rId10"/>
    <p:sldId id="296" r:id="rId11"/>
    <p:sldId id="286" r:id="rId12"/>
    <p:sldId id="289" r:id="rId13"/>
    <p:sldId id="290" r:id="rId14"/>
    <p:sldId id="295" r:id="rId15"/>
    <p:sldId id="291" r:id="rId16"/>
    <p:sldId id="292" r:id="rId17"/>
    <p:sldId id="293" r:id="rId18"/>
    <p:sldId id="294" r:id="rId19"/>
    <p:sldId id="27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18" autoAdjust="0"/>
    <p:restoredTop sz="94660"/>
  </p:normalViewPr>
  <p:slideViewPr>
    <p:cSldViewPr>
      <p:cViewPr>
        <p:scale>
          <a:sx n="50" d="100"/>
          <a:sy n="50" d="100"/>
        </p:scale>
        <p:origin x="-1962" y="-4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19D6DD-4774-4515-A253-3AFD5ED245F6}" type="datetimeFigureOut">
              <a:rPr lang="en-US" smtClean="0"/>
              <a:t>10/16/2017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71B1BA-5F11-4E4D-9199-0713C5DE4563}" type="slidenum">
              <a:rPr lang="en-US" smtClean="0"/>
              <a:t>‹#›</a:t>
            </a:fld>
            <a:endParaRPr lang="en-US" dirty="0"/>
          </a:p>
        </p:txBody>
      </p:sp>
    </p:spTree>
    <p:extLst>
      <p:ext uri="{BB962C8B-B14F-4D97-AF65-F5344CB8AC3E}">
        <p14:creationId xmlns:p14="http://schemas.microsoft.com/office/powerpoint/2010/main" val="390610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1B1BA-5F11-4E4D-9199-0713C5DE4563}" type="slidenum">
              <a:rPr lang="en-US" smtClean="0"/>
              <a:t>6</a:t>
            </a:fld>
            <a:endParaRPr lang="en-US" dirty="0"/>
          </a:p>
        </p:txBody>
      </p:sp>
    </p:spTree>
    <p:extLst>
      <p:ext uri="{BB962C8B-B14F-4D97-AF65-F5344CB8AC3E}">
        <p14:creationId xmlns:p14="http://schemas.microsoft.com/office/powerpoint/2010/main" val="118276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smtClean="0"/>
          </a:p>
        </p:txBody>
      </p:sp>
      <p:sp>
        <p:nvSpPr>
          <p:cNvPr id="4" name="Slide Number Placeholder 3"/>
          <p:cNvSpPr>
            <a:spLocks noGrp="1"/>
          </p:cNvSpPr>
          <p:nvPr>
            <p:ph type="sldNum" sz="quarter" idx="10"/>
          </p:nvPr>
        </p:nvSpPr>
        <p:spPr/>
        <p:txBody>
          <a:bodyPr/>
          <a:lstStyle/>
          <a:p>
            <a:fld id="{C171B1BA-5F11-4E4D-9199-0713C5DE4563}" type="slidenum">
              <a:rPr lang="en-US" smtClean="0"/>
              <a:t>9</a:t>
            </a:fld>
            <a:endParaRPr lang="en-US" dirty="0"/>
          </a:p>
        </p:txBody>
      </p:sp>
    </p:spTree>
    <p:extLst>
      <p:ext uri="{BB962C8B-B14F-4D97-AF65-F5344CB8AC3E}">
        <p14:creationId xmlns:p14="http://schemas.microsoft.com/office/powerpoint/2010/main" val="5626599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01FCEAA-D59C-450D-AE24-116684FCA774}" type="datetimeFigureOut">
              <a:rPr lang="en-US" smtClean="0"/>
              <a:t>10/16/2017</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0D01EFF-DD0F-4740-81A1-9C1CD159E8C6}"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01FCEAA-D59C-450D-AE24-116684FCA774}" type="datetimeFigureOut">
              <a:rPr lang="en-US" smtClean="0"/>
              <a:t>10/16/2017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0D01EFF-DD0F-4740-81A1-9C1CD159E8C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01FCEAA-D59C-450D-AE24-116684FCA774}" type="datetimeFigureOut">
              <a:rPr lang="en-US" smtClean="0"/>
              <a:t>10/16/2017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0D01EFF-DD0F-4740-81A1-9C1CD159E8C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01FCEAA-D59C-450D-AE24-116684FCA774}" type="datetimeFigureOut">
              <a:rPr lang="en-US" smtClean="0"/>
              <a:t>10/16/2017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0D01EFF-DD0F-4740-81A1-9C1CD159E8C6}" type="slidenum">
              <a:rPr lang="en-US" smtClean="0"/>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01FCEAA-D59C-450D-AE24-116684FCA774}" type="datetimeFigureOut">
              <a:rPr lang="en-US" smtClean="0"/>
              <a:t>10/16/2017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0D01EFF-DD0F-4740-81A1-9C1CD159E8C6}" type="slidenum">
              <a:rPr lang="en-US" smtClean="0"/>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01FCEAA-D59C-450D-AE24-116684FCA774}" type="datetimeFigureOut">
              <a:rPr lang="en-US" smtClean="0"/>
              <a:t>10/16/2017</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90D01EFF-DD0F-4740-81A1-9C1CD159E8C6}" type="slidenum">
              <a:rPr lang="en-US" smtClean="0"/>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01FCEAA-D59C-450D-AE24-116684FCA774}" type="datetimeFigureOut">
              <a:rPr lang="en-US" smtClean="0"/>
              <a:t>10/16/2017</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90D01EFF-DD0F-4740-81A1-9C1CD159E8C6}"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01FCEAA-D59C-450D-AE24-116684FCA774}" type="datetimeFigureOut">
              <a:rPr lang="en-US" smtClean="0"/>
              <a:t>10/16/2017</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90D01EFF-DD0F-4740-81A1-9C1CD159E8C6}" type="slidenum">
              <a:rPr lang="en-US" smtClean="0"/>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01FCEAA-D59C-450D-AE24-116684FCA774}" type="datetimeFigureOut">
              <a:rPr lang="en-US" smtClean="0"/>
              <a:t>10/16/2017</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90D01EFF-DD0F-4740-81A1-9C1CD159E8C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01FCEAA-D59C-450D-AE24-116684FCA774}" type="datetimeFigureOut">
              <a:rPr lang="en-US" smtClean="0"/>
              <a:t>10/16/2017</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90D01EFF-DD0F-4740-81A1-9C1CD159E8C6}"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01FCEAA-D59C-450D-AE24-116684FCA774}" type="datetimeFigureOut">
              <a:rPr lang="en-US" smtClean="0"/>
              <a:t>10/16/2017</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0D01EFF-DD0F-4740-81A1-9C1CD159E8C6}" type="slidenum">
              <a:rPr lang="en-US" smtClean="0"/>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01FCEAA-D59C-450D-AE24-116684FCA774}" type="datetimeFigureOut">
              <a:rPr lang="en-US" smtClean="0"/>
              <a:t>10/16/2017</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0D01EFF-DD0F-4740-81A1-9C1CD159E8C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package" Target="../embeddings/Microsoft_Excel_Worksheet1.xlsx"/><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4800600"/>
          </a:xfrm>
        </p:spPr>
        <p:txBody>
          <a:bodyPr>
            <a:normAutofit/>
          </a:bodyPr>
          <a:lstStyle/>
          <a:p>
            <a:pPr algn="ctr"/>
            <a:r>
              <a:rPr lang="en-US" b="1" dirty="0" smtClean="0">
                <a:solidFill>
                  <a:srgbClr val="00B050"/>
                </a:solidFill>
              </a:rPr>
              <a:t>Decision Trees Case Study</a:t>
            </a:r>
            <a:br>
              <a:rPr lang="en-US" b="1" dirty="0" smtClean="0">
                <a:solidFill>
                  <a:srgbClr val="00B050"/>
                </a:solidFill>
              </a:rPr>
            </a:br>
            <a:r>
              <a:rPr lang="en-US" b="1" dirty="0" smtClean="0">
                <a:solidFill>
                  <a:srgbClr val="FF0000"/>
                </a:solidFill>
              </a:rPr>
              <a:t/>
            </a:r>
            <a:br>
              <a:rPr lang="en-US" b="1" dirty="0" smtClean="0">
                <a:solidFill>
                  <a:srgbClr val="FF0000"/>
                </a:solidFill>
              </a:rPr>
            </a:br>
            <a:r>
              <a:rPr lang="en-US" dirty="0">
                <a:solidFill>
                  <a:srgbClr val="FF0000"/>
                </a:solidFill>
              </a:rPr>
              <a:t/>
            </a:r>
            <a:br>
              <a:rPr lang="en-US" dirty="0">
                <a:solidFill>
                  <a:srgbClr val="FF0000"/>
                </a:solidFill>
              </a:rPr>
            </a:br>
            <a:r>
              <a:rPr lang="en-US" dirty="0" smtClean="0">
                <a:solidFill>
                  <a:srgbClr val="FF0000"/>
                </a:solidFill>
              </a:rPr>
              <a:t>            </a:t>
            </a:r>
            <a:r>
              <a:rPr lang="en-US" b="1" dirty="0" err="1" smtClean="0">
                <a:solidFill>
                  <a:srgbClr val="FF0000"/>
                </a:solidFill>
              </a:rPr>
              <a:t>Rinny</a:t>
            </a:r>
            <a:r>
              <a:rPr lang="en-US" b="1" dirty="0" smtClean="0">
                <a:solidFill>
                  <a:srgbClr val="FF0000"/>
                </a:solidFill>
              </a:rPr>
              <a:t> Wadhawan</a:t>
            </a:r>
            <a:endParaRPr lang="en-US" b="1" dirty="0">
              <a:solidFill>
                <a:srgbClr val="FF0000"/>
              </a:solidFill>
            </a:endParaRPr>
          </a:p>
        </p:txBody>
      </p:sp>
    </p:spTree>
    <p:extLst>
      <p:ext uri="{BB962C8B-B14F-4D97-AF65-F5344CB8AC3E}">
        <p14:creationId xmlns:p14="http://schemas.microsoft.com/office/powerpoint/2010/main" val="2470174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447800"/>
            <a:ext cx="8229600" cy="4525963"/>
          </a:xfrm>
        </p:spPr>
        <p:style>
          <a:lnRef idx="2">
            <a:schemeClr val="dk1"/>
          </a:lnRef>
          <a:fillRef idx="1">
            <a:schemeClr val="lt1"/>
          </a:fillRef>
          <a:effectRef idx="0">
            <a:schemeClr val="dk1"/>
          </a:effectRef>
          <a:fontRef idx="minor">
            <a:schemeClr val="dk1"/>
          </a:fontRef>
        </p:style>
        <p:txBody>
          <a:bodyPr>
            <a:normAutofit fontScale="25000" lnSpcReduction="20000"/>
          </a:bodyPr>
          <a:lstStyle/>
          <a:p>
            <a:pPr marL="109728" indent="0">
              <a:buNone/>
            </a:pPr>
            <a:r>
              <a:rPr lang="en-IN" sz="6400" dirty="0" smtClean="0">
                <a:solidFill>
                  <a:srgbClr val="00B050"/>
                </a:solidFill>
              </a:rPr>
              <a:t>1.If  </a:t>
            </a:r>
            <a:r>
              <a:rPr lang="en-IN" sz="6400" dirty="0" err="1">
                <a:solidFill>
                  <a:srgbClr val="00B050"/>
                </a:solidFill>
              </a:rPr>
              <a:t>ybar</a:t>
            </a:r>
            <a:r>
              <a:rPr lang="en-IN" sz="6400" dirty="0">
                <a:solidFill>
                  <a:srgbClr val="00B050"/>
                </a:solidFill>
              </a:rPr>
              <a:t>&lt;5.5 is true then result is letter “A” </a:t>
            </a:r>
            <a:r>
              <a:rPr lang="en-IN" sz="6400" dirty="0" smtClean="0">
                <a:solidFill>
                  <a:srgbClr val="00B050"/>
                </a:solidFill>
              </a:rPr>
              <a:t>and If it is not true then </a:t>
            </a:r>
            <a:r>
              <a:rPr lang="en-IN" sz="6400" dirty="0">
                <a:solidFill>
                  <a:srgbClr val="00B050"/>
                </a:solidFill>
              </a:rPr>
              <a:t>it will result in  </a:t>
            </a:r>
            <a:r>
              <a:rPr lang="en-IN" sz="6400" dirty="0" err="1">
                <a:solidFill>
                  <a:srgbClr val="00B050"/>
                </a:solidFill>
              </a:rPr>
              <a:t>xedgeyco</a:t>
            </a:r>
            <a:r>
              <a:rPr lang="en-IN" sz="6400" dirty="0">
                <a:solidFill>
                  <a:srgbClr val="00B050"/>
                </a:solidFill>
              </a:rPr>
              <a:t>&lt; 8.5 </a:t>
            </a:r>
            <a:r>
              <a:rPr lang="en-IN" sz="6400" dirty="0" smtClean="0">
                <a:solidFill>
                  <a:srgbClr val="00B050"/>
                </a:solidFill>
              </a:rPr>
              <a:t>.</a:t>
            </a:r>
            <a:endParaRPr lang="en-IN" sz="6400" dirty="0">
              <a:solidFill>
                <a:srgbClr val="00B050"/>
              </a:solidFill>
            </a:endParaRPr>
          </a:p>
          <a:p>
            <a:pPr>
              <a:buFont typeface="Wingdings" panose="05000000000000000000" pitchFamily="2" charset="2"/>
              <a:buChar char="q"/>
            </a:pPr>
            <a:endParaRPr lang="en-IN" sz="6400" dirty="0">
              <a:solidFill>
                <a:srgbClr val="00B050"/>
              </a:solidFill>
            </a:endParaRPr>
          </a:p>
          <a:p>
            <a:pPr marL="109728" indent="0">
              <a:buNone/>
            </a:pPr>
            <a:r>
              <a:rPr lang="en-IN" sz="6400" dirty="0" smtClean="0">
                <a:solidFill>
                  <a:srgbClr val="00B050"/>
                </a:solidFill>
              </a:rPr>
              <a:t>2.If </a:t>
            </a:r>
            <a:r>
              <a:rPr lang="en-IN" sz="6400" dirty="0" err="1" smtClean="0">
                <a:solidFill>
                  <a:srgbClr val="00B050"/>
                </a:solidFill>
              </a:rPr>
              <a:t>xedgeyco</a:t>
            </a:r>
            <a:r>
              <a:rPr lang="en-IN" sz="6400" dirty="0" smtClean="0">
                <a:solidFill>
                  <a:srgbClr val="00B050"/>
                </a:solidFill>
              </a:rPr>
              <a:t> &lt;8.5 is true then </a:t>
            </a:r>
            <a:r>
              <a:rPr lang="en-IN" sz="6400" dirty="0">
                <a:solidFill>
                  <a:srgbClr val="00B050"/>
                </a:solidFill>
              </a:rPr>
              <a:t>it will result in </a:t>
            </a:r>
            <a:r>
              <a:rPr lang="en-IN" sz="6400" dirty="0" err="1">
                <a:solidFill>
                  <a:srgbClr val="00B050"/>
                </a:solidFill>
              </a:rPr>
              <a:t>xedgeyco</a:t>
            </a:r>
            <a:r>
              <a:rPr lang="en-IN" sz="6400" dirty="0">
                <a:solidFill>
                  <a:srgbClr val="00B050"/>
                </a:solidFill>
              </a:rPr>
              <a:t>&gt;=7.5 and if it is not true </a:t>
            </a:r>
            <a:r>
              <a:rPr lang="en-IN" sz="6400" dirty="0" smtClean="0">
                <a:solidFill>
                  <a:srgbClr val="00B050"/>
                </a:solidFill>
              </a:rPr>
              <a:t>then it will result in </a:t>
            </a:r>
            <a:r>
              <a:rPr lang="en-IN" sz="6400" dirty="0" err="1" smtClean="0">
                <a:solidFill>
                  <a:srgbClr val="00B050"/>
                </a:solidFill>
              </a:rPr>
              <a:t>xybar</a:t>
            </a:r>
            <a:r>
              <a:rPr lang="en-IN" sz="6400" dirty="0" smtClean="0">
                <a:solidFill>
                  <a:srgbClr val="00B050"/>
                </a:solidFill>
              </a:rPr>
              <a:t> &lt;7.5</a:t>
            </a:r>
            <a:endParaRPr lang="en-IN" sz="6400" dirty="0">
              <a:solidFill>
                <a:srgbClr val="00B050"/>
              </a:solidFill>
            </a:endParaRPr>
          </a:p>
          <a:p>
            <a:pPr>
              <a:buFont typeface="Wingdings" panose="05000000000000000000" pitchFamily="2" charset="2"/>
              <a:buChar char="q"/>
            </a:pPr>
            <a:endParaRPr lang="en-IN" sz="6400" dirty="0">
              <a:solidFill>
                <a:srgbClr val="00B050"/>
              </a:solidFill>
            </a:endParaRPr>
          </a:p>
          <a:p>
            <a:pPr marL="109728" indent="0">
              <a:buNone/>
            </a:pPr>
            <a:r>
              <a:rPr lang="en-IN" sz="6400" dirty="0" smtClean="0">
                <a:solidFill>
                  <a:srgbClr val="00B050"/>
                </a:solidFill>
              </a:rPr>
              <a:t>3.If </a:t>
            </a:r>
            <a:r>
              <a:rPr lang="en-IN" sz="6400" dirty="0" err="1">
                <a:solidFill>
                  <a:srgbClr val="00B050"/>
                </a:solidFill>
              </a:rPr>
              <a:t>xedgeyco</a:t>
            </a:r>
            <a:r>
              <a:rPr lang="en-IN" sz="6400" dirty="0">
                <a:solidFill>
                  <a:srgbClr val="00B050"/>
                </a:solidFill>
              </a:rPr>
              <a:t>&gt;=7.5  </a:t>
            </a:r>
            <a:r>
              <a:rPr lang="en-IN" sz="6400" dirty="0" smtClean="0">
                <a:solidFill>
                  <a:srgbClr val="00B050"/>
                </a:solidFill>
              </a:rPr>
              <a:t>is true  then it </a:t>
            </a:r>
            <a:r>
              <a:rPr lang="en-IN" sz="6400" dirty="0">
                <a:solidFill>
                  <a:srgbClr val="00B050"/>
                </a:solidFill>
              </a:rPr>
              <a:t>will result in </a:t>
            </a:r>
            <a:r>
              <a:rPr lang="en-IN" sz="6400" dirty="0" smtClean="0">
                <a:solidFill>
                  <a:srgbClr val="00B050"/>
                </a:solidFill>
              </a:rPr>
              <a:t>xy2bar&lt;7.5 and If </a:t>
            </a:r>
            <a:r>
              <a:rPr lang="en-IN" sz="6400" dirty="0" err="1">
                <a:solidFill>
                  <a:srgbClr val="00B050"/>
                </a:solidFill>
              </a:rPr>
              <a:t>xedgeyco</a:t>
            </a:r>
            <a:r>
              <a:rPr lang="en-IN" sz="6400" dirty="0">
                <a:solidFill>
                  <a:srgbClr val="00B050"/>
                </a:solidFill>
              </a:rPr>
              <a:t>&gt;=7.5 </a:t>
            </a:r>
            <a:r>
              <a:rPr lang="en-IN" sz="6400" dirty="0" smtClean="0">
                <a:solidFill>
                  <a:srgbClr val="00B050"/>
                </a:solidFill>
              </a:rPr>
              <a:t>is not true then </a:t>
            </a:r>
            <a:r>
              <a:rPr lang="en-IN" sz="6400" dirty="0">
                <a:solidFill>
                  <a:srgbClr val="00B050"/>
                </a:solidFill>
              </a:rPr>
              <a:t>it will result in  </a:t>
            </a:r>
            <a:r>
              <a:rPr lang="en-IN" sz="6400" dirty="0" smtClean="0">
                <a:solidFill>
                  <a:srgbClr val="00B050"/>
                </a:solidFill>
              </a:rPr>
              <a:t>y2bar&lt;1.5</a:t>
            </a:r>
            <a:endParaRPr lang="en-IN" sz="6400" dirty="0">
              <a:solidFill>
                <a:srgbClr val="00B050"/>
              </a:solidFill>
            </a:endParaRPr>
          </a:p>
          <a:p>
            <a:pPr marL="109728" indent="0">
              <a:buNone/>
            </a:pPr>
            <a:endParaRPr lang="en-IN" sz="6400" dirty="0" smtClean="0">
              <a:solidFill>
                <a:srgbClr val="00B050"/>
              </a:solidFill>
            </a:endParaRPr>
          </a:p>
          <a:p>
            <a:pPr marL="109728" indent="0">
              <a:buNone/>
            </a:pPr>
            <a:r>
              <a:rPr lang="en-IN" sz="6400" dirty="0" smtClean="0">
                <a:solidFill>
                  <a:srgbClr val="00B050"/>
                </a:solidFill>
              </a:rPr>
              <a:t>4.If Xy2bar&lt;7.5 is true  then result </a:t>
            </a:r>
            <a:r>
              <a:rPr lang="en-IN" sz="6400" dirty="0">
                <a:solidFill>
                  <a:srgbClr val="00B050"/>
                </a:solidFill>
              </a:rPr>
              <a:t>is letter </a:t>
            </a:r>
            <a:r>
              <a:rPr lang="en-IN" sz="6400" dirty="0" smtClean="0">
                <a:solidFill>
                  <a:srgbClr val="00B050"/>
                </a:solidFill>
              </a:rPr>
              <a:t>“B” and if Xy2bar&lt;7.5 is not true then </a:t>
            </a:r>
            <a:r>
              <a:rPr lang="en-IN" sz="6400" dirty="0">
                <a:solidFill>
                  <a:srgbClr val="00B050"/>
                </a:solidFill>
              </a:rPr>
              <a:t>result is letter </a:t>
            </a:r>
            <a:r>
              <a:rPr lang="en-IN" sz="6400" dirty="0" smtClean="0">
                <a:solidFill>
                  <a:srgbClr val="00B050"/>
                </a:solidFill>
              </a:rPr>
              <a:t>“R”.                                                </a:t>
            </a:r>
          </a:p>
          <a:p>
            <a:pPr marL="109728" indent="0">
              <a:buNone/>
            </a:pPr>
            <a:endParaRPr lang="en-IN" sz="6400" dirty="0">
              <a:solidFill>
                <a:srgbClr val="00B050"/>
              </a:solidFill>
            </a:endParaRPr>
          </a:p>
          <a:p>
            <a:pPr marL="109728" indent="0">
              <a:buNone/>
            </a:pPr>
            <a:r>
              <a:rPr lang="en-IN" sz="6400" dirty="0" smtClean="0">
                <a:solidFill>
                  <a:srgbClr val="00B050"/>
                </a:solidFill>
              </a:rPr>
              <a:t>5. If y2bar&lt;1.5 is true then result </a:t>
            </a:r>
            <a:r>
              <a:rPr lang="en-IN" sz="6400" dirty="0">
                <a:solidFill>
                  <a:srgbClr val="00B050"/>
                </a:solidFill>
              </a:rPr>
              <a:t>is letter </a:t>
            </a:r>
            <a:r>
              <a:rPr lang="en-IN" sz="6400" dirty="0" smtClean="0">
                <a:solidFill>
                  <a:srgbClr val="00B050"/>
                </a:solidFill>
              </a:rPr>
              <a:t>“</a:t>
            </a:r>
            <a:r>
              <a:rPr lang="en-IN" sz="6400" dirty="0">
                <a:solidFill>
                  <a:srgbClr val="00B050"/>
                </a:solidFill>
              </a:rPr>
              <a:t>A” and </a:t>
            </a:r>
            <a:r>
              <a:rPr lang="en-IN" sz="6400" dirty="0" smtClean="0">
                <a:solidFill>
                  <a:srgbClr val="00B050"/>
                </a:solidFill>
              </a:rPr>
              <a:t>if y2bar&lt;1.5 is not true then </a:t>
            </a:r>
            <a:r>
              <a:rPr lang="en-IN" sz="6400" dirty="0">
                <a:solidFill>
                  <a:srgbClr val="00B050"/>
                </a:solidFill>
              </a:rPr>
              <a:t>result is letter </a:t>
            </a:r>
            <a:r>
              <a:rPr lang="en-IN" sz="6400" dirty="0" smtClean="0">
                <a:solidFill>
                  <a:srgbClr val="00B050"/>
                </a:solidFill>
              </a:rPr>
              <a:t>“R”</a:t>
            </a:r>
            <a:endParaRPr lang="en-IN" sz="6400" dirty="0">
              <a:solidFill>
                <a:srgbClr val="00B050"/>
              </a:solidFill>
            </a:endParaRPr>
          </a:p>
          <a:p>
            <a:pPr marL="109728" indent="0">
              <a:buNone/>
            </a:pPr>
            <a:endParaRPr lang="en-IN" sz="6400" dirty="0">
              <a:solidFill>
                <a:srgbClr val="00B050"/>
              </a:solidFill>
            </a:endParaRPr>
          </a:p>
          <a:p>
            <a:pPr marL="109728" indent="0">
              <a:buNone/>
            </a:pPr>
            <a:r>
              <a:rPr lang="en-IN" sz="6400" dirty="0" smtClean="0">
                <a:solidFill>
                  <a:srgbClr val="00B050"/>
                </a:solidFill>
              </a:rPr>
              <a:t>6.If </a:t>
            </a:r>
            <a:r>
              <a:rPr lang="en-IN" sz="6400" dirty="0" err="1" smtClean="0">
                <a:solidFill>
                  <a:srgbClr val="00B050"/>
                </a:solidFill>
              </a:rPr>
              <a:t>xybar</a:t>
            </a:r>
            <a:r>
              <a:rPr lang="en-IN" sz="6400" dirty="0" smtClean="0">
                <a:solidFill>
                  <a:srgbClr val="00B050"/>
                </a:solidFill>
              </a:rPr>
              <a:t>&lt;7.5 is true then  it will results in x2bar</a:t>
            </a:r>
            <a:r>
              <a:rPr lang="en-IN" sz="6400" dirty="0">
                <a:solidFill>
                  <a:srgbClr val="00B050"/>
                </a:solidFill>
              </a:rPr>
              <a:t>&gt;=</a:t>
            </a:r>
            <a:r>
              <a:rPr lang="en-IN" sz="6400" dirty="0" smtClean="0">
                <a:solidFill>
                  <a:srgbClr val="00B050"/>
                </a:solidFill>
              </a:rPr>
              <a:t>3.5 and  If </a:t>
            </a:r>
            <a:r>
              <a:rPr lang="en-IN" sz="6400" dirty="0" err="1" smtClean="0">
                <a:solidFill>
                  <a:srgbClr val="00B050"/>
                </a:solidFill>
              </a:rPr>
              <a:t>xybar</a:t>
            </a:r>
            <a:r>
              <a:rPr lang="en-IN" sz="6400" dirty="0" smtClean="0">
                <a:solidFill>
                  <a:srgbClr val="00B050"/>
                </a:solidFill>
              </a:rPr>
              <a:t>&lt;7.5 is no t true then the result </a:t>
            </a:r>
            <a:r>
              <a:rPr lang="en-IN" sz="6400" dirty="0">
                <a:solidFill>
                  <a:srgbClr val="00B050"/>
                </a:solidFill>
              </a:rPr>
              <a:t>is </a:t>
            </a:r>
            <a:r>
              <a:rPr lang="en-IN" sz="6400" dirty="0" smtClean="0">
                <a:solidFill>
                  <a:srgbClr val="00B050"/>
                </a:solidFill>
              </a:rPr>
              <a:t>“P”</a:t>
            </a:r>
            <a:endParaRPr lang="en-IN" sz="6400" dirty="0">
              <a:solidFill>
                <a:srgbClr val="00B050"/>
              </a:solidFill>
            </a:endParaRPr>
          </a:p>
          <a:p>
            <a:pPr>
              <a:buFont typeface="Wingdings" panose="05000000000000000000" pitchFamily="2" charset="2"/>
              <a:buChar char="q"/>
            </a:pPr>
            <a:endParaRPr lang="en-IN" sz="6400" dirty="0">
              <a:solidFill>
                <a:srgbClr val="00B050"/>
              </a:solidFill>
            </a:endParaRPr>
          </a:p>
          <a:p>
            <a:pPr marL="109728" indent="0">
              <a:buNone/>
            </a:pPr>
            <a:r>
              <a:rPr lang="en-IN" sz="6400" dirty="0" smtClean="0">
                <a:solidFill>
                  <a:srgbClr val="00B050"/>
                </a:solidFill>
              </a:rPr>
              <a:t>7.If </a:t>
            </a:r>
            <a:r>
              <a:rPr lang="en-IN" sz="6400" dirty="0">
                <a:solidFill>
                  <a:srgbClr val="00B050"/>
                </a:solidFill>
              </a:rPr>
              <a:t>x2bar&gt;=</a:t>
            </a:r>
            <a:r>
              <a:rPr lang="en-IN" sz="6400" dirty="0" smtClean="0">
                <a:solidFill>
                  <a:srgbClr val="00B050"/>
                </a:solidFill>
              </a:rPr>
              <a:t>3.5 is true then result </a:t>
            </a:r>
            <a:r>
              <a:rPr lang="en-IN" sz="6400" dirty="0">
                <a:solidFill>
                  <a:srgbClr val="00B050"/>
                </a:solidFill>
              </a:rPr>
              <a:t>is letter </a:t>
            </a:r>
            <a:r>
              <a:rPr lang="en-IN" sz="6400" dirty="0" smtClean="0">
                <a:solidFill>
                  <a:srgbClr val="00B050"/>
                </a:solidFill>
              </a:rPr>
              <a:t>“</a:t>
            </a:r>
            <a:r>
              <a:rPr lang="en-IN" sz="6400" dirty="0" err="1" smtClean="0">
                <a:solidFill>
                  <a:srgbClr val="00B050"/>
                </a:solidFill>
              </a:rPr>
              <a:t>B”and</a:t>
            </a:r>
            <a:r>
              <a:rPr lang="en-IN" sz="6400" dirty="0" smtClean="0">
                <a:solidFill>
                  <a:srgbClr val="00B050"/>
                </a:solidFill>
              </a:rPr>
              <a:t> If </a:t>
            </a:r>
            <a:r>
              <a:rPr lang="en-IN" sz="6400" dirty="0">
                <a:solidFill>
                  <a:srgbClr val="00B050"/>
                </a:solidFill>
              </a:rPr>
              <a:t>x2bar&gt;=</a:t>
            </a:r>
            <a:r>
              <a:rPr lang="en-IN" sz="6400" dirty="0" smtClean="0">
                <a:solidFill>
                  <a:srgbClr val="00B050"/>
                </a:solidFill>
              </a:rPr>
              <a:t>3.5 is not true then result </a:t>
            </a:r>
            <a:r>
              <a:rPr lang="en-IN" sz="6400" dirty="0">
                <a:solidFill>
                  <a:srgbClr val="00B050"/>
                </a:solidFill>
              </a:rPr>
              <a:t>is letter </a:t>
            </a:r>
            <a:r>
              <a:rPr lang="en-IN" sz="6400" dirty="0" smtClean="0">
                <a:solidFill>
                  <a:srgbClr val="00B050"/>
                </a:solidFill>
              </a:rPr>
              <a:t>“R”</a:t>
            </a:r>
            <a:endParaRPr lang="en-IN" sz="6400" dirty="0">
              <a:solidFill>
                <a:srgbClr val="00B050"/>
              </a:solidFill>
            </a:endParaRPr>
          </a:p>
          <a:p>
            <a:pPr>
              <a:buFont typeface="Wingdings" panose="05000000000000000000" pitchFamily="2" charset="2"/>
              <a:buChar char="q"/>
            </a:pPr>
            <a:endParaRPr lang="en-IN" sz="6400" dirty="0">
              <a:solidFill>
                <a:srgbClr val="00B050"/>
              </a:solidFill>
            </a:endParaRPr>
          </a:p>
          <a:p>
            <a:pPr>
              <a:buFont typeface="Wingdings" panose="05000000000000000000" pitchFamily="2" charset="2"/>
              <a:buChar char="q"/>
            </a:pPr>
            <a:endParaRPr lang="en-IN" dirty="0">
              <a:solidFill>
                <a:srgbClr val="00B050"/>
              </a:solidFill>
            </a:endParaRPr>
          </a:p>
          <a:p>
            <a:pPr>
              <a:buFont typeface="Wingdings" panose="05000000000000000000" pitchFamily="2" charset="2"/>
              <a:buChar char="q"/>
            </a:pPr>
            <a:endParaRPr lang="en-IN" dirty="0">
              <a:solidFill>
                <a:srgbClr val="00B050"/>
              </a:solidFill>
            </a:endParaRPr>
          </a:p>
          <a:p>
            <a:pPr>
              <a:buFont typeface="Wingdings" panose="05000000000000000000" pitchFamily="2" charset="2"/>
              <a:buChar char="q"/>
            </a:pPr>
            <a:endParaRPr lang="en-IN" dirty="0">
              <a:solidFill>
                <a:srgbClr val="00B050"/>
              </a:solidFill>
            </a:endParaRPr>
          </a:p>
          <a:p>
            <a:pPr>
              <a:buFont typeface="Wingdings" panose="05000000000000000000" pitchFamily="2" charset="2"/>
              <a:buChar char="q"/>
            </a:pPr>
            <a:endParaRPr lang="en-IN" dirty="0">
              <a:solidFill>
                <a:srgbClr val="00B050"/>
              </a:solidFill>
            </a:endParaRPr>
          </a:p>
          <a:p>
            <a:pPr>
              <a:buFont typeface="Wingdings" panose="05000000000000000000" pitchFamily="2" charset="2"/>
              <a:buChar char="q"/>
            </a:pPr>
            <a:endParaRPr lang="en-IN" dirty="0">
              <a:solidFill>
                <a:srgbClr val="00B050"/>
              </a:solidFill>
            </a:endParaRPr>
          </a:p>
          <a:p>
            <a:pPr>
              <a:buFont typeface="Wingdings" panose="05000000000000000000" pitchFamily="2" charset="2"/>
              <a:buChar char="q"/>
            </a:pPr>
            <a:endParaRPr lang="en-IN" dirty="0">
              <a:solidFill>
                <a:srgbClr val="00B050"/>
              </a:solidFill>
            </a:endParaRPr>
          </a:p>
          <a:p>
            <a:pPr>
              <a:buFont typeface="Wingdings" panose="05000000000000000000" pitchFamily="2" charset="2"/>
              <a:buChar char="q"/>
            </a:pPr>
            <a:endParaRPr lang="en-IN" dirty="0">
              <a:solidFill>
                <a:srgbClr val="00B050"/>
              </a:solidFill>
            </a:endParaRPr>
          </a:p>
          <a:p>
            <a:pPr>
              <a:buFont typeface="Wingdings" panose="05000000000000000000" pitchFamily="2" charset="2"/>
              <a:buChar char="q"/>
            </a:pPr>
            <a:endParaRPr lang="en-IN" dirty="0">
              <a:solidFill>
                <a:srgbClr val="00B050"/>
              </a:solidFill>
            </a:endParaRPr>
          </a:p>
          <a:p>
            <a:pPr>
              <a:buFont typeface="Wingdings" panose="05000000000000000000" pitchFamily="2" charset="2"/>
              <a:buChar char="q"/>
            </a:pPr>
            <a:endParaRPr lang="en-IN" dirty="0">
              <a:solidFill>
                <a:srgbClr val="00B050"/>
              </a:solidFill>
            </a:endParaRPr>
          </a:p>
          <a:p>
            <a:pPr>
              <a:buFont typeface="Wingdings" panose="05000000000000000000" pitchFamily="2" charset="2"/>
              <a:buChar char="q"/>
            </a:pPr>
            <a:endParaRPr lang="en-IN" dirty="0">
              <a:solidFill>
                <a:srgbClr val="00B050"/>
              </a:solidFill>
            </a:endParaRPr>
          </a:p>
          <a:p>
            <a:pPr>
              <a:buFont typeface="Wingdings" panose="05000000000000000000" pitchFamily="2" charset="2"/>
              <a:buChar char="q"/>
            </a:pPr>
            <a:r>
              <a:rPr lang="en-US" dirty="0" smtClean="0">
                <a:solidFill>
                  <a:srgbClr val="00B050"/>
                </a:solidFill>
              </a:rPr>
              <a:t> </a:t>
            </a:r>
            <a:endParaRPr lang="en-US" dirty="0">
              <a:solidFill>
                <a:srgbClr val="00B050"/>
              </a:solidFill>
            </a:endParaRPr>
          </a:p>
        </p:txBody>
      </p:sp>
      <p:sp>
        <p:nvSpPr>
          <p:cNvPr id="3" name="Title 2"/>
          <p:cNvSpPr>
            <a:spLocks noGrp="1"/>
          </p:cNvSpPr>
          <p:nvPr>
            <p:ph type="title"/>
          </p:nvPr>
        </p:nvSpPr>
        <p:spPr/>
        <p:txBody>
          <a:bodyPr>
            <a:normAutofit fontScale="90000"/>
          </a:bodyPr>
          <a:lstStyle/>
          <a:p>
            <a:r>
              <a:rPr lang="en-US" dirty="0" smtClean="0">
                <a:solidFill>
                  <a:srgbClr val="FF0000"/>
                </a:solidFill>
              </a:rPr>
              <a:t>Interpretation from the CART Model</a:t>
            </a:r>
            <a:endParaRPr lang="en-US" dirty="0">
              <a:solidFill>
                <a:srgbClr val="FF0000"/>
              </a:solidFill>
            </a:endParaRPr>
          </a:p>
        </p:txBody>
      </p:sp>
    </p:spTree>
    <p:extLst>
      <p:ext uri="{BB962C8B-B14F-4D97-AF65-F5344CB8AC3E}">
        <p14:creationId xmlns:p14="http://schemas.microsoft.com/office/powerpoint/2010/main" val="2755750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92500" lnSpcReduction="10000"/>
          </a:bodyPr>
          <a:lstStyle/>
          <a:p>
            <a:pPr marL="109728" indent="0">
              <a:buNone/>
            </a:pPr>
            <a:r>
              <a:rPr lang="pt-BR" dirty="0">
                <a:solidFill>
                  <a:srgbClr val="00B050"/>
                </a:solidFill>
              </a:rPr>
              <a:t> </a:t>
            </a:r>
            <a:r>
              <a:rPr lang="pt-BR" dirty="0" smtClean="0">
                <a:solidFill>
                  <a:srgbClr val="00B050"/>
                </a:solidFill>
              </a:rPr>
              <a:t>      A   </a:t>
            </a:r>
            <a:r>
              <a:rPr lang="pt-BR" dirty="0">
                <a:solidFill>
                  <a:srgbClr val="00B050"/>
                </a:solidFill>
              </a:rPr>
              <a:t>B   P   R</a:t>
            </a:r>
          </a:p>
          <a:p>
            <a:pPr marL="109728" indent="0">
              <a:buNone/>
            </a:pPr>
            <a:r>
              <a:rPr lang="pt-BR" dirty="0">
                <a:solidFill>
                  <a:srgbClr val="00B050"/>
                </a:solidFill>
              </a:rPr>
              <a:t>  A 280   4   0  32</a:t>
            </a:r>
          </a:p>
          <a:p>
            <a:pPr marL="109728" indent="0">
              <a:buNone/>
            </a:pPr>
            <a:r>
              <a:rPr lang="pt-BR" dirty="0">
                <a:solidFill>
                  <a:srgbClr val="00B050"/>
                </a:solidFill>
              </a:rPr>
              <a:t>  B   8 231   7  60</a:t>
            </a:r>
          </a:p>
          <a:p>
            <a:pPr marL="109728" indent="0">
              <a:buNone/>
            </a:pPr>
            <a:r>
              <a:rPr lang="pt-BR" dirty="0">
                <a:solidFill>
                  <a:srgbClr val="00B050"/>
                </a:solidFill>
              </a:rPr>
              <a:t>  P   3  16 294   8</a:t>
            </a:r>
          </a:p>
          <a:p>
            <a:pPr marL="109728" indent="0">
              <a:buNone/>
            </a:pPr>
            <a:r>
              <a:rPr lang="pt-BR" dirty="0">
                <a:solidFill>
                  <a:srgbClr val="00B050"/>
                </a:solidFill>
              </a:rPr>
              <a:t>  R   6  20   2 </a:t>
            </a:r>
            <a:r>
              <a:rPr lang="pt-BR" dirty="0" smtClean="0">
                <a:solidFill>
                  <a:srgbClr val="00B050"/>
                </a:solidFill>
              </a:rPr>
              <a:t>275</a:t>
            </a:r>
          </a:p>
          <a:p>
            <a:pPr marL="109728" indent="0">
              <a:buNone/>
            </a:pPr>
            <a:endParaRPr lang="pt-BR" dirty="0">
              <a:solidFill>
                <a:srgbClr val="00B050"/>
              </a:solidFill>
            </a:endParaRPr>
          </a:p>
          <a:p>
            <a:pPr marL="109728" indent="0">
              <a:buNone/>
            </a:pPr>
            <a:r>
              <a:rPr lang="pt-BR" dirty="0" smtClean="0">
                <a:solidFill>
                  <a:srgbClr val="00B050"/>
                </a:solidFill>
              </a:rPr>
              <a:t>Accuracy of Cart Model in Test Data Set is:</a:t>
            </a:r>
          </a:p>
          <a:p>
            <a:pPr marL="109728" indent="0">
              <a:buNone/>
            </a:pPr>
            <a:r>
              <a:rPr lang="pt-BR" dirty="0" smtClean="0">
                <a:solidFill>
                  <a:srgbClr val="00B050"/>
                </a:solidFill>
              </a:rPr>
              <a:t>(280+231+294+275)/nrow(Test)=0.8667</a:t>
            </a:r>
          </a:p>
          <a:p>
            <a:pPr marL="109728" indent="0">
              <a:buNone/>
            </a:pPr>
            <a:endParaRPr lang="pt-BR" dirty="0" smtClean="0">
              <a:solidFill>
                <a:srgbClr val="00B050"/>
              </a:solidFill>
            </a:endParaRPr>
          </a:p>
          <a:p>
            <a:pPr marL="109728" indent="0">
              <a:buNone/>
            </a:pPr>
            <a:r>
              <a:rPr lang="pt-BR" dirty="0" smtClean="0">
                <a:solidFill>
                  <a:srgbClr val="00B050"/>
                </a:solidFill>
              </a:rPr>
              <a:t>So Accuracy of cart model in test dataset is 86.67%.</a:t>
            </a:r>
            <a:endParaRPr lang="pt-BR" dirty="0">
              <a:solidFill>
                <a:srgbClr val="00B050"/>
              </a:solidFill>
            </a:endParaRPr>
          </a:p>
          <a:p>
            <a:pPr marL="109728" indent="0">
              <a:buNone/>
            </a:pPr>
            <a:endParaRPr lang="en-US" dirty="0"/>
          </a:p>
        </p:txBody>
      </p:sp>
      <p:sp>
        <p:nvSpPr>
          <p:cNvPr id="3" name="Title 2"/>
          <p:cNvSpPr>
            <a:spLocks noGrp="1"/>
          </p:cNvSpPr>
          <p:nvPr>
            <p:ph type="title"/>
          </p:nvPr>
        </p:nvSpPr>
        <p:spPr/>
        <p:txBody>
          <a:bodyPr>
            <a:normAutofit fontScale="90000"/>
          </a:bodyPr>
          <a:lstStyle/>
          <a:p>
            <a:r>
              <a:rPr lang="en-US" dirty="0" smtClean="0">
                <a:solidFill>
                  <a:srgbClr val="FF0000"/>
                </a:solidFill>
              </a:rPr>
              <a:t>Accuracy of CART Model in Test Data set</a:t>
            </a:r>
            <a:endParaRPr lang="en-US" dirty="0">
              <a:solidFill>
                <a:srgbClr val="FF0000"/>
              </a:solidFill>
            </a:endParaRPr>
          </a:p>
        </p:txBody>
      </p:sp>
    </p:spTree>
    <p:extLst>
      <p:ext uri="{BB962C8B-B14F-4D97-AF65-F5344CB8AC3E}">
        <p14:creationId xmlns:p14="http://schemas.microsoft.com/office/powerpoint/2010/main" val="402634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92500" lnSpcReduction="10000"/>
          </a:bodyPr>
          <a:lstStyle/>
          <a:p>
            <a:pPr marL="109728" indent="0">
              <a:buNone/>
            </a:pPr>
            <a:r>
              <a:rPr lang="pt-BR" dirty="0" smtClean="0">
                <a:solidFill>
                  <a:srgbClr val="00B050"/>
                </a:solidFill>
              </a:rPr>
              <a:t>      A   </a:t>
            </a:r>
            <a:r>
              <a:rPr lang="pt-BR" dirty="0">
                <a:solidFill>
                  <a:srgbClr val="00B050"/>
                </a:solidFill>
              </a:rPr>
              <a:t>B   P   R</a:t>
            </a:r>
          </a:p>
          <a:p>
            <a:pPr marL="109728" indent="0">
              <a:buNone/>
            </a:pPr>
            <a:r>
              <a:rPr lang="pt-BR" dirty="0">
                <a:solidFill>
                  <a:srgbClr val="00B050"/>
                </a:solidFill>
              </a:rPr>
              <a:t>  A 424   4   0  45</a:t>
            </a:r>
          </a:p>
          <a:p>
            <a:pPr marL="109728" indent="0">
              <a:buNone/>
            </a:pPr>
            <a:r>
              <a:rPr lang="pt-BR" dirty="0">
                <a:solidFill>
                  <a:srgbClr val="00B050"/>
                </a:solidFill>
              </a:rPr>
              <a:t>  B  11 365  10  74</a:t>
            </a:r>
          </a:p>
          <a:p>
            <a:pPr marL="109728" indent="0">
              <a:buNone/>
            </a:pPr>
            <a:r>
              <a:rPr lang="pt-BR" dirty="0">
                <a:solidFill>
                  <a:srgbClr val="00B050"/>
                </a:solidFill>
              </a:rPr>
              <a:t>  P   7  21 438  16</a:t>
            </a:r>
          </a:p>
          <a:p>
            <a:pPr marL="109728" indent="0">
              <a:buNone/>
            </a:pPr>
            <a:r>
              <a:rPr lang="pt-BR" dirty="0">
                <a:solidFill>
                  <a:srgbClr val="00B050"/>
                </a:solidFill>
              </a:rPr>
              <a:t>  R   </a:t>
            </a:r>
            <a:r>
              <a:rPr lang="pt-BR" dirty="0" smtClean="0">
                <a:solidFill>
                  <a:srgbClr val="00B050"/>
                </a:solidFill>
              </a:rPr>
              <a:t>6  </a:t>
            </a:r>
            <a:r>
              <a:rPr lang="pt-BR" dirty="0">
                <a:solidFill>
                  <a:srgbClr val="00B050"/>
                </a:solidFill>
              </a:rPr>
              <a:t>18   6 </a:t>
            </a:r>
            <a:r>
              <a:rPr lang="pt-BR" dirty="0" smtClean="0">
                <a:solidFill>
                  <a:srgbClr val="00B050"/>
                </a:solidFill>
              </a:rPr>
              <a:t>425</a:t>
            </a:r>
          </a:p>
          <a:p>
            <a:pPr marL="109728" indent="0">
              <a:buNone/>
            </a:pPr>
            <a:endParaRPr lang="pt-BR" dirty="0">
              <a:solidFill>
                <a:srgbClr val="00B050"/>
              </a:solidFill>
            </a:endParaRPr>
          </a:p>
          <a:p>
            <a:pPr marL="109728" indent="0">
              <a:buNone/>
            </a:pPr>
            <a:r>
              <a:rPr lang="pt-BR" dirty="0" smtClean="0">
                <a:solidFill>
                  <a:srgbClr val="00B050"/>
                </a:solidFill>
              </a:rPr>
              <a:t>Accuracy of CART Model in Train Dataset is:</a:t>
            </a:r>
          </a:p>
          <a:p>
            <a:pPr marL="109728" indent="0">
              <a:buNone/>
            </a:pPr>
            <a:r>
              <a:rPr lang="pt-BR" dirty="0" smtClean="0">
                <a:solidFill>
                  <a:srgbClr val="00B050"/>
                </a:solidFill>
              </a:rPr>
              <a:t>(424+365+438+425)/nrow(Train)=0.8834</a:t>
            </a:r>
          </a:p>
          <a:p>
            <a:pPr marL="109728" indent="0">
              <a:buNone/>
            </a:pPr>
            <a:endParaRPr lang="pt-BR" dirty="0">
              <a:solidFill>
                <a:srgbClr val="00B050"/>
              </a:solidFill>
            </a:endParaRPr>
          </a:p>
          <a:p>
            <a:pPr marL="109728" indent="0">
              <a:buNone/>
            </a:pPr>
            <a:r>
              <a:rPr lang="pt-BR" dirty="0" smtClean="0">
                <a:solidFill>
                  <a:srgbClr val="00B050"/>
                </a:solidFill>
              </a:rPr>
              <a:t>So Accuracy of cart model in train dataset is 88.34%.</a:t>
            </a:r>
            <a:endParaRPr lang="en-US" dirty="0">
              <a:solidFill>
                <a:srgbClr val="00B050"/>
              </a:solidFill>
            </a:endParaRPr>
          </a:p>
        </p:txBody>
      </p:sp>
      <p:sp>
        <p:nvSpPr>
          <p:cNvPr id="3" name="Title 2"/>
          <p:cNvSpPr>
            <a:spLocks noGrp="1"/>
          </p:cNvSpPr>
          <p:nvPr>
            <p:ph type="title"/>
          </p:nvPr>
        </p:nvSpPr>
        <p:spPr/>
        <p:txBody>
          <a:bodyPr>
            <a:normAutofit fontScale="90000"/>
          </a:bodyPr>
          <a:lstStyle/>
          <a:p>
            <a:r>
              <a:rPr lang="en-US" dirty="0" smtClean="0">
                <a:solidFill>
                  <a:srgbClr val="FF0000"/>
                </a:solidFill>
              </a:rPr>
              <a:t>Accuracy of Cart Model in Train Dataset</a:t>
            </a:r>
            <a:endParaRPr lang="en-US" dirty="0">
              <a:solidFill>
                <a:srgbClr val="FF0000"/>
              </a:solidFill>
            </a:endParaRPr>
          </a:p>
        </p:txBody>
      </p:sp>
    </p:spTree>
    <p:extLst>
      <p:ext uri="{BB962C8B-B14F-4D97-AF65-F5344CB8AC3E}">
        <p14:creationId xmlns:p14="http://schemas.microsoft.com/office/powerpoint/2010/main" val="3680744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solidFill>
                  <a:srgbClr val="FF0000"/>
                </a:solidFill>
              </a:rPr>
              <a:t>Confusion Matrix For Test Data set</a:t>
            </a:r>
            <a:endParaRPr lang="en-US" dirty="0">
              <a:solidFill>
                <a:srgbClr val="FF0000"/>
              </a:solidFill>
            </a:endParaRPr>
          </a:p>
        </p:txBody>
      </p:sp>
      <p:pic>
        <p:nvPicPr>
          <p:cNvPr id="3080" name="Picture 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0535" y="1447800"/>
            <a:ext cx="8134865" cy="41986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460753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solidFill>
                  <a:srgbClr val="FF0000"/>
                </a:solidFill>
              </a:rPr>
              <a:t>Confusion Matrix for Train Data set</a:t>
            </a:r>
            <a:endParaRPr lang="en-US" dirty="0">
              <a:solidFill>
                <a:srgbClr val="FF0000"/>
              </a:solidFill>
            </a:endParaRPr>
          </a:p>
        </p:txBody>
      </p:sp>
      <p:pic>
        <p:nvPicPr>
          <p:cNvPr id="717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58523"/>
          <a:stretch/>
        </p:blipFill>
        <p:spPr bwMode="auto">
          <a:xfrm>
            <a:off x="609600" y="1905000"/>
            <a:ext cx="8229600" cy="4102100"/>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973526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buNone/>
            </a:pPr>
            <a:r>
              <a:rPr lang="pt-BR" dirty="0">
                <a:solidFill>
                  <a:srgbClr val="00B050"/>
                </a:solidFill>
              </a:rPr>
              <a:t> </a:t>
            </a:r>
            <a:r>
              <a:rPr lang="pt-BR" dirty="0" smtClean="0">
                <a:solidFill>
                  <a:srgbClr val="00B050"/>
                </a:solidFill>
              </a:rPr>
              <a:t>     A   </a:t>
            </a:r>
            <a:r>
              <a:rPr lang="pt-BR" dirty="0">
                <a:solidFill>
                  <a:srgbClr val="00B050"/>
                </a:solidFill>
              </a:rPr>
              <a:t>B   P   R</a:t>
            </a:r>
          </a:p>
          <a:p>
            <a:pPr marL="109728" indent="0">
              <a:buNone/>
            </a:pPr>
            <a:r>
              <a:rPr lang="pt-BR" dirty="0">
                <a:solidFill>
                  <a:srgbClr val="00B050"/>
                </a:solidFill>
              </a:rPr>
              <a:t>  A 316   0   0   0</a:t>
            </a:r>
          </a:p>
          <a:p>
            <a:pPr marL="109728" indent="0">
              <a:buNone/>
            </a:pPr>
            <a:r>
              <a:rPr lang="pt-BR" dirty="0">
                <a:solidFill>
                  <a:srgbClr val="00B050"/>
                </a:solidFill>
              </a:rPr>
              <a:t>  B   0 298   0   8</a:t>
            </a:r>
          </a:p>
          <a:p>
            <a:pPr marL="109728" indent="0">
              <a:buNone/>
            </a:pPr>
            <a:r>
              <a:rPr lang="pt-BR" dirty="0">
                <a:solidFill>
                  <a:srgbClr val="00B050"/>
                </a:solidFill>
              </a:rPr>
              <a:t>  P   0   0 321   0</a:t>
            </a:r>
          </a:p>
          <a:p>
            <a:pPr marL="109728" indent="0">
              <a:buNone/>
            </a:pPr>
            <a:r>
              <a:rPr lang="pt-BR" dirty="0">
                <a:solidFill>
                  <a:srgbClr val="00B050"/>
                </a:solidFill>
              </a:rPr>
              <a:t>  R   0  10   0 </a:t>
            </a:r>
            <a:r>
              <a:rPr lang="pt-BR" dirty="0" smtClean="0">
                <a:solidFill>
                  <a:srgbClr val="00B050"/>
                </a:solidFill>
              </a:rPr>
              <a:t>293</a:t>
            </a:r>
          </a:p>
          <a:p>
            <a:pPr marL="109728" indent="0">
              <a:buNone/>
            </a:pPr>
            <a:endParaRPr lang="pt-BR" dirty="0">
              <a:solidFill>
                <a:srgbClr val="00B050"/>
              </a:solidFill>
            </a:endParaRPr>
          </a:p>
          <a:p>
            <a:pPr marL="109728" indent="0">
              <a:buNone/>
            </a:pPr>
            <a:r>
              <a:rPr lang="pt-BR" dirty="0" smtClean="0">
                <a:solidFill>
                  <a:srgbClr val="00B050"/>
                </a:solidFill>
              </a:rPr>
              <a:t>Accuracy of Random Forest Model in test dataset is:</a:t>
            </a:r>
          </a:p>
          <a:p>
            <a:pPr marL="109728" indent="0">
              <a:buNone/>
            </a:pPr>
            <a:r>
              <a:rPr lang="en-US" dirty="0">
                <a:solidFill>
                  <a:srgbClr val="00B050"/>
                </a:solidFill>
              </a:rPr>
              <a:t>(316+298+321+293)/(316+294+12+321+14+1+288</a:t>
            </a:r>
            <a:r>
              <a:rPr lang="en-US" dirty="0" smtClean="0">
                <a:solidFill>
                  <a:srgbClr val="00B050"/>
                </a:solidFill>
              </a:rPr>
              <a:t>)=0.9855</a:t>
            </a:r>
          </a:p>
          <a:p>
            <a:pPr marL="109728" indent="0">
              <a:buNone/>
            </a:pPr>
            <a:endParaRPr lang="en-US" dirty="0">
              <a:solidFill>
                <a:srgbClr val="00B050"/>
              </a:solidFill>
            </a:endParaRPr>
          </a:p>
          <a:p>
            <a:pPr marL="109728" indent="0">
              <a:buNone/>
            </a:pPr>
            <a:r>
              <a:rPr lang="en-US" dirty="0" smtClean="0">
                <a:solidFill>
                  <a:srgbClr val="00B050"/>
                </a:solidFill>
              </a:rPr>
              <a:t>So Accuracy of random forest model in test dataset is 98.55%.</a:t>
            </a:r>
            <a:endParaRPr lang="en-US" dirty="0">
              <a:solidFill>
                <a:srgbClr val="00B050"/>
              </a:solidFill>
            </a:endParaRPr>
          </a:p>
          <a:p>
            <a:pPr marL="109728" indent="0">
              <a:buNone/>
            </a:pPr>
            <a:endParaRPr lang="en-US" dirty="0"/>
          </a:p>
        </p:txBody>
      </p:sp>
      <p:sp>
        <p:nvSpPr>
          <p:cNvPr id="3" name="Title 2"/>
          <p:cNvSpPr>
            <a:spLocks noGrp="1"/>
          </p:cNvSpPr>
          <p:nvPr>
            <p:ph type="title"/>
          </p:nvPr>
        </p:nvSpPr>
        <p:spPr/>
        <p:txBody>
          <a:bodyPr/>
          <a:lstStyle/>
          <a:p>
            <a:r>
              <a:rPr lang="en-US" dirty="0" smtClean="0">
                <a:solidFill>
                  <a:srgbClr val="FF0000"/>
                </a:solidFill>
              </a:rPr>
              <a:t>Random Forest Model</a:t>
            </a:r>
            <a:endParaRPr lang="en-US" dirty="0">
              <a:solidFill>
                <a:srgbClr val="FF0000"/>
              </a:solidFill>
            </a:endParaRPr>
          </a:p>
        </p:txBody>
      </p:sp>
    </p:spTree>
    <p:extLst>
      <p:ext uri="{BB962C8B-B14F-4D97-AF65-F5344CB8AC3E}">
        <p14:creationId xmlns:p14="http://schemas.microsoft.com/office/powerpoint/2010/main" val="1851517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solidFill>
                  <a:srgbClr val="FF0000"/>
                </a:solidFill>
              </a:rPr>
              <a:t>Confusion  Matrix for Random Forest Model</a:t>
            </a:r>
            <a:endParaRPr lang="en-US" dirty="0">
              <a:solidFill>
                <a:srgbClr val="FF0000"/>
              </a:solidFill>
            </a:endParaRPr>
          </a:p>
        </p:txBody>
      </p:sp>
      <p:sp>
        <p:nvSpPr>
          <p:cNvPr id="5" name="Content Placeholder 4"/>
          <p:cNvSpPr>
            <a:spLocks noGrp="1"/>
          </p:cNvSpPr>
          <p:nvPr>
            <p:ph idx="1"/>
          </p:nvPr>
        </p:nvSpPr>
        <p:spPr/>
        <p:txBody>
          <a:bodyPr/>
          <a:lstStyle/>
          <a:p>
            <a:pPr marL="109728" indent="0">
              <a:buNone/>
            </a:pPr>
            <a:r>
              <a:rPr lang="en-US" dirty="0" smtClean="0">
                <a:solidFill>
                  <a:srgbClr val="00B050"/>
                </a:solidFill>
              </a:rPr>
              <a:t>Here we can see that Sensitivity of model is</a:t>
            </a:r>
          </a:p>
          <a:p>
            <a:pPr marL="109728" indent="0">
              <a:buNone/>
            </a:pPr>
            <a:r>
              <a:rPr lang="en-US" dirty="0" smtClean="0">
                <a:solidFill>
                  <a:srgbClr val="00B050"/>
                </a:solidFill>
              </a:rPr>
              <a:t>Improved.</a:t>
            </a:r>
          </a:p>
          <a:p>
            <a:pPr marL="109728" indent="0">
              <a:buNone/>
            </a:pPr>
            <a:r>
              <a:rPr lang="en-US" dirty="0" smtClean="0">
                <a:solidFill>
                  <a:srgbClr val="00B050"/>
                </a:solidFill>
              </a:rPr>
              <a:t> </a:t>
            </a:r>
            <a:endParaRPr lang="en-US" dirty="0">
              <a:solidFill>
                <a:srgbClr val="00B050"/>
              </a:solidFill>
            </a:endParaRPr>
          </a:p>
        </p:txBody>
      </p:sp>
      <p:pic>
        <p:nvPicPr>
          <p:cNvPr id="409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54880"/>
          <a:stretch/>
        </p:blipFill>
        <p:spPr bwMode="auto">
          <a:xfrm>
            <a:off x="176213" y="2514600"/>
            <a:ext cx="8791575" cy="3443288"/>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951517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solidFill>
                  <a:srgbClr val="00B050"/>
                </a:solidFill>
              </a:rPr>
              <a:t>Y-edge is most Important in terms of </a:t>
            </a:r>
          </a:p>
          <a:p>
            <a:pPr marL="109728" indent="0">
              <a:buNone/>
            </a:pPr>
            <a:r>
              <a:rPr lang="en-US" dirty="0" smtClean="0">
                <a:solidFill>
                  <a:srgbClr val="00B050"/>
                </a:solidFill>
              </a:rPr>
              <a:t>Number of splits</a:t>
            </a:r>
          </a:p>
          <a:p>
            <a:pPr marL="109728" indent="0">
              <a:buNone/>
            </a:pPr>
            <a:endParaRPr lang="en-US" dirty="0"/>
          </a:p>
          <a:p>
            <a:pPr marL="109728" indent="0">
              <a:buNone/>
            </a:pPr>
            <a:endParaRPr lang="en-US" dirty="0"/>
          </a:p>
        </p:txBody>
      </p:sp>
      <p:sp>
        <p:nvSpPr>
          <p:cNvPr id="3" name="Title 2"/>
          <p:cNvSpPr>
            <a:spLocks noGrp="1"/>
          </p:cNvSpPr>
          <p:nvPr>
            <p:ph type="title"/>
          </p:nvPr>
        </p:nvSpPr>
        <p:spPr/>
        <p:txBody>
          <a:bodyPr>
            <a:normAutofit fontScale="90000"/>
          </a:bodyPr>
          <a:lstStyle/>
          <a:p>
            <a:r>
              <a:rPr lang="en-US" dirty="0" smtClean="0">
                <a:solidFill>
                  <a:srgbClr val="FF0000"/>
                </a:solidFill>
              </a:rPr>
              <a:t>Variable Importance chart in random forest model</a:t>
            </a:r>
            <a:endParaRPr lang="en-US" dirty="0">
              <a:solidFill>
                <a:srgbClr val="FF0000"/>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971801"/>
            <a:ext cx="7620000" cy="304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81746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solidFill>
                  <a:srgbClr val="00B050"/>
                </a:solidFill>
              </a:rPr>
              <a:t>X-</a:t>
            </a:r>
            <a:r>
              <a:rPr lang="en-US" dirty="0" err="1" smtClean="0">
                <a:solidFill>
                  <a:srgbClr val="00B050"/>
                </a:solidFill>
              </a:rPr>
              <a:t>edgeycor</a:t>
            </a:r>
            <a:r>
              <a:rPr lang="en-US" dirty="0" smtClean="0">
                <a:solidFill>
                  <a:srgbClr val="00B050"/>
                </a:solidFill>
              </a:rPr>
              <a:t> is most important in terms of mean reduction in impurity.</a:t>
            </a:r>
          </a:p>
          <a:p>
            <a:pPr marL="109728" indent="0">
              <a:buNone/>
            </a:pPr>
            <a:endParaRPr lang="en-US" dirty="0"/>
          </a:p>
        </p:txBody>
      </p:sp>
      <p:sp>
        <p:nvSpPr>
          <p:cNvPr id="3" name="Title 2"/>
          <p:cNvSpPr>
            <a:spLocks noGrp="1"/>
          </p:cNvSpPr>
          <p:nvPr>
            <p:ph type="title"/>
          </p:nvPr>
        </p:nvSpPr>
        <p:spPr/>
        <p:txBody>
          <a:bodyPr>
            <a:normAutofit fontScale="90000"/>
          </a:bodyPr>
          <a:lstStyle/>
          <a:p>
            <a:r>
              <a:rPr lang="en-US" dirty="0" smtClean="0">
                <a:solidFill>
                  <a:srgbClr val="FF0000"/>
                </a:solidFill>
              </a:rPr>
              <a:t>Measuring Impurity in Random Forest Model</a:t>
            </a:r>
            <a:endParaRPr lang="en-US" dirty="0">
              <a:solidFill>
                <a:srgbClr val="FF0000"/>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590800"/>
            <a:ext cx="8077199" cy="3400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939259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457200" y="228600"/>
            <a:ext cx="8229600" cy="5257800"/>
          </a:xfrm>
        </p:spPr>
        <p:txBody>
          <a:bodyPr>
            <a:normAutofit/>
          </a:bodyPr>
          <a:lstStyle/>
          <a:p>
            <a:pPr algn="ctr"/>
            <a:r>
              <a:rPr lang="en-US" sz="8800" dirty="0" smtClean="0">
                <a:solidFill>
                  <a:srgbClr val="92D050"/>
                </a:solidFill>
              </a:rPr>
              <a:t>Thank You</a:t>
            </a:r>
            <a:endParaRPr lang="en-US" sz="8800" dirty="0">
              <a:solidFill>
                <a:srgbClr val="92D050"/>
              </a:solidFill>
            </a:endParaRPr>
          </a:p>
        </p:txBody>
      </p:sp>
    </p:spTree>
    <p:extLst>
      <p:ext uri="{BB962C8B-B14F-4D97-AF65-F5344CB8AC3E}">
        <p14:creationId xmlns:p14="http://schemas.microsoft.com/office/powerpoint/2010/main" val="32543193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IN" b="1" dirty="0" smtClean="0">
              <a:solidFill>
                <a:srgbClr val="00B050"/>
              </a:solidFill>
            </a:endParaRPr>
          </a:p>
          <a:p>
            <a:pPr marL="0" indent="0">
              <a:buNone/>
            </a:pPr>
            <a:endParaRPr lang="en-IN" b="1" dirty="0">
              <a:solidFill>
                <a:srgbClr val="00B050"/>
              </a:solidFill>
            </a:endParaRPr>
          </a:p>
          <a:p>
            <a:pPr marL="0" indent="0">
              <a:buNone/>
            </a:pPr>
            <a:r>
              <a:rPr lang="en-IN" b="1" dirty="0" smtClean="0">
                <a:solidFill>
                  <a:srgbClr val="00B050"/>
                </a:solidFill>
              </a:rPr>
              <a:t>To build </a:t>
            </a:r>
            <a:r>
              <a:rPr lang="en-IN" b="1" dirty="0">
                <a:solidFill>
                  <a:srgbClr val="00B050"/>
                </a:solidFill>
              </a:rPr>
              <a:t>a Decision Tree model that uses statistics of images of four letters in the Roman alphabet -- A, B, P, and R -- to predict which letter a particular image corresponds to. </a:t>
            </a:r>
          </a:p>
          <a:p>
            <a:pPr marL="0" indent="0">
              <a:buNone/>
            </a:pPr>
            <a:endParaRPr lang="en-US" b="1" dirty="0" smtClean="0">
              <a:solidFill>
                <a:srgbClr val="FF0000"/>
              </a:solidFill>
            </a:endParaRPr>
          </a:p>
          <a:p>
            <a:pPr marL="0" indent="0">
              <a:buNone/>
            </a:pPr>
            <a:endParaRPr lang="en-US" b="1" dirty="0">
              <a:solidFill>
                <a:srgbClr val="FF0000"/>
              </a:solidFill>
            </a:endParaRPr>
          </a:p>
        </p:txBody>
      </p:sp>
      <p:sp>
        <p:nvSpPr>
          <p:cNvPr id="2" name="Title 1"/>
          <p:cNvSpPr>
            <a:spLocks noGrp="1"/>
          </p:cNvSpPr>
          <p:nvPr>
            <p:ph type="title"/>
          </p:nvPr>
        </p:nvSpPr>
        <p:spPr/>
        <p:txBody>
          <a:bodyPr>
            <a:normAutofit/>
          </a:bodyPr>
          <a:lstStyle/>
          <a:p>
            <a:r>
              <a:rPr lang="en-IN" sz="3200" dirty="0" smtClean="0">
                <a:solidFill>
                  <a:srgbClr val="FF0000"/>
                </a:solidFill>
              </a:rPr>
              <a:t>OVERVIEW- LETTER RECOGNITION</a:t>
            </a:r>
            <a:endParaRPr lang="en-US" sz="3600" dirty="0">
              <a:solidFill>
                <a:srgbClr val="FF0000"/>
              </a:solidFill>
              <a:effectLst/>
            </a:endParaRPr>
          </a:p>
        </p:txBody>
      </p:sp>
    </p:spTree>
    <p:extLst>
      <p:ext uri="{BB962C8B-B14F-4D97-AF65-F5344CB8AC3E}">
        <p14:creationId xmlns:p14="http://schemas.microsoft.com/office/powerpoint/2010/main" val="31919174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buFont typeface="Wingdings" panose="05000000000000000000" pitchFamily="2" charset="2"/>
              <a:buChar char="q"/>
            </a:pPr>
            <a:r>
              <a:rPr lang="en-IN" dirty="0">
                <a:solidFill>
                  <a:srgbClr val="00B050"/>
                </a:solidFill>
              </a:rPr>
              <a:t>The file letters_ABPR.csv contains 3116 observations, each of which corresponds to a certain image of one of the four letters A, B, P and R. The images came from 20 different fonts, which were then randomly distorted to produce the final images; each such distorted image is represented as a collection of pixels, each of which is "on" or "off". For each such distorted image, we have available certain statistics of the image in terms of these pixels, as well as which of the four letters the image is. </a:t>
            </a:r>
            <a:endParaRPr lang="en-IN" dirty="0" smtClean="0">
              <a:solidFill>
                <a:srgbClr val="00B050"/>
              </a:solidFill>
            </a:endParaRPr>
          </a:p>
          <a:p>
            <a:pPr marL="109728" indent="0">
              <a:buNone/>
            </a:pPr>
            <a:endParaRPr lang="en-IN" dirty="0" smtClean="0">
              <a:solidFill>
                <a:srgbClr val="00B050"/>
              </a:solidFill>
            </a:endParaRPr>
          </a:p>
          <a:p>
            <a:pPr>
              <a:buFont typeface="Wingdings" panose="05000000000000000000" pitchFamily="2" charset="2"/>
              <a:buChar char="q"/>
            </a:pPr>
            <a:r>
              <a:rPr lang="en-IN" dirty="0" smtClean="0">
                <a:solidFill>
                  <a:srgbClr val="00B050"/>
                </a:solidFill>
              </a:rPr>
              <a:t>This </a:t>
            </a:r>
            <a:r>
              <a:rPr lang="en-IN" dirty="0">
                <a:solidFill>
                  <a:srgbClr val="00B050"/>
                </a:solidFill>
              </a:rPr>
              <a:t>data comes from the </a:t>
            </a:r>
            <a:r>
              <a:rPr lang="en-IN" dirty="0">
                <a:solidFill>
                  <a:srgbClr val="FF0000"/>
                </a:solidFill>
              </a:rPr>
              <a:t>UCI Machine Learning Repository. </a:t>
            </a:r>
          </a:p>
          <a:p>
            <a:pPr marL="109728" indent="0">
              <a:buNone/>
            </a:pPr>
            <a:endParaRPr lang="en-US" dirty="0"/>
          </a:p>
        </p:txBody>
      </p:sp>
      <p:sp>
        <p:nvSpPr>
          <p:cNvPr id="3" name="Title 2"/>
          <p:cNvSpPr>
            <a:spLocks noGrp="1"/>
          </p:cNvSpPr>
          <p:nvPr>
            <p:ph type="title"/>
          </p:nvPr>
        </p:nvSpPr>
        <p:spPr/>
        <p:txBody>
          <a:bodyPr/>
          <a:lstStyle/>
          <a:p>
            <a:r>
              <a:rPr lang="en-US" dirty="0" smtClean="0">
                <a:solidFill>
                  <a:srgbClr val="FF0000"/>
                </a:solidFill>
              </a:rPr>
              <a:t>Data Introduction</a:t>
            </a:r>
            <a:endParaRPr lang="en-US" dirty="0">
              <a:solidFill>
                <a:srgbClr val="FF0000"/>
              </a:solidFill>
            </a:endParaRPr>
          </a:p>
        </p:txBody>
      </p:sp>
    </p:spTree>
    <p:extLst>
      <p:ext uri="{BB962C8B-B14F-4D97-AF65-F5344CB8AC3E}">
        <p14:creationId xmlns:p14="http://schemas.microsoft.com/office/powerpoint/2010/main" val="146116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447800"/>
            <a:ext cx="8229600" cy="4525963"/>
          </a:xfrm>
          <a:ln/>
        </p:spPr>
        <p:style>
          <a:lnRef idx="2">
            <a:schemeClr val="dk1"/>
          </a:lnRef>
          <a:fillRef idx="1">
            <a:schemeClr val="lt1"/>
          </a:fillRef>
          <a:effectRef idx="0">
            <a:schemeClr val="dk1"/>
          </a:effectRef>
          <a:fontRef idx="minor">
            <a:schemeClr val="dk1"/>
          </a:fontRef>
        </p:style>
        <p:txBody>
          <a:bodyPr>
            <a:normAutofit fontScale="62500" lnSpcReduction="20000"/>
          </a:bodyPr>
          <a:lstStyle/>
          <a:p>
            <a:pPr marL="109728" indent="0">
              <a:buNone/>
            </a:pPr>
            <a:r>
              <a:rPr lang="en-IN" b="1" dirty="0">
                <a:solidFill>
                  <a:srgbClr val="00B050"/>
                </a:solidFill>
              </a:rPr>
              <a:t>This dataset contains the following 17 variables: </a:t>
            </a:r>
          </a:p>
          <a:p>
            <a:pPr marL="109728" indent="0">
              <a:buNone/>
            </a:pPr>
            <a:endParaRPr lang="en-IN" dirty="0" smtClean="0">
              <a:solidFill>
                <a:srgbClr val="00B050"/>
              </a:solidFill>
            </a:endParaRPr>
          </a:p>
          <a:p>
            <a:pPr marL="109728" indent="0">
              <a:buNone/>
            </a:pPr>
            <a:r>
              <a:rPr lang="en-IN" dirty="0" smtClean="0">
                <a:solidFill>
                  <a:srgbClr val="00B050"/>
                </a:solidFill>
              </a:rPr>
              <a:t> </a:t>
            </a:r>
            <a:r>
              <a:rPr lang="en-IN" dirty="0">
                <a:solidFill>
                  <a:srgbClr val="00B050"/>
                </a:solidFill>
              </a:rPr>
              <a:t>letter = the letter that the image corresponds to (A, B, P or R) </a:t>
            </a:r>
          </a:p>
          <a:p>
            <a:pPr marL="109728" indent="0">
              <a:buNone/>
            </a:pPr>
            <a:r>
              <a:rPr lang="en-IN" dirty="0">
                <a:solidFill>
                  <a:srgbClr val="00B050"/>
                </a:solidFill>
              </a:rPr>
              <a:t> </a:t>
            </a:r>
            <a:r>
              <a:rPr lang="en-IN" dirty="0" err="1">
                <a:solidFill>
                  <a:srgbClr val="00B050"/>
                </a:solidFill>
              </a:rPr>
              <a:t>xbox</a:t>
            </a:r>
            <a:r>
              <a:rPr lang="en-IN" dirty="0">
                <a:solidFill>
                  <a:srgbClr val="00B050"/>
                </a:solidFill>
              </a:rPr>
              <a:t> = the horizontal position of where the smallest box covering the letter shape begins. </a:t>
            </a:r>
          </a:p>
          <a:p>
            <a:pPr marL="109728" indent="0">
              <a:buNone/>
            </a:pPr>
            <a:r>
              <a:rPr lang="en-IN" dirty="0">
                <a:solidFill>
                  <a:srgbClr val="00B050"/>
                </a:solidFill>
              </a:rPr>
              <a:t> </a:t>
            </a:r>
            <a:r>
              <a:rPr lang="en-IN" dirty="0" err="1">
                <a:solidFill>
                  <a:srgbClr val="00B050"/>
                </a:solidFill>
              </a:rPr>
              <a:t>ybox</a:t>
            </a:r>
            <a:r>
              <a:rPr lang="en-IN" dirty="0">
                <a:solidFill>
                  <a:srgbClr val="00B050"/>
                </a:solidFill>
              </a:rPr>
              <a:t> = the vertical position of where the smallest box covering the letter shape begins. </a:t>
            </a:r>
          </a:p>
          <a:p>
            <a:pPr marL="109728" indent="0">
              <a:buNone/>
            </a:pPr>
            <a:r>
              <a:rPr lang="en-IN" dirty="0">
                <a:solidFill>
                  <a:srgbClr val="00B050"/>
                </a:solidFill>
              </a:rPr>
              <a:t> width = the width of this smallest box. </a:t>
            </a:r>
          </a:p>
          <a:p>
            <a:pPr marL="109728" indent="0">
              <a:buNone/>
            </a:pPr>
            <a:r>
              <a:rPr lang="en-IN" dirty="0">
                <a:solidFill>
                  <a:srgbClr val="00B050"/>
                </a:solidFill>
              </a:rPr>
              <a:t> height = the height of this smallest box. </a:t>
            </a:r>
          </a:p>
          <a:p>
            <a:pPr marL="109728" indent="0">
              <a:buNone/>
            </a:pPr>
            <a:r>
              <a:rPr lang="en-IN" dirty="0">
                <a:solidFill>
                  <a:srgbClr val="00B050"/>
                </a:solidFill>
              </a:rPr>
              <a:t> </a:t>
            </a:r>
            <a:r>
              <a:rPr lang="en-IN" dirty="0" err="1">
                <a:solidFill>
                  <a:srgbClr val="00B050"/>
                </a:solidFill>
              </a:rPr>
              <a:t>onpix</a:t>
            </a:r>
            <a:r>
              <a:rPr lang="en-IN" dirty="0">
                <a:solidFill>
                  <a:srgbClr val="00B050"/>
                </a:solidFill>
              </a:rPr>
              <a:t> = the total number of "on" pixels in the character image </a:t>
            </a:r>
          </a:p>
          <a:p>
            <a:pPr marL="109728" indent="0">
              <a:buNone/>
            </a:pPr>
            <a:r>
              <a:rPr lang="en-IN" dirty="0">
                <a:solidFill>
                  <a:srgbClr val="00B050"/>
                </a:solidFill>
              </a:rPr>
              <a:t> </a:t>
            </a:r>
            <a:r>
              <a:rPr lang="en-IN" dirty="0" err="1">
                <a:solidFill>
                  <a:srgbClr val="00B050"/>
                </a:solidFill>
              </a:rPr>
              <a:t>xbar</a:t>
            </a:r>
            <a:r>
              <a:rPr lang="en-IN" dirty="0">
                <a:solidFill>
                  <a:srgbClr val="00B050"/>
                </a:solidFill>
              </a:rPr>
              <a:t> = the mean horizontal position of all of the "on" pixels </a:t>
            </a:r>
          </a:p>
          <a:p>
            <a:pPr marL="109728" indent="0">
              <a:buNone/>
            </a:pPr>
            <a:r>
              <a:rPr lang="en-IN" dirty="0">
                <a:solidFill>
                  <a:srgbClr val="00B050"/>
                </a:solidFill>
              </a:rPr>
              <a:t> </a:t>
            </a:r>
            <a:r>
              <a:rPr lang="en-IN" dirty="0" err="1">
                <a:solidFill>
                  <a:srgbClr val="00B050"/>
                </a:solidFill>
              </a:rPr>
              <a:t>ybar</a:t>
            </a:r>
            <a:r>
              <a:rPr lang="en-IN" dirty="0">
                <a:solidFill>
                  <a:srgbClr val="00B050"/>
                </a:solidFill>
              </a:rPr>
              <a:t> = the mean vertical position of all of the "on" pixels </a:t>
            </a:r>
          </a:p>
          <a:p>
            <a:pPr marL="109728" indent="0">
              <a:buNone/>
            </a:pPr>
            <a:r>
              <a:rPr lang="en-IN" dirty="0">
                <a:solidFill>
                  <a:srgbClr val="00B050"/>
                </a:solidFill>
              </a:rPr>
              <a:t> x2bar = the mean squared horizontal position of all of the "on" pixels in the image </a:t>
            </a:r>
          </a:p>
          <a:p>
            <a:pPr marL="109728" indent="0">
              <a:buNone/>
            </a:pPr>
            <a:r>
              <a:rPr lang="en-IN" dirty="0">
                <a:solidFill>
                  <a:srgbClr val="00B050"/>
                </a:solidFill>
              </a:rPr>
              <a:t> y2bar = the mean squared vertical position of all of the "on" pixels in the image </a:t>
            </a:r>
          </a:p>
          <a:p>
            <a:pPr marL="109728" indent="0">
              <a:buNone/>
            </a:pPr>
            <a:r>
              <a:rPr lang="en-IN" dirty="0">
                <a:solidFill>
                  <a:srgbClr val="00B050"/>
                </a:solidFill>
              </a:rPr>
              <a:t> </a:t>
            </a:r>
            <a:r>
              <a:rPr lang="en-IN" dirty="0" err="1">
                <a:solidFill>
                  <a:srgbClr val="00B050"/>
                </a:solidFill>
              </a:rPr>
              <a:t>xybar</a:t>
            </a:r>
            <a:r>
              <a:rPr lang="en-IN" dirty="0">
                <a:solidFill>
                  <a:srgbClr val="00B050"/>
                </a:solidFill>
              </a:rPr>
              <a:t> = the mean of the product of the horizontal and vertical position of all of the "on" pixels in the image </a:t>
            </a:r>
            <a:endParaRPr lang="en-US" dirty="0">
              <a:solidFill>
                <a:srgbClr val="00B050"/>
              </a:solidFill>
            </a:endParaRPr>
          </a:p>
        </p:txBody>
      </p:sp>
      <p:sp>
        <p:nvSpPr>
          <p:cNvPr id="3" name="Title 2"/>
          <p:cNvSpPr>
            <a:spLocks noGrp="1"/>
          </p:cNvSpPr>
          <p:nvPr>
            <p:ph type="title"/>
          </p:nvPr>
        </p:nvSpPr>
        <p:spPr/>
        <p:txBody>
          <a:bodyPr>
            <a:normAutofit fontScale="90000"/>
          </a:bodyPr>
          <a:lstStyle/>
          <a:p>
            <a:r>
              <a:rPr lang="en-US" dirty="0" smtClean="0">
                <a:solidFill>
                  <a:srgbClr val="FF0000"/>
                </a:solidFill>
              </a:rPr>
              <a:t>Variables Used for Building Dataset</a:t>
            </a:r>
            <a:endParaRPr lang="en-US" dirty="0">
              <a:solidFill>
                <a:srgbClr val="FF0000"/>
              </a:solidFill>
            </a:endParaRPr>
          </a:p>
        </p:txBody>
      </p:sp>
    </p:spTree>
    <p:extLst>
      <p:ext uri="{BB962C8B-B14F-4D97-AF65-F5344CB8AC3E}">
        <p14:creationId xmlns:p14="http://schemas.microsoft.com/office/powerpoint/2010/main" val="526520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70000" lnSpcReduction="20000"/>
          </a:bodyPr>
          <a:lstStyle/>
          <a:p>
            <a:pPr marL="109728" indent="0">
              <a:buNone/>
            </a:pPr>
            <a:r>
              <a:rPr lang="en-IN" dirty="0">
                <a:solidFill>
                  <a:srgbClr val="00B050"/>
                </a:solidFill>
              </a:rPr>
              <a:t> x2ybar = the mean of the product of the squared horizontal position and the vertical position of all of the "on" pixels </a:t>
            </a:r>
          </a:p>
          <a:p>
            <a:pPr marL="109728" indent="0">
              <a:buNone/>
            </a:pPr>
            <a:r>
              <a:rPr lang="en-IN" dirty="0">
                <a:solidFill>
                  <a:srgbClr val="00B050"/>
                </a:solidFill>
              </a:rPr>
              <a:t> xy2bar = the mean of the product of the horizontal position and the squared vertical position of all of the "on" pixels </a:t>
            </a:r>
          </a:p>
          <a:p>
            <a:pPr marL="109728" indent="0">
              <a:buNone/>
            </a:pPr>
            <a:r>
              <a:rPr lang="en-IN" dirty="0">
                <a:solidFill>
                  <a:srgbClr val="00B050"/>
                </a:solidFill>
              </a:rPr>
              <a:t> </a:t>
            </a:r>
            <a:r>
              <a:rPr lang="en-IN" dirty="0" err="1">
                <a:solidFill>
                  <a:srgbClr val="00B050"/>
                </a:solidFill>
              </a:rPr>
              <a:t>xedge</a:t>
            </a:r>
            <a:r>
              <a:rPr lang="en-IN" dirty="0">
                <a:solidFill>
                  <a:srgbClr val="00B050"/>
                </a:solidFill>
              </a:rPr>
              <a:t> = the mean number of edges (the number of times an "off" pixel is followed by an "on" pixel, or the image boundary is hit) as the image is scanned from left to right, along the whole vertical length of the image </a:t>
            </a:r>
          </a:p>
          <a:p>
            <a:pPr marL="109728" indent="0">
              <a:buNone/>
            </a:pPr>
            <a:r>
              <a:rPr lang="en-IN" dirty="0">
                <a:solidFill>
                  <a:srgbClr val="00B050"/>
                </a:solidFill>
              </a:rPr>
              <a:t> </a:t>
            </a:r>
            <a:r>
              <a:rPr lang="en-IN" dirty="0" err="1">
                <a:solidFill>
                  <a:srgbClr val="00B050"/>
                </a:solidFill>
              </a:rPr>
              <a:t>xedgeycor</a:t>
            </a:r>
            <a:r>
              <a:rPr lang="en-IN" dirty="0">
                <a:solidFill>
                  <a:srgbClr val="00B050"/>
                </a:solidFill>
              </a:rPr>
              <a:t> = the mean of the product of the number of horizontal edges at each vertical position and the vertical position </a:t>
            </a:r>
          </a:p>
          <a:p>
            <a:pPr marL="109728" indent="0">
              <a:buNone/>
            </a:pPr>
            <a:r>
              <a:rPr lang="en-IN" dirty="0">
                <a:solidFill>
                  <a:srgbClr val="00B050"/>
                </a:solidFill>
              </a:rPr>
              <a:t> </a:t>
            </a:r>
            <a:r>
              <a:rPr lang="en-IN" dirty="0" err="1">
                <a:solidFill>
                  <a:srgbClr val="00B050"/>
                </a:solidFill>
              </a:rPr>
              <a:t>yedge</a:t>
            </a:r>
            <a:r>
              <a:rPr lang="en-IN" dirty="0">
                <a:solidFill>
                  <a:srgbClr val="00B050"/>
                </a:solidFill>
              </a:rPr>
              <a:t> = the mean number of edges as the images is scanned from top to bottom, along the whole horizontal length of the image </a:t>
            </a:r>
          </a:p>
          <a:p>
            <a:pPr marL="109728" indent="0">
              <a:buNone/>
            </a:pPr>
            <a:r>
              <a:rPr lang="en-IN" dirty="0">
                <a:solidFill>
                  <a:srgbClr val="00B050"/>
                </a:solidFill>
              </a:rPr>
              <a:t> </a:t>
            </a:r>
            <a:r>
              <a:rPr lang="en-IN" dirty="0" err="1">
                <a:solidFill>
                  <a:srgbClr val="00B050"/>
                </a:solidFill>
              </a:rPr>
              <a:t>yedgexcor</a:t>
            </a:r>
            <a:r>
              <a:rPr lang="en-IN" dirty="0">
                <a:solidFill>
                  <a:srgbClr val="00B050"/>
                </a:solidFill>
              </a:rPr>
              <a:t> = the mean of the product of the number of vertical edges at each horizontal position and the horizontal position\ </a:t>
            </a:r>
          </a:p>
          <a:p>
            <a:pPr marL="109728" indent="0">
              <a:buNone/>
            </a:pPr>
            <a:r>
              <a:rPr lang="en-IN" dirty="0">
                <a:solidFill>
                  <a:srgbClr val="00B050"/>
                </a:solidFill>
              </a:rPr>
              <a:t>Set</a:t>
            </a:r>
            <a:r>
              <a:rPr lang="en-IN" dirty="0"/>
              <a:t> </a:t>
            </a:r>
            <a:endParaRPr lang="en-US" dirty="0"/>
          </a:p>
        </p:txBody>
      </p:sp>
      <p:sp>
        <p:nvSpPr>
          <p:cNvPr id="3" name="Title 2"/>
          <p:cNvSpPr>
            <a:spLocks noGrp="1"/>
          </p:cNvSpPr>
          <p:nvPr>
            <p:ph type="title"/>
          </p:nvPr>
        </p:nvSpPr>
        <p:spPr/>
        <p:txBody>
          <a:bodyPr>
            <a:normAutofit fontScale="90000"/>
          </a:bodyPr>
          <a:lstStyle/>
          <a:p>
            <a:r>
              <a:rPr lang="en-IN" dirty="0">
                <a:solidFill>
                  <a:srgbClr val="FF0000"/>
                </a:solidFill>
              </a:rPr>
              <a:t>Variables Used for Building </a:t>
            </a:r>
            <a:r>
              <a:rPr lang="en-IN" dirty="0" smtClean="0">
                <a:solidFill>
                  <a:srgbClr val="FF0000"/>
                </a:solidFill>
              </a:rPr>
              <a:t>Dataset Continued……</a:t>
            </a:r>
            <a:endParaRPr lang="en-US" dirty="0">
              <a:solidFill>
                <a:srgbClr val="FF0000"/>
              </a:solidFill>
            </a:endParaRPr>
          </a:p>
        </p:txBody>
      </p:sp>
    </p:spTree>
    <p:extLst>
      <p:ext uri="{BB962C8B-B14F-4D97-AF65-F5344CB8AC3E}">
        <p14:creationId xmlns:p14="http://schemas.microsoft.com/office/powerpoint/2010/main" val="2550699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solidFill>
                  <a:srgbClr val="FF0000"/>
                </a:solidFill>
              </a:rPr>
              <a:t>Summary of dataset used for modelling</a:t>
            </a:r>
            <a:endParaRPr lang="en-US"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3117335"/>
              </p:ext>
            </p:extLst>
          </p:nvPr>
        </p:nvGraphicFramePr>
        <p:xfrm>
          <a:off x="457200" y="1481138"/>
          <a:ext cx="8229600" cy="5148262"/>
        </p:xfrm>
        <a:graphic>
          <a:graphicData uri="http://schemas.openxmlformats.org/drawingml/2006/table">
            <a:tbl>
              <a:tblPr firstRow="1" bandRow="1">
                <a:tableStyleId>{5C22544A-7EE6-4342-B048-85BDC9FD1C3A}</a:tableStyleId>
              </a:tblPr>
              <a:tblGrid>
                <a:gridCol w="8229600"/>
              </a:tblGrid>
              <a:tr h="5148262">
                <a:tc>
                  <a:txBody>
                    <a:bodyPr/>
                    <a:lstStyle/>
                    <a:p>
                      <a:endParaRPr lang="en-US" dirty="0"/>
                    </a:p>
                  </a:txBody>
                  <a:tcPr/>
                </a:tc>
              </a:tr>
            </a:tbl>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574643509"/>
              </p:ext>
            </p:extLst>
          </p:nvPr>
        </p:nvGraphicFramePr>
        <p:xfrm>
          <a:off x="533400" y="1400175"/>
          <a:ext cx="8229600" cy="5153025"/>
        </p:xfrm>
        <a:graphic>
          <a:graphicData uri="http://schemas.openxmlformats.org/presentationml/2006/ole">
            <mc:AlternateContent xmlns:mc="http://schemas.openxmlformats.org/markup-compatibility/2006">
              <mc:Choice xmlns:v="urn:schemas-microsoft-com:vml" Requires="v">
                <p:oleObj spid="_x0000_s2058" name="Worksheet" r:id="rId5" imgW="6715262" imgH="5533911" progId="Excel.Sheet.12">
                  <p:embed/>
                </p:oleObj>
              </mc:Choice>
              <mc:Fallback>
                <p:oleObj name="Worksheet" r:id="rId5" imgW="6715262" imgH="5533911" progId="Excel.Sheet.12">
                  <p:embed/>
                  <p:pic>
                    <p:nvPicPr>
                      <p:cNvPr id="0" name=""/>
                      <p:cNvPicPr/>
                      <p:nvPr/>
                    </p:nvPicPr>
                    <p:blipFill>
                      <a:blip r:embed="rId6"/>
                      <a:stretch>
                        <a:fillRect/>
                      </a:stretch>
                    </p:blipFill>
                    <p:spPr>
                      <a:xfrm>
                        <a:off x="533400" y="1400175"/>
                        <a:ext cx="8229600" cy="5153025"/>
                      </a:xfrm>
                      <a:prstGeom prst="rect">
                        <a:avLst/>
                      </a:prstGeom>
                    </p:spPr>
                  </p:pic>
                </p:oleObj>
              </mc:Fallback>
            </mc:AlternateContent>
          </a:graphicData>
        </a:graphic>
      </p:graphicFrame>
    </p:spTree>
    <p:extLst>
      <p:ext uri="{BB962C8B-B14F-4D97-AF65-F5344CB8AC3E}">
        <p14:creationId xmlns:p14="http://schemas.microsoft.com/office/powerpoint/2010/main" val="31602160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55000" lnSpcReduction="20000"/>
          </a:bodyPr>
          <a:lstStyle/>
          <a:p>
            <a:pPr marL="109728" indent="0">
              <a:buNone/>
            </a:pPr>
            <a:r>
              <a:rPr lang="en-IN" dirty="0">
                <a:solidFill>
                  <a:srgbClr val="00B050"/>
                </a:solidFill>
              </a:rPr>
              <a:t>1. Predicting the letters A, B, P, R - The Baseline Model   </a:t>
            </a:r>
          </a:p>
          <a:p>
            <a:pPr marL="109728" indent="0">
              <a:buNone/>
            </a:pPr>
            <a:r>
              <a:rPr lang="en-IN" dirty="0">
                <a:solidFill>
                  <a:srgbClr val="00B050"/>
                </a:solidFill>
              </a:rPr>
              <a:t>1.1. Load the file letters_ABPR.csv into R, and call it letters. The variable in our data frame which we will be trying to predict is "letter". Start by converting letter in the original data set (letters) to a factor</a:t>
            </a:r>
            <a:r>
              <a:rPr lang="en-IN" dirty="0" smtClean="0">
                <a:solidFill>
                  <a:srgbClr val="00B050"/>
                </a:solidFill>
              </a:rPr>
              <a:t>.</a:t>
            </a:r>
          </a:p>
          <a:p>
            <a:pPr marL="109728" indent="0">
              <a:buNone/>
            </a:pPr>
            <a:r>
              <a:rPr lang="en-IN" dirty="0" smtClean="0">
                <a:solidFill>
                  <a:srgbClr val="00B050"/>
                </a:solidFill>
              </a:rPr>
              <a:t> </a:t>
            </a:r>
            <a:r>
              <a:rPr lang="en-IN" dirty="0">
                <a:solidFill>
                  <a:srgbClr val="00B050"/>
                </a:solidFill>
              </a:rPr>
              <a:t>1.2. Now, generate new training and testing sets of the letters data frame using </a:t>
            </a:r>
            <a:r>
              <a:rPr lang="en-IN" dirty="0" err="1">
                <a:solidFill>
                  <a:srgbClr val="00B050"/>
                </a:solidFill>
              </a:rPr>
              <a:t>letters$letter</a:t>
            </a:r>
            <a:r>
              <a:rPr lang="en-IN" dirty="0">
                <a:solidFill>
                  <a:srgbClr val="00B050"/>
                </a:solidFill>
              </a:rPr>
              <a:t> as the first input to the </a:t>
            </a:r>
            <a:r>
              <a:rPr lang="en-IN" dirty="0" err="1">
                <a:solidFill>
                  <a:srgbClr val="00B050"/>
                </a:solidFill>
              </a:rPr>
              <a:t>sample.split</a:t>
            </a:r>
            <a:r>
              <a:rPr lang="en-IN" dirty="0">
                <a:solidFill>
                  <a:srgbClr val="00B050"/>
                </a:solidFill>
              </a:rPr>
              <a:t> function. </a:t>
            </a:r>
            <a:endParaRPr lang="en-IN" dirty="0" smtClean="0">
              <a:solidFill>
                <a:srgbClr val="00B050"/>
              </a:solidFill>
            </a:endParaRPr>
          </a:p>
          <a:p>
            <a:pPr marL="109728" indent="0">
              <a:buNone/>
            </a:pPr>
            <a:r>
              <a:rPr lang="en-IN" dirty="0" smtClean="0">
                <a:solidFill>
                  <a:srgbClr val="00B050"/>
                </a:solidFill>
              </a:rPr>
              <a:t>1.3</a:t>
            </a:r>
            <a:r>
              <a:rPr lang="en-IN" dirty="0">
                <a:solidFill>
                  <a:srgbClr val="00B050"/>
                </a:solidFill>
              </a:rPr>
              <a:t>. What is the baseline accuracy on the testing set?  </a:t>
            </a:r>
          </a:p>
          <a:p>
            <a:pPr marL="109728" indent="0">
              <a:buNone/>
            </a:pPr>
            <a:endParaRPr lang="en-IN" dirty="0" smtClean="0">
              <a:solidFill>
                <a:srgbClr val="00B050"/>
              </a:solidFill>
            </a:endParaRPr>
          </a:p>
          <a:p>
            <a:pPr marL="109728" indent="0">
              <a:buNone/>
            </a:pPr>
            <a:r>
              <a:rPr lang="en-IN" dirty="0" smtClean="0">
                <a:solidFill>
                  <a:srgbClr val="00B050"/>
                </a:solidFill>
              </a:rPr>
              <a:t>2</a:t>
            </a:r>
            <a:r>
              <a:rPr lang="en-IN" dirty="0">
                <a:solidFill>
                  <a:srgbClr val="00B050"/>
                </a:solidFill>
              </a:rPr>
              <a:t>. Predicting the letters A, B, P, R - The CART Model </a:t>
            </a:r>
            <a:endParaRPr lang="en-IN" dirty="0" smtClean="0">
              <a:solidFill>
                <a:srgbClr val="00B050"/>
              </a:solidFill>
            </a:endParaRPr>
          </a:p>
          <a:p>
            <a:pPr marL="109728" indent="0">
              <a:buNone/>
            </a:pPr>
            <a:r>
              <a:rPr lang="en-IN" dirty="0" smtClean="0">
                <a:solidFill>
                  <a:srgbClr val="00B050"/>
                </a:solidFill>
              </a:rPr>
              <a:t> </a:t>
            </a:r>
            <a:r>
              <a:rPr lang="en-IN" dirty="0">
                <a:solidFill>
                  <a:srgbClr val="00B050"/>
                </a:solidFill>
              </a:rPr>
              <a:t>2.1. Now build a classification tree to predict "letter", using the training set to build your model</a:t>
            </a:r>
            <a:r>
              <a:rPr lang="en-IN" dirty="0" smtClean="0">
                <a:solidFill>
                  <a:srgbClr val="00B050"/>
                </a:solidFill>
              </a:rPr>
              <a:t>.</a:t>
            </a:r>
          </a:p>
          <a:p>
            <a:pPr marL="109728" indent="0">
              <a:buNone/>
            </a:pPr>
            <a:r>
              <a:rPr lang="en-IN" dirty="0" smtClean="0">
                <a:solidFill>
                  <a:srgbClr val="00B050"/>
                </a:solidFill>
              </a:rPr>
              <a:t> </a:t>
            </a:r>
            <a:r>
              <a:rPr lang="en-IN" dirty="0">
                <a:solidFill>
                  <a:srgbClr val="00B050"/>
                </a:solidFill>
              </a:rPr>
              <a:t>2.2. What is the accuracy of the model in the train data set</a:t>
            </a:r>
            <a:r>
              <a:rPr lang="en-IN" dirty="0" smtClean="0">
                <a:solidFill>
                  <a:srgbClr val="00B050"/>
                </a:solidFill>
              </a:rPr>
              <a:t>?</a:t>
            </a:r>
          </a:p>
          <a:p>
            <a:pPr marL="109728" indent="0">
              <a:buNone/>
            </a:pPr>
            <a:r>
              <a:rPr lang="en-IN" dirty="0" smtClean="0">
                <a:solidFill>
                  <a:srgbClr val="00B050"/>
                </a:solidFill>
              </a:rPr>
              <a:t> </a:t>
            </a:r>
            <a:r>
              <a:rPr lang="en-IN" dirty="0">
                <a:solidFill>
                  <a:srgbClr val="00B050"/>
                </a:solidFill>
              </a:rPr>
              <a:t>2.3. What is the accuracy of the model in the test data set?  </a:t>
            </a:r>
            <a:endParaRPr lang="en-IN" dirty="0" smtClean="0">
              <a:solidFill>
                <a:srgbClr val="00B050"/>
              </a:solidFill>
            </a:endParaRPr>
          </a:p>
          <a:p>
            <a:pPr marL="109728" indent="0">
              <a:buNone/>
            </a:pPr>
            <a:endParaRPr lang="en-IN" dirty="0">
              <a:solidFill>
                <a:srgbClr val="00B050"/>
              </a:solidFill>
            </a:endParaRPr>
          </a:p>
          <a:p>
            <a:pPr marL="109728" indent="0">
              <a:buNone/>
            </a:pPr>
            <a:r>
              <a:rPr lang="en-IN" dirty="0">
                <a:solidFill>
                  <a:srgbClr val="00B050"/>
                </a:solidFill>
              </a:rPr>
              <a:t>3. Predicting the letters A, B, P, R - The Random Forest Model   </a:t>
            </a:r>
          </a:p>
          <a:p>
            <a:pPr marL="109728" indent="0">
              <a:buNone/>
            </a:pPr>
            <a:r>
              <a:rPr lang="en-IN" dirty="0">
                <a:solidFill>
                  <a:srgbClr val="00B050"/>
                </a:solidFill>
              </a:rPr>
              <a:t>3.1. Now build a random forest model on the training data, using the same independent variables as in the previous problem. Please set the seed to 1000 before building the model </a:t>
            </a:r>
            <a:endParaRPr lang="en-IN" dirty="0" smtClean="0">
              <a:solidFill>
                <a:srgbClr val="00B050"/>
              </a:solidFill>
            </a:endParaRPr>
          </a:p>
          <a:p>
            <a:pPr marL="109728" indent="0">
              <a:buNone/>
            </a:pPr>
            <a:r>
              <a:rPr lang="en-IN" dirty="0" smtClean="0">
                <a:solidFill>
                  <a:srgbClr val="00B050"/>
                </a:solidFill>
              </a:rPr>
              <a:t>3.2</a:t>
            </a:r>
            <a:r>
              <a:rPr lang="en-IN" dirty="0">
                <a:solidFill>
                  <a:srgbClr val="00B050"/>
                </a:solidFill>
              </a:rPr>
              <a:t>. What is the test set accuracy of your random forest model? </a:t>
            </a:r>
            <a:endParaRPr lang="en-US" dirty="0">
              <a:solidFill>
                <a:srgbClr val="00B050"/>
              </a:solidFill>
            </a:endParaRPr>
          </a:p>
        </p:txBody>
      </p:sp>
      <p:sp>
        <p:nvSpPr>
          <p:cNvPr id="3" name="Title 2"/>
          <p:cNvSpPr>
            <a:spLocks noGrp="1"/>
          </p:cNvSpPr>
          <p:nvPr>
            <p:ph type="title"/>
          </p:nvPr>
        </p:nvSpPr>
        <p:spPr/>
        <p:txBody>
          <a:bodyPr/>
          <a:lstStyle/>
          <a:p>
            <a:r>
              <a:rPr lang="en-US" dirty="0" smtClean="0">
                <a:solidFill>
                  <a:srgbClr val="FF0000"/>
                </a:solidFill>
              </a:rPr>
              <a:t>Case Study Problems</a:t>
            </a:r>
            <a:endParaRPr lang="en-US" dirty="0">
              <a:solidFill>
                <a:srgbClr val="FF0000"/>
              </a:solidFill>
            </a:endParaRPr>
          </a:p>
        </p:txBody>
      </p:sp>
    </p:spTree>
    <p:extLst>
      <p:ext uri="{BB962C8B-B14F-4D97-AF65-F5344CB8AC3E}">
        <p14:creationId xmlns:p14="http://schemas.microsoft.com/office/powerpoint/2010/main" val="2458957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pPr marL="109728" indent="0">
              <a:buNone/>
            </a:pPr>
            <a:r>
              <a:rPr lang="en-US" dirty="0" smtClean="0">
                <a:solidFill>
                  <a:srgbClr val="00B050"/>
                </a:solidFill>
              </a:rPr>
              <a:t>A      B       P        R</a:t>
            </a:r>
          </a:p>
          <a:p>
            <a:pPr marL="109728" indent="0">
              <a:buNone/>
            </a:pPr>
            <a:endParaRPr lang="en-US" dirty="0" smtClean="0">
              <a:solidFill>
                <a:srgbClr val="00B050"/>
              </a:solidFill>
            </a:endParaRPr>
          </a:p>
          <a:p>
            <a:pPr marL="109728" indent="0">
              <a:buNone/>
            </a:pPr>
            <a:r>
              <a:rPr lang="en-US" dirty="0">
                <a:solidFill>
                  <a:srgbClr val="00B050"/>
                </a:solidFill>
              </a:rPr>
              <a:t> </a:t>
            </a:r>
            <a:r>
              <a:rPr lang="en-US" dirty="0" smtClean="0">
                <a:solidFill>
                  <a:srgbClr val="00B050"/>
                </a:solidFill>
              </a:rPr>
              <a:t>316 306   321    303</a:t>
            </a:r>
          </a:p>
          <a:p>
            <a:pPr marL="109728" indent="0">
              <a:buNone/>
            </a:pPr>
            <a:endParaRPr lang="en-US" dirty="0">
              <a:solidFill>
                <a:srgbClr val="00B050"/>
              </a:solidFill>
            </a:endParaRPr>
          </a:p>
          <a:p>
            <a:pPr marL="109728" indent="0">
              <a:buNone/>
            </a:pPr>
            <a:r>
              <a:rPr lang="en-US" dirty="0" smtClean="0">
                <a:solidFill>
                  <a:srgbClr val="00B050"/>
                </a:solidFill>
              </a:rPr>
              <a:t>Baseline Accuracy on Testing Dataset is:</a:t>
            </a:r>
          </a:p>
          <a:p>
            <a:pPr marL="109728" indent="0">
              <a:buNone/>
            </a:pPr>
            <a:r>
              <a:rPr lang="en-US" dirty="0" smtClean="0">
                <a:solidFill>
                  <a:srgbClr val="00B050"/>
                </a:solidFill>
              </a:rPr>
              <a:t>316/(316+306+321+303)=0.2576</a:t>
            </a:r>
          </a:p>
          <a:p>
            <a:pPr marL="109728" indent="0">
              <a:buNone/>
            </a:pPr>
            <a:endParaRPr lang="en-US" dirty="0">
              <a:solidFill>
                <a:srgbClr val="00B050"/>
              </a:solidFill>
            </a:endParaRPr>
          </a:p>
          <a:p>
            <a:pPr marL="109728" indent="0">
              <a:buNone/>
            </a:pPr>
            <a:r>
              <a:rPr lang="en-US" dirty="0" smtClean="0">
                <a:solidFill>
                  <a:srgbClr val="00B050"/>
                </a:solidFill>
              </a:rPr>
              <a:t>So baseline accuracy on testing dataset is 25.76%.</a:t>
            </a:r>
          </a:p>
        </p:txBody>
      </p:sp>
      <p:sp>
        <p:nvSpPr>
          <p:cNvPr id="3" name="Title 2"/>
          <p:cNvSpPr>
            <a:spLocks noGrp="1"/>
          </p:cNvSpPr>
          <p:nvPr>
            <p:ph type="title"/>
          </p:nvPr>
        </p:nvSpPr>
        <p:spPr/>
        <p:txBody>
          <a:bodyPr/>
          <a:lstStyle/>
          <a:p>
            <a:r>
              <a:rPr lang="en-US" dirty="0" smtClean="0">
                <a:solidFill>
                  <a:srgbClr val="FF0000"/>
                </a:solidFill>
              </a:rPr>
              <a:t>Baseline Model</a:t>
            </a:r>
            <a:endParaRPr lang="en-US" dirty="0">
              <a:solidFill>
                <a:srgbClr val="FF0000"/>
              </a:solidFill>
            </a:endParaRPr>
          </a:p>
        </p:txBody>
      </p:sp>
    </p:spTree>
    <p:extLst>
      <p:ext uri="{BB962C8B-B14F-4D97-AF65-F5344CB8AC3E}">
        <p14:creationId xmlns:p14="http://schemas.microsoft.com/office/powerpoint/2010/main" val="736177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FF0000"/>
                </a:solidFill>
              </a:rPr>
              <a:t>Cart Model</a:t>
            </a:r>
            <a:endParaRPr lang="en-US" dirty="0">
              <a:solidFill>
                <a:srgbClr val="FF0000"/>
              </a:solidFill>
            </a:endParaRP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3400" y="1143000"/>
            <a:ext cx="8077200" cy="5029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4212296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1542</TotalTime>
  <Words>1258</Words>
  <Application>Microsoft Office PowerPoint</Application>
  <PresentationFormat>On-screen Show (4:3)</PresentationFormat>
  <Paragraphs>129</Paragraphs>
  <Slides>19</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Concourse</vt:lpstr>
      <vt:lpstr>Worksheet</vt:lpstr>
      <vt:lpstr>Decision Trees Case Study               Rinny Wadhawan</vt:lpstr>
      <vt:lpstr>OVERVIEW- LETTER RECOGNITION</vt:lpstr>
      <vt:lpstr>Data Introduction</vt:lpstr>
      <vt:lpstr>Variables Used for Building Dataset</vt:lpstr>
      <vt:lpstr>Variables Used for Building Dataset Continued……</vt:lpstr>
      <vt:lpstr>Summary of dataset used for modelling</vt:lpstr>
      <vt:lpstr>Case Study Problems</vt:lpstr>
      <vt:lpstr>Baseline Model</vt:lpstr>
      <vt:lpstr>Cart Model</vt:lpstr>
      <vt:lpstr>Interpretation from the CART Model</vt:lpstr>
      <vt:lpstr>Accuracy of CART Model in Test Data set</vt:lpstr>
      <vt:lpstr>Accuracy of Cart Model in Train Dataset</vt:lpstr>
      <vt:lpstr>Confusion Matrix For Test Data set</vt:lpstr>
      <vt:lpstr>Confusion Matrix for Train Data set</vt:lpstr>
      <vt:lpstr>Random Forest Model</vt:lpstr>
      <vt:lpstr>Confusion  Matrix for Random Forest Model</vt:lpstr>
      <vt:lpstr>Variable Importance chart in random forest model</vt:lpstr>
      <vt:lpstr>Measuring Impurity in Random Forest Model</vt:lpstr>
      <vt:lpstr>Thank You</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Linear Regression  Case Study</dc:title>
  <dc:creator>raveesh wadhawan</dc:creator>
  <cp:lastModifiedBy>raveesh wadhawan</cp:lastModifiedBy>
  <cp:revision>106</cp:revision>
  <dcterms:created xsi:type="dcterms:W3CDTF">2017-09-07T14:37:38Z</dcterms:created>
  <dcterms:modified xsi:type="dcterms:W3CDTF">2017-10-16T13:21:36Z</dcterms:modified>
</cp:coreProperties>
</file>