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30"/>
  </p:notesMasterIdLst>
  <p:sldIdLst>
    <p:sldId id="256" r:id="rId2"/>
    <p:sldId id="257" r:id="rId3"/>
    <p:sldId id="258" r:id="rId4"/>
    <p:sldId id="276" r:id="rId5"/>
    <p:sldId id="272" r:id="rId6"/>
    <p:sldId id="273" r:id="rId7"/>
    <p:sldId id="274" r:id="rId8"/>
    <p:sldId id="277" r:id="rId9"/>
    <p:sldId id="275"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7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0"/>
  </p:normalViewPr>
  <p:slideViewPr>
    <p:cSldViewPr>
      <p:cViewPr>
        <p:scale>
          <a:sx n="81" d="100"/>
          <a:sy n="81" d="100"/>
        </p:scale>
        <p:origin x="-1050"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19D6DD-4774-4515-A253-3AFD5ED245F6}" type="datetimeFigureOut">
              <a:rPr lang="en-US" smtClean="0"/>
              <a:pPr/>
              <a:t>7/27/2018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1B1BA-5F11-4E4D-9199-0713C5DE4563}" type="slidenum">
              <a:rPr lang="en-US" smtClean="0"/>
              <a:pPr/>
              <a:t>‹#›</a:t>
            </a:fld>
            <a:endParaRPr lang="en-US" dirty="0"/>
          </a:p>
        </p:txBody>
      </p:sp>
    </p:spTree>
    <p:extLst>
      <p:ext uri="{BB962C8B-B14F-4D97-AF65-F5344CB8AC3E}">
        <p14:creationId xmlns:p14="http://schemas.microsoft.com/office/powerpoint/2010/main" val="390610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solidFill>
                  <a:srgbClr val="FF0000"/>
                </a:solidFill>
              </a:rPr>
              <a:t>Variables marked in</a:t>
            </a:r>
            <a:r>
              <a:rPr lang="en-US" sz="1600" b="1" baseline="0" dirty="0" smtClean="0">
                <a:solidFill>
                  <a:srgbClr val="FF0000"/>
                </a:solidFill>
              </a:rPr>
              <a:t> red are not used in modeling and variable api00 marked in purple is dependent variable.</a:t>
            </a:r>
            <a:endParaRPr lang="en-US" sz="1600" b="1" dirty="0">
              <a:solidFill>
                <a:srgbClr val="FF0000"/>
              </a:solidFill>
            </a:endParaRPr>
          </a:p>
        </p:txBody>
      </p:sp>
      <p:sp>
        <p:nvSpPr>
          <p:cNvPr id="4" name="Slide Number Placeholder 3"/>
          <p:cNvSpPr>
            <a:spLocks noGrp="1"/>
          </p:cNvSpPr>
          <p:nvPr>
            <p:ph type="sldNum" sz="quarter" idx="10"/>
          </p:nvPr>
        </p:nvSpPr>
        <p:spPr/>
        <p:txBody>
          <a:bodyPr/>
          <a:lstStyle/>
          <a:p>
            <a:fld id="{C171B1BA-5F11-4E4D-9199-0713C5DE4563}" type="slidenum">
              <a:rPr lang="en-US" smtClean="0"/>
              <a:pPr/>
              <a:t>3</a:t>
            </a:fld>
            <a:endParaRPr lang="en-US" dirty="0"/>
          </a:p>
        </p:txBody>
      </p:sp>
    </p:spTree>
    <p:extLst>
      <p:ext uri="{BB962C8B-B14F-4D97-AF65-F5344CB8AC3E}">
        <p14:creationId xmlns:p14="http://schemas.microsoft.com/office/powerpoint/2010/main" val="3089036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Variables</a:t>
            </a:r>
            <a:r>
              <a:rPr lang="en-US" b="1" baseline="0" dirty="0" smtClean="0"/>
              <a:t> marked in red shows that they have missing values</a:t>
            </a:r>
            <a:endParaRPr lang="en-US" b="1" dirty="0"/>
          </a:p>
        </p:txBody>
      </p:sp>
      <p:sp>
        <p:nvSpPr>
          <p:cNvPr id="4" name="Slide Number Placeholder 3"/>
          <p:cNvSpPr>
            <a:spLocks noGrp="1"/>
          </p:cNvSpPr>
          <p:nvPr>
            <p:ph type="sldNum" sz="quarter" idx="10"/>
          </p:nvPr>
        </p:nvSpPr>
        <p:spPr/>
        <p:txBody>
          <a:bodyPr/>
          <a:lstStyle/>
          <a:p>
            <a:fld id="{C171B1BA-5F11-4E4D-9199-0713C5DE4563}"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Since our data is cleaned so now we proceed further to</a:t>
            </a:r>
            <a:r>
              <a:rPr lang="en-US" b="1" baseline="0" dirty="0" smtClean="0"/>
              <a:t> check</a:t>
            </a:r>
            <a:r>
              <a:rPr lang="en-US" b="1" dirty="0" smtClean="0"/>
              <a:t> interdependence</a:t>
            </a:r>
            <a:r>
              <a:rPr lang="en-US" b="1" baseline="0" dirty="0" smtClean="0"/>
              <a:t> between continuous and categorical variables.</a:t>
            </a:r>
            <a:endParaRPr lang="en-US" b="1" dirty="0"/>
          </a:p>
        </p:txBody>
      </p:sp>
      <p:sp>
        <p:nvSpPr>
          <p:cNvPr id="4" name="Slide Number Placeholder 3"/>
          <p:cNvSpPr>
            <a:spLocks noGrp="1"/>
          </p:cNvSpPr>
          <p:nvPr>
            <p:ph type="sldNum" sz="quarter" idx="10"/>
          </p:nvPr>
        </p:nvSpPr>
        <p:spPr/>
        <p:txBody>
          <a:bodyPr/>
          <a:lstStyle/>
          <a:p>
            <a:fld id="{C171B1BA-5F11-4E4D-9199-0713C5DE4563}"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01FCEAA-D59C-450D-AE24-116684FCA774}" type="datetimeFigureOut">
              <a:rPr lang="en-US" smtClean="0"/>
              <a:pPr/>
              <a:t>7/27/2018</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0D01EFF-DD0F-4740-81A1-9C1CD159E8C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1FCEAA-D59C-450D-AE24-116684FCA774}" type="datetimeFigureOut">
              <a:rPr lang="en-US" smtClean="0"/>
              <a:pPr/>
              <a:t>7/27/2018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0D01EFF-DD0F-4740-81A1-9C1CD159E8C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1FCEAA-D59C-450D-AE24-116684FCA774}" type="datetimeFigureOut">
              <a:rPr lang="en-US" smtClean="0"/>
              <a:pPr/>
              <a:t>7/27/2018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0D01EFF-DD0F-4740-81A1-9C1CD159E8C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1FCEAA-D59C-450D-AE24-116684FCA774}" type="datetimeFigureOut">
              <a:rPr lang="en-US" smtClean="0"/>
              <a:pPr/>
              <a:t>7/27/2018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0D01EFF-DD0F-4740-81A1-9C1CD159E8C6}"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01FCEAA-D59C-450D-AE24-116684FCA774}" type="datetimeFigureOut">
              <a:rPr lang="en-US" smtClean="0"/>
              <a:pPr/>
              <a:t>7/27/2018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0D01EFF-DD0F-4740-81A1-9C1CD159E8C6}"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1FCEAA-D59C-450D-AE24-116684FCA774}" type="datetimeFigureOut">
              <a:rPr lang="en-US" smtClean="0"/>
              <a:pPr/>
              <a:t>7/27/2018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0D01EFF-DD0F-4740-81A1-9C1CD159E8C6}"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01FCEAA-D59C-450D-AE24-116684FCA774}" type="datetimeFigureOut">
              <a:rPr lang="en-US" smtClean="0"/>
              <a:pPr/>
              <a:t>7/27/2018</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90D01EFF-DD0F-4740-81A1-9C1CD159E8C6}"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01FCEAA-D59C-450D-AE24-116684FCA774}" type="datetimeFigureOut">
              <a:rPr lang="en-US" smtClean="0"/>
              <a:pPr/>
              <a:t>7/27/2018</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90D01EFF-DD0F-4740-81A1-9C1CD159E8C6}"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01FCEAA-D59C-450D-AE24-116684FCA774}" type="datetimeFigureOut">
              <a:rPr lang="en-US" smtClean="0"/>
              <a:pPr/>
              <a:t>7/27/2018</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90D01EFF-DD0F-4740-81A1-9C1CD159E8C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01FCEAA-D59C-450D-AE24-116684FCA774}" type="datetimeFigureOut">
              <a:rPr lang="en-US" smtClean="0"/>
              <a:pPr/>
              <a:t>7/27/2018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0D01EFF-DD0F-4740-81A1-9C1CD159E8C6}"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01FCEAA-D59C-450D-AE24-116684FCA774}" type="datetimeFigureOut">
              <a:rPr lang="en-US" smtClean="0"/>
              <a:pPr/>
              <a:t>7/27/2018</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0D01EFF-DD0F-4740-81A1-9C1CD159E8C6}"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01FCEAA-D59C-450D-AE24-116684FCA774}" type="datetimeFigureOut">
              <a:rPr lang="en-US" smtClean="0"/>
              <a:pPr/>
              <a:t>7/27/2018</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0D01EFF-DD0F-4740-81A1-9C1CD159E8C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4800600"/>
          </a:xfrm>
        </p:spPr>
        <p:txBody>
          <a:bodyPr>
            <a:normAutofit/>
          </a:bodyPr>
          <a:lstStyle/>
          <a:p>
            <a:pPr algn="ctr"/>
            <a:r>
              <a:rPr lang="en-US" b="1" dirty="0" smtClean="0">
                <a:solidFill>
                  <a:srgbClr val="00B050"/>
                </a:solidFill>
              </a:rPr>
              <a:t>Multiple Linear Regression  Modelling Case Study</a:t>
            </a:r>
            <a:br>
              <a:rPr lang="en-US" b="1" dirty="0" smtClean="0">
                <a:solidFill>
                  <a:srgbClr val="00B050"/>
                </a:solidFill>
              </a:rPr>
            </a:br>
            <a:r>
              <a:rPr lang="en-US" b="1" dirty="0" smtClean="0">
                <a:solidFill>
                  <a:srgbClr val="FF0000"/>
                </a:solidFill>
              </a:rPr>
              <a:t/>
            </a:r>
            <a:br>
              <a:rPr lang="en-US" b="1" dirty="0" smtClean="0">
                <a:solidFill>
                  <a:srgbClr val="FF0000"/>
                </a:solidFill>
              </a:rPr>
            </a:br>
            <a:r>
              <a:rPr lang="en-US" dirty="0">
                <a:solidFill>
                  <a:srgbClr val="FF0000"/>
                </a:solidFill>
              </a:rPr>
              <a:t/>
            </a:r>
            <a:br>
              <a:rPr lang="en-US" dirty="0">
                <a:solidFill>
                  <a:srgbClr val="FF0000"/>
                </a:solidFill>
              </a:rPr>
            </a:br>
            <a:r>
              <a:rPr lang="en-US" dirty="0" smtClean="0">
                <a:solidFill>
                  <a:srgbClr val="FF0000"/>
                </a:solidFill>
              </a:rPr>
              <a:t>                 </a:t>
            </a:r>
            <a:r>
              <a:rPr lang="en-US" b="1" dirty="0" err="1" smtClean="0">
                <a:solidFill>
                  <a:srgbClr val="FF0000"/>
                </a:solidFill>
              </a:rPr>
              <a:t>Rinny</a:t>
            </a:r>
            <a:r>
              <a:rPr lang="en-US" b="1" dirty="0" smtClean="0">
                <a:solidFill>
                  <a:srgbClr val="FF0000"/>
                </a:solidFill>
              </a:rPr>
              <a:t> </a:t>
            </a:r>
            <a:r>
              <a:rPr lang="en-US" dirty="0" err="1" smtClean="0">
                <a:solidFill>
                  <a:srgbClr val="FF0000"/>
                </a:solidFill>
              </a:rPr>
              <a:t>Kapoor</a:t>
            </a:r>
            <a:endParaRPr lang="en-US" b="1" dirty="0">
              <a:solidFill>
                <a:srgbClr val="FF0000"/>
              </a:solidFill>
            </a:endParaRPr>
          </a:p>
        </p:txBody>
      </p:sp>
    </p:spTree>
    <p:extLst>
      <p:ext uri="{BB962C8B-B14F-4D97-AF65-F5344CB8AC3E}">
        <p14:creationId xmlns:p14="http://schemas.microsoft.com/office/powerpoint/2010/main" val="2470174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624078" indent="-514350" algn="just">
              <a:buClr>
                <a:srgbClr val="00B0F0"/>
              </a:buClr>
              <a:buSzPct val="100000"/>
              <a:buNone/>
            </a:pPr>
            <a:r>
              <a:rPr lang="en-US" dirty="0" smtClean="0">
                <a:solidFill>
                  <a:srgbClr val="00B0F0"/>
                </a:solidFill>
              </a:rPr>
              <a:t>      Since the missing values in ACS_K3,ACS_46,MOBILITY are less so we replace the missing values with their mean. In Meals, the no. of missing values are high, so we have divided the meals according to the meal category and taken the mean accordingly.</a:t>
            </a:r>
          </a:p>
          <a:p>
            <a:pPr marL="624078" indent="-514350">
              <a:buClr>
                <a:srgbClr val="00B0F0"/>
              </a:buClr>
              <a:buSzPct val="100000"/>
              <a:buNone/>
            </a:pPr>
            <a:endParaRPr lang="en-US" dirty="0" smtClean="0">
              <a:solidFill>
                <a:srgbClr val="00B0F0"/>
              </a:solidFill>
            </a:endParaRPr>
          </a:p>
          <a:p>
            <a:pPr marL="624078" indent="-514350">
              <a:buClr>
                <a:srgbClr val="00B0F0"/>
              </a:buClr>
              <a:buSzPct val="100000"/>
              <a:buFont typeface="+mj-lt"/>
              <a:buAutoNum type="arabicPeriod"/>
            </a:pPr>
            <a:r>
              <a:rPr lang="en-US" dirty="0" smtClean="0">
                <a:solidFill>
                  <a:srgbClr val="00B0F0"/>
                </a:solidFill>
              </a:rPr>
              <a:t>IF ACS_K3 = </a:t>
            </a:r>
            <a:r>
              <a:rPr lang="en-US" b="1" dirty="0" smtClean="0">
                <a:solidFill>
                  <a:srgbClr val="00B0F0"/>
                </a:solidFill>
              </a:rPr>
              <a:t>. THEN ACS_K3 =19.1608040;</a:t>
            </a:r>
          </a:p>
          <a:p>
            <a:pPr marL="624078" indent="-514350">
              <a:buClr>
                <a:srgbClr val="00B0F0"/>
              </a:buClr>
              <a:buSzPct val="100000"/>
              <a:buFont typeface="+mj-lt"/>
              <a:buAutoNum type="arabicPeriod"/>
            </a:pPr>
            <a:r>
              <a:rPr lang="en-US" dirty="0" smtClean="0">
                <a:solidFill>
                  <a:srgbClr val="00B0F0"/>
                </a:solidFill>
              </a:rPr>
              <a:t>IF ACS_46 = </a:t>
            </a:r>
            <a:r>
              <a:rPr lang="en-US" b="1" dirty="0" smtClean="0">
                <a:solidFill>
                  <a:srgbClr val="00B0F0"/>
                </a:solidFill>
              </a:rPr>
              <a:t>. THEN ACS_46 =29.6851385;</a:t>
            </a:r>
          </a:p>
          <a:p>
            <a:pPr marL="624078" indent="-514350">
              <a:buClr>
                <a:srgbClr val="00B0F0"/>
              </a:buClr>
              <a:buSzPct val="100000"/>
              <a:buFont typeface="+mj-lt"/>
              <a:buAutoNum type="arabicPeriod"/>
            </a:pPr>
            <a:r>
              <a:rPr lang="en-US" dirty="0" smtClean="0">
                <a:solidFill>
                  <a:srgbClr val="00B0F0"/>
                </a:solidFill>
              </a:rPr>
              <a:t>IF MOBILITY = </a:t>
            </a:r>
            <a:r>
              <a:rPr lang="en-US" b="1" dirty="0" smtClean="0">
                <a:solidFill>
                  <a:srgbClr val="00B0F0"/>
                </a:solidFill>
              </a:rPr>
              <a:t>. THEN MOBILITY =18.2531328;</a:t>
            </a:r>
          </a:p>
          <a:p>
            <a:pPr marL="624078" indent="-514350">
              <a:buClr>
                <a:srgbClr val="00B0F0"/>
              </a:buClr>
              <a:buSzPct val="100000"/>
              <a:buFont typeface="+mj-lt"/>
              <a:buAutoNum type="arabicPeriod"/>
            </a:pPr>
            <a:r>
              <a:rPr lang="en-US" dirty="0" smtClean="0">
                <a:solidFill>
                  <a:srgbClr val="00B0F0"/>
                </a:solidFill>
              </a:rPr>
              <a:t>IF MEALCAT = </a:t>
            </a:r>
            <a:r>
              <a:rPr lang="en-US" b="1" dirty="0" smtClean="0">
                <a:solidFill>
                  <a:srgbClr val="00B0F0"/>
                </a:solidFill>
              </a:rPr>
              <a:t>1 AND MEALS = . THEN </a:t>
            </a:r>
          </a:p>
          <a:p>
            <a:pPr marL="624078" indent="-514350">
              <a:buClr>
                <a:srgbClr val="00B0F0"/>
              </a:buClr>
              <a:buSzPct val="100000"/>
              <a:buNone/>
            </a:pPr>
            <a:r>
              <a:rPr lang="en-US" dirty="0" smtClean="0">
                <a:solidFill>
                  <a:srgbClr val="00B0F0"/>
                </a:solidFill>
              </a:rPr>
              <a:t>     MEALS = </a:t>
            </a:r>
            <a:r>
              <a:rPr lang="en-US" b="1" dirty="0" smtClean="0">
                <a:solidFill>
                  <a:srgbClr val="00B0F0"/>
                </a:solidFill>
              </a:rPr>
              <a:t>28.36;</a:t>
            </a:r>
          </a:p>
          <a:p>
            <a:pPr marL="624078" indent="-514350">
              <a:buClr>
                <a:srgbClr val="00B0F0"/>
              </a:buClr>
              <a:buSzPct val="100000"/>
              <a:buNone/>
            </a:pPr>
            <a:r>
              <a:rPr lang="en-US" b="1" dirty="0" smtClean="0">
                <a:solidFill>
                  <a:srgbClr val="00B0F0"/>
                </a:solidFill>
              </a:rPr>
              <a:t>5.  </a:t>
            </a:r>
            <a:r>
              <a:rPr lang="en-US" dirty="0" smtClean="0">
                <a:solidFill>
                  <a:srgbClr val="00B0F0"/>
                </a:solidFill>
              </a:rPr>
              <a:t>IF MEALCAT = </a:t>
            </a:r>
            <a:r>
              <a:rPr lang="en-US" b="1" dirty="0" smtClean="0">
                <a:solidFill>
                  <a:srgbClr val="00B0F0"/>
                </a:solidFill>
              </a:rPr>
              <a:t>2 AND MEALS = . THEN </a:t>
            </a:r>
            <a:r>
              <a:rPr lang="en-US" dirty="0" smtClean="0">
                <a:solidFill>
                  <a:srgbClr val="00B0F0"/>
                </a:solidFill>
              </a:rPr>
              <a:t>MEALS = </a:t>
            </a:r>
            <a:r>
              <a:rPr lang="en-US" b="1" dirty="0" smtClean="0">
                <a:solidFill>
                  <a:srgbClr val="00B0F0"/>
                </a:solidFill>
              </a:rPr>
              <a:t>66.0468750</a:t>
            </a:r>
            <a:endParaRPr lang="en-US" dirty="0">
              <a:solidFill>
                <a:srgbClr val="00B0F0"/>
              </a:solidFill>
            </a:endParaRPr>
          </a:p>
        </p:txBody>
      </p:sp>
      <p:sp>
        <p:nvSpPr>
          <p:cNvPr id="3" name="Title 2"/>
          <p:cNvSpPr>
            <a:spLocks noGrp="1"/>
          </p:cNvSpPr>
          <p:nvPr>
            <p:ph type="title"/>
          </p:nvPr>
        </p:nvSpPr>
        <p:spPr/>
        <p:txBody>
          <a:bodyPr/>
          <a:lstStyle/>
          <a:p>
            <a:r>
              <a:rPr lang="en-US" dirty="0" smtClean="0">
                <a:solidFill>
                  <a:srgbClr val="FF0000"/>
                </a:solidFill>
              </a:rPr>
              <a:t>Treatment of missing values</a:t>
            </a:r>
            <a:endParaRPr 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smtClean="0">
                <a:solidFill>
                  <a:srgbClr val="00B050"/>
                </a:solidFill>
              </a:rPr>
              <a:t>1.Meals</a:t>
            </a:r>
          </a:p>
          <a:p>
            <a:pPr>
              <a:buNone/>
            </a:pPr>
            <a:endParaRPr lang="en-US" dirty="0">
              <a:solidFill>
                <a:srgbClr val="00B050"/>
              </a:solidFill>
            </a:endParaRPr>
          </a:p>
          <a:p>
            <a:pPr>
              <a:buNone/>
            </a:pPr>
            <a:r>
              <a:rPr lang="en-US" dirty="0" smtClean="0">
                <a:solidFill>
                  <a:srgbClr val="00B050"/>
                </a:solidFill>
              </a:rPr>
              <a:t>  </a:t>
            </a:r>
            <a:r>
              <a:rPr lang="en-US" dirty="0" smtClean="0">
                <a:solidFill>
                  <a:srgbClr val="00B0F0"/>
                </a:solidFill>
              </a:rPr>
              <a:t>The </a:t>
            </a:r>
            <a:r>
              <a:rPr lang="en-US" dirty="0">
                <a:solidFill>
                  <a:srgbClr val="00B0F0"/>
                </a:solidFill>
              </a:rPr>
              <a:t>relation between api00 and meals is statistically significant. </a:t>
            </a:r>
            <a:endParaRPr lang="en-US" dirty="0" smtClean="0">
              <a:solidFill>
                <a:srgbClr val="00B0F0"/>
              </a:solidFill>
            </a:endParaRPr>
          </a:p>
          <a:p>
            <a:pPr>
              <a:buNone/>
            </a:pPr>
            <a:endParaRPr lang="en-US" dirty="0" smtClean="0">
              <a:solidFill>
                <a:srgbClr val="00B0F0"/>
              </a:solidFill>
            </a:endParaRPr>
          </a:p>
          <a:p>
            <a:pPr>
              <a:buNone/>
            </a:pPr>
            <a:r>
              <a:rPr lang="en-US" dirty="0" smtClean="0">
                <a:solidFill>
                  <a:srgbClr val="00B0F0"/>
                </a:solidFill>
              </a:rPr>
              <a:t>  The coefficient is negative which indicates that </a:t>
            </a:r>
            <a:r>
              <a:rPr lang="en-US" dirty="0">
                <a:solidFill>
                  <a:srgbClr val="00B0F0"/>
                </a:solidFill>
              </a:rPr>
              <a:t>i</a:t>
            </a:r>
            <a:r>
              <a:rPr lang="en-US" dirty="0" smtClean="0">
                <a:solidFill>
                  <a:srgbClr val="00B0F0"/>
                </a:solidFill>
              </a:rPr>
              <a:t>f free meals increases, academic performance decreases because people who does not have enough resources will go to school where free meal are offered, so it will automatically decreases academic performance in comparison to other schools where no free meal is offered.</a:t>
            </a:r>
          </a:p>
          <a:p>
            <a:pPr>
              <a:buNone/>
            </a:pPr>
            <a:endParaRPr lang="en-US" dirty="0">
              <a:solidFill>
                <a:srgbClr val="00B0F0"/>
              </a:solidFill>
            </a:endParaRPr>
          </a:p>
          <a:p>
            <a:pPr>
              <a:buNone/>
            </a:pPr>
            <a:r>
              <a:rPr lang="en-US" dirty="0" smtClean="0">
                <a:solidFill>
                  <a:srgbClr val="00B0F0"/>
                </a:solidFill>
              </a:rPr>
              <a:t>  </a:t>
            </a:r>
            <a:endParaRPr lang="en-US" dirty="0">
              <a:solidFill>
                <a:srgbClr val="00B0F0"/>
              </a:solidFill>
            </a:endParaRPr>
          </a:p>
        </p:txBody>
      </p:sp>
      <p:sp>
        <p:nvSpPr>
          <p:cNvPr id="3" name="Title 2"/>
          <p:cNvSpPr>
            <a:spLocks noGrp="1"/>
          </p:cNvSpPr>
          <p:nvPr>
            <p:ph type="title"/>
          </p:nvPr>
        </p:nvSpPr>
        <p:spPr/>
        <p:txBody>
          <a:bodyPr>
            <a:normAutofit/>
          </a:bodyPr>
          <a:lstStyle/>
          <a:p>
            <a:r>
              <a:rPr lang="en-US" sz="2800" dirty="0" smtClean="0">
                <a:solidFill>
                  <a:srgbClr val="FF0000"/>
                </a:solidFill>
              </a:rPr>
              <a:t>Correlation of Dependent variable api00 with the continuous and categorical variables</a:t>
            </a:r>
            <a:endParaRPr lang="en-US" sz="28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US" sz="2600" dirty="0" smtClean="0">
                <a:solidFill>
                  <a:srgbClr val="00B050"/>
                </a:solidFill>
              </a:rPr>
              <a:t>2.Mobility</a:t>
            </a:r>
          </a:p>
          <a:p>
            <a:pPr marL="109728" indent="0">
              <a:buNone/>
            </a:pPr>
            <a:endParaRPr lang="en-US" sz="2600" dirty="0" smtClean="0">
              <a:solidFill>
                <a:srgbClr val="00B050"/>
              </a:solidFill>
            </a:endParaRPr>
          </a:p>
          <a:p>
            <a:pPr lvl="0">
              <a:buClr>
                <a:srgbClr val="2DA2BF"/>
              </a:buClr>
              <a:buNone/>
            </a:pPr>
            <a:r>
              <a:rPr lang="en-US" sz="2600" dirty="0">
                <a:solidFill>
                  <a:srgbClr val="00B050"/>
                </a:solidFill>
              </a:rPr>
              <a:t> </a:t>
            </a:r>
            <a:r>
              <a:rPr lang="en-US" sz="2600" dirty="0" smtClean="0">
                <a:solidFill>
                  <a:srgbClr val="00B050"/>
                </a:solidFill>
              </a:rPr>
              <a:t> </a:t>
            </a:r>
            <a:r>
              <a:rPr lang="en-US" sz="2600" dirty="0" smtClean="0">
                <a:solidFill>
                  <a:srgbClr val="00B0F0"/>
                </a:solidFill>
              </a:rPr>
              <a:t>The </a:t>
            </a:r>
            <a:r>
              <a:rPr lang="en-US" sz="2600" dirty="0">
                <a:solidFill>
                  <a:srgbClr val="00B0F0"/>
                </a:solidFill>
              </a:rPr>
              <a:t>relation between api00 and </a:t>
            </a:r>
            <a:r>
              <a:rPr lang="en-US" sz="2600" dirty="0" smtClean="0">
                <a:solidFill>
                  <a:srgbClr val="00B0F0"/>
                </a:solidFill>
              </a:rPr>
              <a:t>mobility </a:t>
            </a:r>
            <a:r>
              <a:rPr lang="en-US" sz="2600" dirty="0">
                <a:solidFill>
                  <a:srgbClr val="00B0F0"/>
                </a:solidFill>
              </a:rPr>
              <a:t>is statistically significant. </a:t>
            </a:r>
            <a:r>
              <a:rPr lang="en-US" sz="2600" dirty="0" smtClean="0">
                <a:solidFill>
                  <a:srgbClr val="00B0F0"/>
                </a:solidFill>
              </a:rPr>
              <a:t>The </a:t>
            </a:r>
            <a:r>
              <a:rPr lang="en-US" sz="2600" dirty="0">
                <a:solidFill>
                  <a:srgbClr val="00B0F0"/>
                </a:solidFill>
              </a:rPr>
              <a:t>coefficient is negative which indicates i</a:t>
            </a:r>
            <a:r>
              <a:rPr lang="en-US" sz="2600" dirty="0" smtClean="0">
                <a:solidFill>
                  <a:srgbClr val="00B0F0"/>
                </a:solidFill>
              </a:rPr>
              <a:t>f student migrate, then academic performance will be low.</a:t>
            </a:r>
          </a:p>
          <a:p>
            <a:pPr lvl="0">
              <a:buClr>
                <a:srgbClr val="2DA2BF"/>
              </a:buClr>
              <a:buNone/>
            </a:pPr>
            <a:endParaRPr lang="en-US" sz="2600" dirty="0">
              <a:solidFill>
                <a:srgbClr val="00B0F0"/>
              </a:solidFill>
            </a:endParaRPr>
          </a:p>
          <a:p>
            <a:pPr lvl="0">
              <a:buClr>
                <a:srgbClr val="2DA2BF"/>
              </a:buClr>
              <a:buNone/>
            </a:pPr>
            <a:r>
              <a:rPr lang="en-US" sz="2600" dirty="0" smtClean="0">
                <a:solidFill>
                  <a:srgbClr val="00B050"/>
                </a:solidFill>
              </a:rPr>
              <a:t>3.ACS_46</a:t>
            </a:r>
          </a:p>
          <a:p>
            <a:pPr lvl="0">
              <a:buClr>
                <a:srgbClr val="2DA2BF"/>
              </a:buClr>
              <a:buNone/>
            </a:pPr>
            <a:endParaRPr lang="en-US" sz="2600" dirty="0" smtClean="0">
              <a:solidFill>
                <a:srgbClr val="00B050"/>
              </a:solidFill>
            </a:endParaRPr>
          </a:p>
          <a:p>
            <a:pPr lvl="0">
              <a:buClr>
                <a:srgbClr val="2DA2BF"/>
              </a:buClr>
              <a:buNone/>
            </a:pPr>
            <a:r>
              <a:rPr lang="en-US" sz="2600" dirty="0">
                <a:solidFill>
                  <a:srgbClr val="00B050"/>
                </a:solidFill>
              </a:rPr>
              <a:t> </a:t>
            </a:r>
            <a:r>
              <a:rPr lang="en-US" sz="2600" dirty="0" smtClean="0">
                <a:solidFill>
                  <a:srgbClr val="00B050"/>
                </a:solidFill>
              </a:rPr>
              <a:t>  </a:t>
            </a:r>
            <a:r>
              <a:rPr lang="en-US" sz="2600" dirty="0" smtClean="0">
                <a:solidFill>
                  <a:srgbClr val="00B0F0"/>
                </a:solidFill>
              </a:rPr>
              <a:t>The relation between api00 and acs_46 is statistically significant. The coefficient is positive which indicates that if average class size increases, the academic performance increases because average class size for 4 to 6 can be a representation that in higher classes with a larger class size the students are able to learn well.</a:t>
            </a:r>
          </a:p>
          <a:p>
            <a:pPr marL="109728" indent="0">
              <a:buNone/>
            </a:pPr>
            <a:endParaRPr lang="en-US" dirty="0">
              <a:solidFill>
                <a:srgbClr val="00B0F0"/>
              </a:solidFill>
            </a:endParaRPr>
          </a:p>
          <a:p>
            <a:pPr marL="109728" indent="0">
              <a:buNone/>
            </a:pPr>
            <a:endParaRPr lang="en-US" dirty="0">
              <a:solidFill>
                <a:srgbClr val="00B050"/>
              </a:solidFill>
            </a:endParaRPr>
          </a:p>
        </p:txBody>
      </p:sp>
      <p:sp>
        <p:nvSpPr>
          <p:cNvPr id="3" name="Title 2"/>
          <p:cNvSpPr>
            <a:spLocks noGrp="1"/>
          </p:cNvSpPr>
          <p:nvPr>
            <p:ph type="title"/>
          </p:nvPr>
        </p:nvSpPr>
        <p:spPr/>
        <p:txBody>
          <a:bodyPr>
            <a:normAutofit fontScale="90000"/>
          </a:bodyPr>
          <a:lstStyle/>
          <a:p>
            <a:r>
              <a:rPr lang="en-US" sz="2800" dirty="0">
                <a:solidFill>
                  <a:srgbClr val="FF0000"/>
                </a:solidFill>
              </a:rPr>
              <a:t>Correlation of Dependent variable api00 with the continuous and categorical </a:t>
            </a:r>
            <a:r>
              <a:rPr lang="en-US" sz="2800" dirty="0" smtClean="0">
                <a:solidFill>
                  <a:srgbClr val="FF0000"/>
                </a:solidFill>
              </a:rPr>
              <a:t>variables continued…….</a:t>
            </a:r>
            <a:endParaRPr lang="en-US" dirty="0"/>
          </a:p>
        </p:txBody>
      </p:sp>
    </p:spTree>
    <p:extLst>
      <p:ext uri="{BB962C8B-B14F-4D97-AF65-F5344CB8AC3E}">
        <p14:creationId xmlns:p14="http://schemas.microsoft.com/office/powerpoint/2010/main" val="145489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solidFill>
                  <a:srgbClr val="00B050"/>
                </a:solidFill>
              </a:rPr>
              <a:t>5.Yr_rnd</a:t>
            </a:r>
          </a:p>
          <a:p>
            <a:pPr marL="109728" indent="0">
              <a:buNone/>
            </a:pPr>
            <a:endParaRPr lang="en-US" dirty="0" smtClean="0">
              <a:solidFill>
                <a:srgbClr val="00B0F0"/>
              </a:solidFill>
            </a:endParaRPr>
          </a:p>
          <a:p>
            <a:pPr marL="109728" indent="0">
              <a:buNone/>
            </a:pPr>
            <a:r>
              <a:rPr lang="en-US" sz="2400" dirty="0" smtClean="0">
                <a:solidFill>
                  <a:srgbClr val="00B0F0"/>
                </a:solidFill>
              </a:rPr>
              <a:t>The relation between api00 and </a:t>
            </a:r>
            <a:r>
              <a:rPr lang="en-US" sz="2400" dirty="0" err="1" smtClean="0">
                <a:solidFill>
                  <a:srgbClr val="00B0F0"/>
                </a:solidFill>
              </a:rPr>
              <a:t>yr_rnd</a:t>
            </a:r>
            <a:r>
              <a:rPr lang="en-US" sz="2400" dirty="0" smtClean="0">
                <a:solidFill>
                  <a:srgbClr val="00B0F0"/>
                </a:solidFill>
              </a:rPr>
              <a:t> is statistically significant. </a:t>
            </a:r>
          </a:p>
          <a:p>
            <a:pPr marL="109728" indent="0">
              <a:buNone/>
            </a:pPr>
            <a:endParaRPr lang="en-US" sz="2400" dirty="0">
              <a:solidFill>
                <a:srgbClr val="00B0F0"/>
              </a:solidFill>
            </a:endParaRPr>
          </a:p>
          <a:p>
            <a:pPr marL="109728" indent="0">
              <a:buNone/>
            </a:pPr>
            <a:r>
              <a:rPr lang="en-US" sz="2400" dirty="0" smtClean="0">
                <a:solidFill>
                  <a:srgbClr val="00B0F0"/>
                </a:solidFill>
              </a:rPr>
              <a:t>The coefficient is negative which indicates if school is open year round then academic performance is low because if full time teachers has to come everyday on a school, they will not join the school so academic performance will be low.</a:t>
            </a:r>
            <a:endParaRPr lang="en-US" sz="2400" dirty="0">
              <a:solidFill>
                <a:srgbClr val="00B0F0"/>
              </a:solidFill>
            </a:endParaRPr>
          </a:p>
        </p:txBody>
      </p:sp>
      <p:sp>
        <p:nvSpPr>
          <p:cNvPr id="3" name="Title 2"/>
          <p:cNvSpPr>
            <a:spLocks noGrp="1"/>
          </p:cNvSpPr>
          <p:nvPr>
            <p:ph type="title"/>
          </p:nvPr>
        </p:nvSpPr>
        <p:spPr/>
        <p:txBody>
          <a:bodyPr>
            <a:normAutofit fontScale="90000"/>
          </a:bodyPr>
          <a:lstStyle/>
          <a:p>
            <a:r>
              <a:rPr lang="en-US" sz="2800" dirty="0">
                <a:solidFill>
                  <a:srgbClr val="FF0000"/>
                </a:solidFill>
              </a:rPr>
              <a:t>Correlation of Dependent variable api00 with the continuous and categorical </a:t>
            </a:r>
            <a:r>
              <a:rPr lang="en-US" sz="2800" dirty="0" smtClean="0">
                <a:solidFill>
                  <a:srgbClr val="FF0000"/>
                </a:solidFill>
              </a:rPr>
              <a:t>variables </a:t>
            </a:r>
            <a:r>
              <a:rPr lang="en-US" sz="2800" dirty="0">
                <a:solidFill>
                  <a:srgbClr val="FF0000"/>
                </a:solidFill>
              </a:rPr>
              <a:t>continued…….</a:t>
            </a:r>
            <a:endParaRPr lang="en-US" dirty="0"/>
          </a:p>
        </p:txBody>
      </p:sp>
    </p:spTree>
    <p:extLst>
      <p:ext uri="{BB962C8B-B14F-4D97-AF65-F5344CB8AC3E}">
        <p14:creationId xmlns:p14="http://schemas.microsoft.com/office/powerpoint/2010/main" val="3900324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dirty="0" smtClean="0">
                <a:solidFill>
                  <a:srgbClr val="00B050"/>
                </a:solidFill>
              </a:rPr>
              <a:t>6.Mealcat</a:t>
            </a:r>
          </a:p>
          <a:p>
            <a:pPr marL="109728" indent="0">
              <a:buNone/>
            </a:pPr>
            <a:endParaRPr lang="en-US" dirty="0" smtClean="0">
              <a:solidFill>
                <a:srgbClr val="00B050"/>
              </a:solidFill>
            </a:endParaRPr>
          </a:p>
          <a:p>
            <a:pPr marL="109728" indent="0">
              <a:buNone/>
            </a:pPr>
            <a:r>
              <a:rPr lang="en-US" sz="2400" dirty="0" smtClean="0">
                <a:solidFill>
                  <a:srgbClr val="00B0F0"/>
                </a:solidFill>
              </a:rPr>
              <a:t>The relation between api00 and </a:t>
            </a:r>
            <a:r>
              <a:rPr lang="en-US" sz="2400" dirty="0" err="1" smtClean="0">
                <a:solidFill>
                  <a:srgbClr val="00B0F0"/>
                </a:solidFill>
              </a:rPr>
              <a:t>mealcat</a:t>
            </a:r>
            <a:r>
              <a:rPr lang="en-US" sz="2400" dirty="0" smtClean="0">
                <a:solidFill>
                  <a:srgbClr val="00B0F0"/>
                </a:solidFill>
              </a:rPr>
              <a:t> is </a:t>
            </a:r>
          </a:p>
          <a:p>
            <a:pPr marL="109728" indent="0">
              <a:buNone/>
            </a:pPr>
            <a:r>
              <a:rPr lang="en-US" sz="2400" dirty="0" smtClean="0">
                <a:solidFill>
                  <a:srgbClr val="00B0F0"/>
                </a:solidFill>
              </a:rPr>
              <a:t>statistically significant. The coefficient is negative which indicates that as meal category is increasing from 1 to 3,api00 score is decreasing.</a:t>
            </a:r>
          </a:p>
          <a:p>
            <a:pPr marL="109728" indent="0">
              <a:buNone/>
            </a:pPr>
            <a:endParaRPr lang="en-US" sz="2400" dirty="0">
              <a:solidFill>
                <a:srgbClr val="00B0F0"/>
              </a:solidFill>
            </a:endParaRPr>
          </a:p>
          <a:p>
            <a:pPr marL="109728" indent="0">
              <a:buNone/>
            </a:pPr>
            <a:r>
              <a:rPr lang="en-US" sz="2400" dirty="0" smtClean="0">
                <a:solidFill>
                  <a:srgbClr val="00B050"/>
                </a:solidFill>
              </a:rPr>
              <a:t>7.Enroll</a:t>
            </a:r>
          </a:p>
          <a:p>
            <a:pPr marL="109728" indent="0">
              <a:buNone/>
            </a:pPr>
            <a:endParaRPr lang="en-US" sz="2400" dirty="0" smtClean="0">
              <a:solidFill>
                <a:srgbClr val="00B050"/>
              </a:solidFill>
            </a:endParaRPr>
          </a:p>
          <a:p>
            <a:pPr marL="109728" indent="0">
              <a:buNone/>
            </a:pPr>
            <a:r>
              <a:rPr lang="en-US" sz="2400" dirty="0" smtClean="0">
                <a:solidFill>
                  <a:srgbClr val="00B0F0"/>
                </a:solidFill>
              </a:rPr>
              <a:t>The relation between api00 and enroll is statistically significant. The coefficient is negative which indicates that more number of students in class, lower will be the academic performance. </a:t>
            </a:r>
            <a:endParaRPr lang="en-US" sz="2400" dirty="0">
              <a:solidFill>
                <a:srgbClr val="00B0F0"/>
              </a:solidFill>
            </a:endParaRPr>
          </a:p>
        </p:txBody>
      </p:sp>
      <p:sp>
        <p:nvSpPr>
          <p:cNvPr id="3" name="Title 2"/>
          <p:cNvSpPr>
            <a:spLocks noGrp="1"/>
          </p:cNvSpPr>
          <p:nvPr>
            <p:ph type="title"/>
          </p:nvPr>
        </p:nvSpPr>
        <p:spPr/>
        <p:txBody>
          <a:bodyPr>
            <a:normAutofit/>
          </a:bodyPr>
          <a:lstStyle/>
          <a:p>
            <a:r>
              <a:rPr lang="en-US" sz="2500" dirty="0">
                <a:solidFill>
                  <a:srgbClr val="FF0000"/>
                </a:solidFill>
              </a:rPr>
              <a:t>Correlation of Dependent variable api00 with the continuous and categorical variables </a:t>
            </a:r>
            <a:r>
              <a:rPr lang="en-US" sz="2500" dirty="0" smtClean="0">
                <a:solidFill>
                  <a:srgbClr val="FF0000"/>
                </a:solidFill>
              </a:rPr>
              <a:t>continued……</a:t>
            </a:r>
            <a:endParaRPr lang="en-US" dirty="0"/>
          </a:p>
        </p:txBody>
      </p:sp>
    </p:spTree>
    <p:extLst>
      <p:ext uri="{BB962C8B-B14F-4D97-AF65-F5344CB8AC3E}">
        <p14:creationId xmlns:p14="http://schemas.microsoft.com/office/powerpoint/2010/main" val="926195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smtClean="0">
                <a:solidFill>
                  <a:srgbClr val="00B050"/>
                </a:solidFill>
              </a:rPr>
              <a:t>8.Avg_Ed</a:t>
            </a:r>
          </a:p>
          <a:p>
            <a:pPr marL="109728" lvl="0" indent="0">
              <a:buClr>
                <a:srgbClr val="2DA2BF"/>
              </a:buClr>
              <a:buNone/>
            </a:pPr>
            <a:r>
              <a:rPr lang="en-US" sz="2200" dirty="0" smtClean="0">
                <a:solidFill>
                  <a:srgbClr val="00B0F0"/>
                </a:solidFill>
              </a:rPr>
              <a:t>The </a:t>
            </a:r>
            <a:r>
              <a:rPr lang="en-US" sz="2200" dirty="0">
                <a:solidFill>
                  <a:srgbClr val="00B0F0"/>
                </a:solidFill>
              </a:rPr>
              <a:t>relation between api00 and </a:t>
            </a:r>
            <a:r>
              <a:rPr lang="en-US" sz="2200" dirty="0" err="1" smtClean="0">
                <a:solidFill>
                  <a:srgbClr val="00B0F0"/>
                </a:solidFill>
              </a:rPr>
              <a:t>avg_ed</a:t>
            </a:r>
            <a:r>
              <a:rPr lang="en-US" sz="2200" dirty="0" smtClean="0">
                <a:solidFill>
                  <a:srgbClr val="00B0F0"/>
                </a:solidFill>
              </a:rPr>
              <a:t> </a:t>
            </a:r>
            <a:r>
              <a:rPr lang="en-US" sz="2200" dirty="0">
                <a:solidFill>
                  <a:srgbClr val="00B0F0"/>
                </a:solidFill>
              </a:rPr>
              <a:t>is </a:t>
            </a:r>
          </a:p>
          <a:p>
            <a:pPr marL="109728" lvl="0" indent="0">
              <a:buClr>
                <a:srgbClr val="2DA2BF"/>
              </a:buClr>
              <a:buNone/>
            </a:pPr>
            <a:r>
              <a:rPr lang="en-US" sz="2200" dirty="0">
                <a:solidFill>
                  <a:srgbClr val="00B0F0"/>
                </a:solidFill>
              </a:rPr>
              <a:t>statistically significant. The coefficient is </a:t>
            </a:r>
            <a:r>
              <a:rPr lang="en-US" sz="2200" dirty="0" smtClean="0">
                <a:solidFill>
                  <a:srgbClr val="00B0F0"/>
                </a:solidFill>
              </a:rPr>
              <a:t>positive </a:t>
            </a:r>
            <a:r>
              <a:rPr lang="en-US" sz="2200" dirty="0">
                <a:solidFill>
                  <a:srgbClr val="00B0F0"/>
                </a:solidFill>
              </a:rPr>
              <a:t>which indicates </a:t>
            </a:r>
            <a:r>
              <a:rPr lang="en-US" sz="2200" dirty="0" smtClean="0">
                <a:solidFill>
                  <a:srgbClr val="00B0F0"/>
                </a:solidFill>
              </a:rPr>
              <a:t>that if average education increases, the academic performance increases.</a:t>
            </a:r>
          </a:p>
          <a:p>
            <a:pPr marL="109728" lvl="0" indent="0">
              <a:buClr>
                <a:srgbClr val="2DA2BF"/>
              </a:buClr>
              <a:buNone/>
            </a:pPr>
            <a:endParaRPr lang="en-US" sz="2200" dirty="0">
              <a:solidFill>
                <a:srgbClr val="00B0F0"/>
              </a:solidFill>
            </a:endParaRPr>
          </a:p>
          <a:p>
            <a:pPr marL="109728" lvl="0" indent="0">
              <a:buClr>
                <a:srgbClr val="2DA2BF"/>
              </a:buClr>
              <a:buNone/>
            </a:pPr>
            <a:r>
              <a:rPr lang="en-US" sz="2800" dirty="0" smtClean="0">
                <a:solidFill>
                  <a:srgbClr val="00B050"/>
                </a:solidFill>
              </a:rPr>
              <a:t>9.Emer</a:t>
            </a:r>
          </a:p>
          <a:p>
            <a:pPr marL="109728" lvl="0" indent="0">
              <a:buClr>
                <a:srgbClr val="2DA2BF"/>
              </a:buClr>
              <a:buNone/>
            </a:pPr>
            <a:r>
              <a:rPr lang="en-US" sz="2200" dirty="0">
                <a:solidFill>
                  <a:srgbClr val="00B050"/>
                </a:solidFill>
              </a:rPr>
              <a:t> </a:t>
            </a:r>
            <a:r>
              <a:rPr lang="en-US" sz="2200" dirty="0">
                <a:solidFill>
                  <a:srgbClr val="00B0F0"/>
                </a:solidFill>
              </a:rPr>
              <a:t>The relation between api00 and </a:t>
            </a:r>
            <a:r>
              <a:rPr lang="en-US" sz="2200" dirty="0" err="1" smtClean="0">
                <a:solidFill>
                  <a:srgbClr val="00B0F0"/>
                </a:solidFill>
              </a:rPr>
              <a:t>emer</a:t>
            </a:r>
            <a:r>
              <a:rPr lang="en-US" sz="2200" dirty="0" smtClean="0">
                <a:solidFill>
                  <a:srgbClr val="00B0F0"/>
                </a:solidFill>
              </a:rPr>
              <a:t> </a:t>
            </a:r>
            <a:r>
              <a:rPr lang="en-US" sz="2200" dirty="0">
                <a:solidFill>
                  <a:srgbClr val="00B0F0"/>
                </a:solidFill>
              </a:rPr>
              <a:t>is </a:t>
            </a:r>
          </a:p>
          <a:p>
            <a:pPr marL="109728" lvl="0" indent="0">
              <a:buClr>
                <a:srgbClr val="2DA2BF"/>
              </a:buClr>
              <a:buNone/>
            </a:pPr>
            <a:r>
              <a:rPr lang="en-US" sz="2200" dirty="0" smtClean="0">
                <a:solidFill>
                  <a:srgbClr val="00B0F0"/>
                </a:solidFill>
              </a:rPr>
              <a:t> statistically </a:t>
            </a:r>
            <a:r>
              <a:rPr lang="en-US" sz="2200" dirty="0">
                <a:solidFill>
                  <a:srgbClr val="00B0F0"/>
                </a:solidFill>
              </a:rPr>
              <a:t>significant. The coefficient is negative which </a:t>
            </a:r>
            <a:r>
              <a:rPr lang="en-US" sz="2200" dirty="0" smtClean="0">
                <a:solidFill>
                  <a:srgbClr val="00B0F0"/>
                </a:solidFill>
              </a:rPr>
              <a:t>      indicates that if teachers will be part time they will not come everyday and it will affect the academic performance of the students.</a:t>
            </a:r>
            <a:endParaRPr lang="en-US" dirty="0">
              <a:solidFill>
                <a:srgbClr val="00B050"/>
              </a:solidFill>
            </a:endParaRPr>
          </a:p>
          <a:p>
            <a:pPr marL="109728" indent="0">
              <a:buNone/>
            </a:pPr>
            <a:endParaRPr lang="en-US" dirty="0"/>
          </a:p>
        </p:txBody>
      </p:sp>
      <p:sp>
        <p:nvSpPr>
          <p:cNvPr id="3" name="Title 2"/>
          <p:cNvSpPr>
            <a:spLocks noGrp="1"/>
          </p:cNvSpPr>
          <p:nvPr>
            <p:ph type="title"/>
          </p:nvPr>
        </p:nvSpPr>
        <p:spPr/>
        <p:txBody>
          <a:bodyPr/>
          <a:lstStyle/>
          <a:p>
            <a:r>
              <a:rPr lang="en-US" sz="2500" dirty="0">
                <a:solidFill>
                  <a:srgbClr val="FF0000"/>
                </a:solidFill>
              </a:rPr>
              <a:t>Correlation of Dependent variable api00 with the continuous and categorical variables continued…….</a:t>
            </a:r>
            <a:endParaRPr lang="en-US" dirty="0"/>
          </a:p>
        </p:txBody>
      </p:sp>
    </p:spTree>
    <p:extLst>
      <p:ext uri="{BB962C8B-B14F-4D97-AF65-F5344CB8AC3E}">
        <p14:creationId xmlns:p14="http://schemas.microsoft.com/office/powerpoint/2010/main" val="3372791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dirty="0" smtClean="0">
                <a:solidFill>
                  <a:srgbClr val="00B050"/>
                </a:solidFill>
              </a:rPr>
              <a:t>10.Full</a:t>
            </a:r>
          </a:p>
          <a:p>
            <a:pPr marL="109728" indent="0">
              <a:buNone/>
            </a:pPr>
            <a:r>
              <a:rPr lang="en-US" sz="2400" dirty="0" smtClean="0">
                <a:solidFill>
                  <a:srgbClr val="00B0F0"/>
                </a:solidFill>
              </a:rPr>
              <a:t>The relation between api00 and full is statistically significant. The coefficient is positive which indicates that if teachers are full time they will come regularly which automatically increases the academic performance. </a:t>
            </a:r>
          </a:p>
          <a:p>
            <a:pPr marL="109728" indent="0">
              <a:buNone/>
            </a:pPr>
            <a:endParaRPr lang="en-US" sz="2400" dirty="0">
              <a:solidFill>
                <a:srgbClr val="00B0F0"/>
              </a:solidFill>
            </a:endParaRPr>
          </a:p>
          <a:p>
            <a:pPr marL="109728" indent="0">
              <a:buNone/>
            </a:pPr>
            <a:r>
              <a:rPr lang="en-US" sz="2400" dirty="0" smtClean="0">
                <a:solidFill>
                  <a:srgbClr val="00B050"/>
                </a:solidFill>
              </a:rPr>
              <a:t>11.Grad_sch</a:t>
            </a:r>
          </a:p>
          <a:p>
            <a:pPr marL="109728" indent="0">
              <a:buNone/>
            </a:pPr>
            <a:r>
              <a:rPr lang="en-US" sz="2400" dirty="0" smtClean="0">
                <a:solidFill>
                  <a:srgbClr val="00B0F0"/>
                </a:solidFill>
              </a:rPr>
              <a:t>The relation between api00 and grad_sch is statistically significant. The  coefficient is positive which indicates that if the parents are high school graduate they will concentrate more on the studies of their child and will able to guide them more, so the academic performance will increase.</a:t>
            </a:r>
          </a:p>
          <a:p>
            <a:pPr marL="109728" indent="0">
              <a:buNone/>
            </a:pPr>
            <a:endParaRPr lang="en-US" sz="2400" dirty="0">
              <a:solidFill>
                <a:srgbClr val="00B050"/>
              </a:solidFill>
            </a:endParaRPr>
          </a:p>
          <a:p>
            <a:pPr marL="109728" indent="0">
              <a:buNone/>
            </a:pPr>
            <a:endParaRPr lang="en-US" dirty="0">
              <a:solidFill>
                <a:srgbClr val="00B050"/>
              </a:solidFill>
            </a:endParaRPr>
          </a:p>
        </p:txBody>
      </p:sp>
      <p:sp>
        <p:nvSpPr>
          <p:cNvPr id="3" name="Title 2"/>
          <p:cNvSpPr>
            <a:spLocks noGrp="1"/>
          </p:cNvSpPr>
          <p:nvPr>
            <p:ph type="title"/>
          </p:nvPr>
        </p:nvSpPr>
        <p:spPr/>
        <p:txBody>
          <a:bodyPr/>
          <a:lstStyle/>
          <a:p>
            <a:r>
              <a:rPr lang="en-US" sz="2500" dirty="0">
                <a:solidFill>
                  <a:srgbClr val="FF0000"/>
                </a:solidFill>
              </a:rPr>
              <a:t>Correlation of Dependent variable api00 with the continuous and categorical variables continued…….</a:t>
            </a:r>
            <a:endParaRPr lang="en-US" dirty="0"/>
          </a:p>
        </p:txBody>
      </p:sp>
    </p:spTree>
    <p:extLst>
      <p:ext uri="{BB962C8B-B14F-4D97-AF65-F5344CB8AC3E}">
        <p14:creationId xmlns:p14="http://schemas.microsoft.com/office/powerpoint/2010/main" val="2864685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buNone/>
            </a:pPr>
            <a:r>
              <a:rPr lang="en-US" dirty="0" smtClean="0">
                <a:solidFill>
                  <a:srgbClr val="00B050"/>
                </a:solidFill>
              </a:rPr>
              <a:t>12.not_hsg</a:t>
            </a:r>
          </a:p>
          <a:p>
            <a:pPr marL="109728" indent="0">
              <a:buNone/>
            </a:pPr>
            <a:r>
              <a:rPr lang="en-US" sz="2400" dirty="0" smtClean="0">
                <a:solidFill>
                  <a:srgbClr val="00B0F0"/>
                </a:solidFill>
              </a:rPr>
              <a:t>The relation between api00and </a:t>
            </a:r>
            <a:r>
              <a:rPr lang="en-US" sz="2400" dirty="0" err="1" smtClean="0">
                <a:solidFill>
                  <a:srgbClr val="00B0F0"/>
                </a:solidFill>
              </a:rPr>
              <a:t>not_hsg</a:t>
            </a:r>
            <a:r>
              <a:rPr lang="en-US" sz="2400" dirty="0" smtClean="0">
                <a:solidFill>
                  <a:srgbClr val="00B0F0"/>
                </a:solidFill>
              </a:rPr>
              <a:t> is statistically significant. The coefficient is negative which indicates that if the parents are not high school graduate, the academic performance of their children will go down.</a:t>
            </a:r>
          </a:p>
          <a:p>
            <a:pPr marL="109728" indent="0">
              <a:buNone/>
            </a:pPr>
            <a:endParaRPr lang="en-US" sz="2400" dirty="0">
              <a:solidFill>
                <a:srgbClr val="00B0F0"/>
              </a:solidFill>
            </a:endParaRPr>
          </a:p>
          <a:p>
            <a:pPr marL="109728" indent="0">
              <a:buNone/>
            </a:pPr>
            <a:r>
              <a:rPr lang="en-US" sz="2400" dirty="0" smtClean="0">
                <a:solidFill>
                  <a:srgbClr val="00B050"/>
                </a:solidFill>
              </a:rPr>
              <a:t>13.Hsg</a:t>
            </a:r>
          </a:p>
          <a:p>
            <a:pPr marL="109728" lvl="0" indent="0">
              <a:buClr>
                <a:srgbClr val="2DA2BF"/>
              </a:buClr>
              <a:buNone/>
            </a:pPr>
            <a:r>
              <a:rPr lang="en-US" sz="2400" dirty="0">
                <a:solidFill>
                  <a:srgbClr val="00B0F0"/>
                </a:solidFill>
              </a:rPr>
              <a:t>The relation between api00and </a:t>
            </a:r>
            <a:r>
              <a:rPr lang="en-US" sz="2400" dirty="0" err="1" smtClean="0">
                <a:solidFill>
                  <a:srgbClr val="00B0F0"/>
                </a:solidFill>
              </a:rPr>
              <a:t>hsg</a:t>
            </a:r>
            <a:r>
              <a:rPr lang="en-US" sz="2400" dirty="0" smtClean="0">
                <a:solidFill>
                  <a:srgbClr val="00B0F0"/>
                </a:solidFill>
              </a:rPr>
              <a:t> </a:t>
            </a:r>
            <a:r>
              <a:rPr lang="en-US" sz="2400" dirty="0">
                <a:solidFill>
                  <a:srgbClr val="00B0F0"/>
                </a:solidFill>
              </a:rPr>
              <a:t>is statistically significant. The coefficient is negative which indicates that if the parents are </a:t>
            </a:r>
            <a:r>
              <a:rPr lang="en-US" sz="2400" dirty="0" smtClean="0">
                <a:solidFill>
                  <a:srgbClr val="00B0F0"/>
                </a:solidFill>
              </a:rPr>
              <a:t>high </a:t>
            </a:r>
            <a:r>
              <a:rPr lang="en-US" sz="2400" dirty="0">
                <a:solidFill>
                  <a:srgbClr val="00B0F0"/>
                </a:solidFill>
              </a:rPr>
              <a:t>school graduate, the academic performance of their children will go down.</a:t>
            </a:r>
          </a:p>
          <a:p>
            <a:pPr marL="109728" indent="0">
              <a:buNone/>
            </a:pPr>
            <a:endParaRPr lang="en-US" sz="2400" dirty="0">
              <a:solidFill>
                <a:srgbClr val="00B050"/>
              </a:solidFill>
            </a:endParaRPr>
          </a:p>
        </p:txBody>
      </p:sp>
      <p:sp>
        <p:nvSpPr>
          <p:cNvPr id="3" name="Title 2"/>
          <p:cNvSpPr>
            <a:spLocks noGrp="1"/>
          </p:cNvSpPr>
          <p:nvPr>
            <p:ph type="title"/>
          </p:nvPr>
        </p:nvSpPr>
        <p:spPr/>
        <p:txBody>
          <a:bodyPr/>
          <a:lstStyle/>
          <a:p>
            <a:r>
              <a:rPr lang="en-US" sz="2500" dirty="0">
                <a:solidFill>
                  <a:srgbClr val="FF0000"/>
                </a:solidFill>
              </a:rPr>
              <a:t>Correlation of Dependent variable api00 with the continuous and categorical variables continued…….</a:t>
            </a:r>
            <a:endParaRPr lang="en-US" dirty="0"/>
          </a:p>
        </p:txBody>
      </p:sp>
    </p:spTree>
    <p:extLst>
      <p:ext uri="{BB962C8B-B14F-4D97-AF65-F5344CB8AC3E}">
        <p14:creationId xmlns:p14="http://schemas.microsoft.com/office/powerpoint/2010/main" val="1708128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solidFill>
                  <a:srgbClr val="00B050"/>
                </a:solidFill>
              </a:rPr>
              <a:t>14.Some_col</a:t>
            </a:r>
          </a:p>
          <a:p>
            <a:pPr marL="109728" lvl="0" indent="0">
              <a:buClr>
                <a:srgbClr val="2DA2BF"/>
              </a:buClr>
              <a:buNone/>
            </a:pPr>
            <a:r>
              <a:rPr lang="en-US" sz="2200" dirty="0">
                <a:solidFill>
                  <a:srgbClr val="00B0F0"/>
                </a:solidFill>
              </a:rPr>
              <a:t>The relation between </a:t>
            </a:r>
            <a:r>
              <a:rPr lang="en-US" sz="2200" dirty="0" smtClean="0">
                <a:solidFill>
                  <a:srgbClr val="00B0F0"/>
                </a:solidFill>
              </a:rPr>
              <a:t>api00and </a:t>
            </a:r>
            <a:r>
              <a:rPr lang="en-US" sz="2200" dirty="0" err="1" smtClean="0">
                <a:solidFill>
                  <a:srgbClr val="00B0F0"/>
                </a:solidFill>
              </a:rPr>
              <a:t>some_col</a:t>
            </a:r>
            <a:r>
              <a:rPr lang="en-US" sz="2200" dirty="0" smtClean="0">
                <a:solidFill>
                  <a:srgbClr val="00B0F0"/>
                </a:solidFill>
              </a:rPr>
              <a:t> </a:t>
            </a:r>
            <a:r>
              <a:rPr lang="en-US" sz="2200" dirty="0">
                <a:solidFill>
                  <a:srgbClr val="00B0F0"/>
                </a:solidFill>
              </a:rPr>
              <a:t>is statistically significant. The coefficient is </a:t>
            </a:r>
            <a:r>
              <a:rPr lang="en-US" sz="2200" dirty="0" smtClean="0">
                <a:solidFill>
                  <a:srgbClr val="00B0F0"/>
                </a:solidFill>
              </a:rPr>
              <a:t>positive </a:t>
            </a:r>
            <a:r>
              <a:rPr lang="en-US" sz="2200" dirty="0">
                <a:solidFill>
                  <a:srgbClr val="00B0F0"/>
                </a:solidFill>
              </a:rPr>
              <a:t>which indicates that if the parents </a:t>
            </a:r>
            <a:r>
              <a:rPr lang="en-US" sz="2200" dirty="0" smtClean="0">
                <a:solidFill>
                  <a:srgbClr val="00B0F0"/>
                </a:solidFill>
              </a:rPr>
              <a:t>attended some college, </a:t>
            </a:r>
            <a:r>
              <a:rPr lang="en-US" sz="2200" dirty="0">
                <a:solidFill>
                  <a:srgbClr val="00B0F0"/>
                </a:solidFill>
              </a:rPr>
              <a:t>the academic performance of their children will </a:t>
            </a:r>
            <a:r>
              <a:rPr lang="en-US" sz="2200" dirty="0" smtClean="0">
                <a:solidFill>
                  <a:srgbClr val="00B0F0"/>
                </a:solidFill>
              </a:rPr>
              <a:t>increase.</a:t>
            </a:r>
          </a:p>
          <a:p>
            <a:pPr marL="109728" lvl="0" indent="0">
              <a:buClr>
                <a:srgbClr val="2DA2BF"/>
              </a:buClr>
              <a:buNone/>
            </a:pPr>
            <a:endParaRPr lang="en-US" sz="2200" dirty="0">
              <a:solidFill>
                <a:srgbClr val="00B0F0"/>
              </a:solidFill>
            </a:endParaRPr>
          </a:p>
          <a:p>
            <a:pPr marL="109728" lvl="0" indent="0">
              <a:buClr>
                <a:srgbClr val="2DA2BF"/>
              </a:buClr>
              <a:buNone/>
            </a:pPr>
            <a:r>
              <a:rPr lang="en-US" sz="2200" dirty="0" smtClean="0">
                <a:solidFill>
                  <a:srgbClr val="00B050"/>
                </a:solidFill>
              </a:rPr>
              <a:t>15.col_grad</a:t>
            </a:r>
          </a:p>
          <a:p>
            <a:pPr marL="109728" lvl="0" indent="0">
              <a:buClr>
                <a:srgbClr val="2DA2BF"/>
              </a:buClr>
              <a:buNone/>
            </a:pPr>
            <a:r>
              <a:rPr lang="en-US" sz="2200" dirty="0">
                <a:solidFill>
                  <a:srgbClr val="00B0F0"/>
                </a:solidFill>
              </a:rPr>
              <a:t>The relation between api00and </a:t>
            </a:r>
            <a:r>
              <a:rPr lang="en-US" sz="2200" dirty="0" err="1" smtClean="0">
                <a:solidFill>
                  <a:srgbClr val="00B0F0"/>
                </a:solidFill>
              </a:rPr>
              <a:t>col_grad</a:t>
            </a:r>
            <a:r>
              <a:rPr lang="en-US" sz="2200" dirty="0" smtClean="0">
                <a:solidFill>
                  <a:srgbClr val="00B0F0"/>
                </a:solidFill>
              </a:rPr>
              <a:t> </a:t>
            </a:r>
            <a:r>
              <a:rPr lang="en-US" sz="2200" dirty="0">
                <a:solidFill>
                  <a:srgbClr val="00B0F0"/>
                </a:solidFill>
              </a:rPr>
              <a:t>is statistically significant. The coefficient is positive which indicates that if the parents </a:t>
            </a:r>
            <a:r>
              <a:rPr lang="en-US" sz="2200" dirty="0" smtClean="0">
                <a:solidFill>
                  <a:srgbClr val="00B0F0"/>
                </a:solidFill>
              </a:rPr>
              <a:t>are college graduate, </a:t>
            </a:r>
            <a:r>
              <a:rPr lang="en-US" sz="2200" dirty="0">
                <a:solidFill>
                  <a:srgbClr val="00B0F0"/>
                </a:solidFill>
              </a:rPr>
              <a:t>the academic performance of their children will increase.</a:t>
            </a:r>
          </a:p>
          <a:p>
            <a:pPr marL="109728" lvl="0" indent="0">
              <a:buClr>
                <a:srgbClr val="2DA2BF"/>
              </a:buClr>
              <a:buNone/>
            </a:pPr>
            <a:endParaRPr lang="en-US" sz="2200" dirty="0">
              <a:solidFill>
                <a:srgbClr val="00B050"/>
              </a:solidFill>
            </a:endParaRPr>
          </a:p>
          <a:p>
            <a:pPr marL="109728" indent="0">
              <a:buNone/>
            </a:pPr>
            <a:endParaRPr lang="en-US" dirty="0">
              <a:solidFill>
                <a:srgbClr val="00B050"/>
              </a:solidFill>
            </a:endParaRPr>
          </a:p>
        </p:txBody>
      </p:sp>
      <p:sp>
        <p:nvSpPr>
          <p:cNvPr id="3" name="Title 2"/>
          <p:cNvSpPr>
            <a:spLocks noGrp="1"/>
          </p:cNvSpPr>
          <p:nvPr>
            <p:ph type="title"/>
          </p:nvPr>
        </p:nvSpPr>
        <p:spPr/>
        <p:txBody>
          <a:bodyPr/>
          <a:lstStyle/>
          <a:p>
            <a:r>
              <a:rPr lang="en-US" sz="2500" dirty="0">
                <a:solidFill>
                  <a:srgbClr val="FF0000"/>
                </a:solidFill>
              </a:rPr>
              <a:t>Correlation of Dependent variable api00 with the continuous and categorical variables continued…….</a:t>
            </a:r>
            <a:endParaRPr lang="en-US" dirty="0"/>
          </a:p>
        </p:txBody>
      </p:sp>
    </p:spTree>
    <p:extLst>
      <p:ext uri="{BB962C8B-B14F-4D97-AF65-F5344CB8AC3E}">
        <p14:creationId xmlns:p14="http://schemas.microsoft.com/office/powerpoint/2010/main" val="3746527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solidFill>
                  <a:srgbClr val="00B050"/>
                </a:solidFill>
              </a:rPr>
              <a:t>16.Ell</a:t>
            </a:r>
          </a:p>
          <a:p>
            <a:pPr marL="109728" lvl="0" indent="0">
              <a:buClr>
                <a:srgbClr val="2DA2BF"/>
              </a:buClr>
              <a:buNone/>
            </a:pPr>
            <a:endParaRPr lang="en-US" sz="2200" dirty="0" smtClean="0">
              <a:solidFill>
                <a:srgbClr val="00B0F0"/>
              </a:solidFill>
            </a:endParaRPr>
          </a:p>
          <a:p>
            <a:pPr marL="109728" lvl="0" indent="0">
              <a:buClr>
                <a:srgbClr val="2DA2BF"/>
              </a:buClr>
              <a:buNone/>
            </a:pPr>
            <a:r>
              <a:rPr lang="en-US" sz="2200" dirty="0" smtClean="0">
                <a:solidFill>
                  <a:srgbClr val="00B0F0"/>
                </a:solidFill>
              </a:rPr>
              <a:t>The </a:t>
            </a:r>
            <a:r>
              <a:rPr lang="en-US" sz="2200" dirty="0">
                <a:solidFill>
                  <a:srgbClr val="00B0F0"/>
                </a:solidFill>
              </a:rPr>
              <a:t>relation between api00and </a:t>
            </a:r>
            <a:r>
              <a:rPr lang="en-US" sz="2200" dirty="0" smtClean="0">
                <a:solidFill>
                  <a:srgbClr val="00B0F0"/>
                </a:solidFill>
              </a:rPr>
              <a:t>ell </a:t>
            </a:r>
            <a:r>
              <a:rPr lang="en-US" sz="2200" dirty="0">
                <a:solidFill>
                  <a:srgbClr val="00B0F0"/>
                </a:solidFill>
              </a:rPr>
              <a:t>is statistically significant. </a:t>
            </a:r>
            <a:endParaRPr lang="en-US" sz="2200" dirty="0" smtClean="0">
              <a:solidFill>
                <a:srgbClr val="00B0F0"/>
              </a:solidFill>
            </a:endParaRPr>
          </a:p>
          <a:p>
            <a:pPr marL="109728" lvl="0" indent="0">
              <a:buClr>
                <a:srgbClr val="2DA2BF"/>
              </a:buClr>
              <a:buNone/>
            </a:pPr>
            <a:endParaRPr lang="en-US" sz="2200" dirty="0">
              <a:solidFill>
                <a:srgbClr val="00B0F0"/>
              </a:solidFill>
            </a:endParaRPr>
          </a:p>
          <a:p>
            <a:pPr marL="109728" lvl="0" indent="0">
              <a:buClr>
                <a:srgbClr val="2DA2BF"/>
              </a:buClr>
              <a:buNone/>
            </a:pPr>
            <a:r>
              <a:rPr lang="en-US" sz="2200" dirty="0" smtClean="0">
                <a:solidFill>
                  <a:srgbClr val="00B0F0"/>
                </a:solidFill>
              </a:rPr>
              <a:t>The </a:t>
            </a:r>
            <a:r>
              <a:rPr lang="en-US" sz="2200" dirty="0">
                <a:solidFill>
                  <a:srgbClr val="00B0F0"/>
                </a:solidFill>
              </a:rPr>
              <a:t>coefficient is </a:t>
            </a:r>
            <a:r>
              <a:rPr lang="en-US" sz="2200" dirty="0" smtClean="0">
                <a:solidFill>
                  <a:srgbClr val="00B0F0"/>
                </a:solidFill>
              </a:rPr>
              <a:t>negative </a:t>
            </a:r>
            <a:r>
              <a:rPr lang="en-US" sz="2200" dirty="0">
                <a:solidFill>
                  <a:srgbClr val="00B0F0"/>
                </a:solidFill>
              </a:rPr>
              <a:t>which indicates that if </a:t>
            </a:r>
            <a:r>
              <a:rPr lang="en-US" sz="2200" dirty="0" smtClean="0">
                <a:solidFill>
                  <a:srgbClr val="00B0F0"/>
                </a:solidFill>
              </a:rPr>
              <a:t>the students who are English language learners, then their  </a:t>
            </a:r>
            <a:r>
              <a:rPr lang="en-US" sz="2200" dirty="0">
                <a:solidFill>
                  <a:srgbClr val="00B0F0"/>
                </a:solidFill>
              </a:rPr>
              <a:t>academic performance </a:t>
            </a:r>
            <a:r>
              <a:rPr lang="en-US" sz="2200" dirty="0" smtClean="0">
                <a:solidFill>
                  <a:srgbClr val="00B0F0"/>
                </a:solidFill>
              </a:rPr>
              <a:t>will go down because it represents that more students with low economic background are taking admission hence affecting performance.</a:t>
            </a:r>
            <a:endParaRPr lang="en-US" sz="2200" dirty="0">
              <a:solidFill>
                <a:srgbClr val="00B0F0"/>
              </a:solidFill>
            </a:endParaRPr>
          </a:p>
          <a:p>
            <a:pPr marL="109728" lvl="0" indent="0">
              <a:buClr>
                <a:srgbClr val="2DA2BF"/>
              </a:buClr>
              <a:buNone/>
            </a:pPr>
            <a:endParaRPr lang="en-US" sz="2200" dirty="0">
              <a:solidFill>
                <a:srgbClr val="00B0F0"/>
              </a:solidFill>
            </a:endParaRPr>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sz="2500" dirty="0">
                <a:solidFill>
                  <a:srgbClr val="FF0000"/>
                </a:solidFill>
              </a:rPr>
              <a:t>Correlation of Dependent variable api00 with the continuous and categorical variables continued…….</a:t>
            </a:r>
            <a:endParaRPr lang="en-US" dirty="0"/>
          </a:p>
        </p:txBody>
      </p:sp>
    </p:spTree>
    <p:extLst>
      <p:ext uri="{BB962C8B-B14F-4D97-AF65-F5344CB8AC3E}">
        <p14:creationId xmlns:p14="http://schemas.microsoft.com/office/powerpoint/2010/main" val="235838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dirty="0" smtClean="0"/>
          </a:p>
          <a:p>
            <a:pPr>
              <a:buNone/>
            </a:pPr>
            <a:r>
              <a:rPr lang="en-US" dirty="0" smtClean="0">
                <a:solidFill>
                  <a:srgbClr val="00B050"/>
                </a:solidFill>
              </a:rPr>
              <a:t>  </a:t>
            </a:r>
            <a:r>
              <a:rPr lang="en-US" dirty="0" smtClean="0">
                <a:solidFill>
                  <a:srgbClr val="00B0F0"/>
                </a:solidFill>
              </a:rPr>
              <a:t>Predicting academic performance of an elementary school using attributes like class size, enrollment, poverty, parent education, student performance, teachers credentials from 400 elementary schools from the California Department of Education's API 2000 dataset.</a:t>
            </a:r>
          </a:p>
          <a:p>
            <a:pPr marL="0" indent="0">
              <a:buNone/>
            </a:pPr>
            <a:endParaRPr lang="en-US" b="1" dirty="0">
              <a:solidFill>
                <a:srgbClr val="00B050"/>
              </a:solidFill>
            </a:endParaRPr>
          </a:p>
          <a:p>
            <a:pPr marL="0" indent="0">
              <a:buNone/>
            </a:pPr>
            <a:endParaRPr lang="en-US" b="1" dirty="0" smtClean="0"/>
          </a:p>
        </p:txBody>
      </p:sp>
      <p:sp>
        <p:nvSpPr>
          <p:cNvPr id="2" name="Title 1"/>
          <p:cNvSpPr>
            <a:spLocks noGrp="1"/>
          </p:cNvSpPr>
          <p:nvPr>
            <p:ph type="title"/>
          </p:nvPr>
        </p:nvSpPr>
        <p:spPr/>
        <p:txBody>
          <a:bodyPr/>
          <a:lstStyle/>
          <a:p>
            <a:pPr algn="ctr"/>
            <a:r>
              <a:rPr lang="en-US" sz="3600" dirty="0" smtClean="0">
                <a:solidFill>
                  <a:srgbClr val="FF0000"/>
                </a:solidFill>
                <a:effectLst/>
              </a:rPr>
              <a:t>OVERVIEW</a:t>
            </a:r>
            <a:endParaRPr lang="en-US" sz="3600" dirty="0">
              <a:solidFill>
                <a:srgbClr val="FF0000"/>
              </a:solidFill>
              <a:effectLst/>
            </a:endParaRPr>
          </a:p>
        </p:txBody>
      </p:sp>
    </p:spTree>
    <p:extLst>
      <p:ext uri="{BB962C8B-B14F-4D97-AF65-F5344CB8AC3E}">
        <p14:creationId xmlns:p14="http://schemas.microsoft.com/office/powerpoint/2010/main" val="3191917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smtClean="0">
                <a:solidFill>
                  <a:srgbClr val="00B0F0"/>
                </a:solidFill>
              </a:rPr>
              <a:t>Api00=459.71-2.89Ell-3.10Mobility+3.68Acs_46+3.37Grad_Sch+2.33Full</a:t>
            </a:r>
          </a:p>
          <a:p>
            <a:pPr marL="109728" indent="0">
              <a:buNone/>
            </a:pPr>
            <a:endParaRPr lang="en-US" dirty="0" smtClean="0"/>
          </a:p>
          <a:p>
            <a:pPr marL="109728" indent="0">
              <a:buNone/>
            </a:pPr>
            <a:r>
              <a:rPr lang="en-US" dirty="0" smtClean="0">
                <a:solidFill>
                  <a:srgbClr val="00B050"/>
                </a:solidFill>
              </a:rPr>
              <a:t>Interpretations:</a:t>
            </a:r>
          </a:p>
          <a:p>
            <a:pPr lvl="0">
              <a:buFont typeface="Arial" panose="020B0604020202020204" pitchFamily="34" charset="0"/>
              <a:buChar char="•"/>
            </a:pPr>
            <a:r>
              <a:rPr lang="en-US" sz="1600" dirty="0" smtClean="0">
                <a:solidFill>
                  <a:srgbClr val="FF0000"/>
                </a:solidFill>
              </a:rPr>
              <a:t>For unit increase in Ell, api00 index decreases by 2.89 because </a:t>
            </a:r>
            <a:r>
              <a:rPr lang="en-US" sz="1600" dirty="0">
                <a:solidFill>
                  <a:srgbClr val="FF0000"/>
                </a:solidFill>
              </a:rPr>
              <a:t>it represents that more students with low economic background are taking admission hence affecting </a:t>
            </a:r>
            <a:r>
              <a:rPr lang="en-US" sz="1600" dirty="0" smtClean="0">
                <a:solidFill>
                  <a:srgbClr val="FF0000"/>
                </a:solidFill>
              </a:rPr>
              <a:t>performance. So my recommendation to schools is that they should change their selection criteria and do screening test of all the subjects so that their academic performance does not get affected.</a:t>
            </a:r>
          </a:p>
          <a:p>
            <a:pPr lvl="0">
              <a:buFont typeface="Arial" panose="020B0604020202020204" pitchFamily="34" charset="0"/>
              <a:buChar char="•"/>
            </a:pPr>
            <a:endParaRPr lang="en-US" sz="1600" dirty="0">
              <a:solidFill>
                <a:srgbClr val="FF0000"/>
              </a:solidFill>
            </a:endParaRPr>
          </a:p>
          <a:p>
            <a:pPr lvl="0">
              <a:buFont typeface="Arial" panose="020B0604020202020204" pitchFamily="34" charset="0"/>
              <a:buChar char="•"/>
            </a:pPr>
            <a:r>
              <a:rPr lang="en-US" sz="1600" dirty="0" smtClean="0">
                <a:solidFill>
                  <a:srgbClr val="FF0000"/>
                </a:solidFill>
              </a:rPr>
              <a:t>For unit increase in mobility, api00 index decreases by  2.10 because if more student will migrate it will affect the overall performance of schools as less student will appear for exam. So schools should concentrate on stopping the migration of students.</a:t>
            </a:r>
            <a:endParaRPr lang="en-US" sz="1600" dirty="0">
              <a:solidFill>
                <a:srgbClr val="FF0000"/>
              </a:solidFill>
            </a:endParaRPr>
          </a:p>
          <a:p>
            <a:pPr>
              <a:buFont typeface="Arial" panose="020B0604020202020204" pitchFamily="34" charset="0"/>
              <a:buChar char="•"/>
            </a:pPr>
            <a:endParaRPr lang="en-US" sz="1600" dirty="0"/>
          </a:p>
          <a:p>
            <a:pPr marL="109728" indent="0">
              <a:buNone/>
            </a:pPr>
            <a:endParaRPr lang="en-US" dirty="0"/>
          </a:p>
        </p:txBody>
      </p:sp>
      <p:sp>
        <p:nvSpPr>
          <p:cNvPr id="3" name="Title 2"/>
          <p:cNvSpPr>
            <a:spLocks noGrp="1"/>
          </p:cNvSpPr>
          <p:nvPr>
            <p:ph type="title"/>
          </p:nvPr>
        </p:nvSpPr>
        <p:spPr/>
        <p:txBody>
          <a:bodyPr>
            <a:normAutofit/>
          </a:bodyPr>
          <a:lstStyle/>
          <a:p>
            <a:pPr algn="ctr"/>
            <a:r>
              <a:rPr lang="en-US" sz="2800" dirty="0" smtClean="0">
                <a:solidFill>
                  <a:srgbClr val="FF0000"/>
                </a:solidFill>
              </a:rPr>
              <a:t>Regression Equation</a:t>
            </a:r>
            <a:endParaRPr lang="en-US" sz="2800" dirty="0">
              <a:solidFill>
                <a:srgbClr val="FF0000"/>
              </a:solidFill>
            </a:endParaRPr>
          </a:p>
        </p:txBody>
      </p:sp>
    </p:spTree>
    <p:extLst>
      <p:ext uri="{BB962C8B-B14F-4D97-AF65-F5344CB8AC3E}">
        <p14:creationId xmlns:p14="http://schemas.microsoft.com/office/powerpoint/2010/main" val="3637979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sz="1600" dirty="0" smtClean="0">
                <a:solidFill>
                  <a:srgbClr val="FF0000"/>
                </a:solidFill>
              </a:rPr>
              <a:t>For unit increase in acs_46,api00  index increases by 3.68 because students in higher classes are able to learn well by their own and do not require much attention, thereby increases the academic performance.</a:t>
            </a:r>
          </a:p>
          <a:p>
            <a:pPr>
              <a:buFont typeface="Arial" panose="020B0604020202020204" pitchFamily="34" charset="0"/>
              <a:buChar char="•"/>
            </a:pPr>
            <a:endParaRPr lang="en-US" sz="1600" dirty="0" smtClean="0">
              <a:solidFill>
                <a:srgbClr val="FF0000"/>
              </a:solidFill>
            </a:endParaRPr>
          </a:p>
          <a:p>
            <a:pPr marL="109728" indent="0">
              <a:buNone/>
            </a:pPr>
            <a:endParaRPr lang="en-US" sz="1600" dirty="0" smtClean="0">
              <a:solidFill>
                <a:srgbClr val="FF0000"/>
              </a:solidFill>
            </a:endParaRPr>
          </a:p>
          <a:p>
            <a:pPr>
              <a:buFont typeface="Arial" panose="020B0604020202020204" pitchFamily="34" charset="0"/>
              <a:buChar char="•"/>
            </a:pPr>
            <a:r>
              <a:rPr lang="en-US" sz="1600" dirty="0" smtClean="0">
                <a:solidFill>
                  <a:srgbClr val="FF0000"/>
                </a:solidFill>
              </a:rPr>
              <a:t>For unit increase in grad_sch, api00 index increases by 3.37 because</a:t>
            </a:r>
            <a:r>
              <a:rPr lang="en-IN" sz="1600" dirty="0" smtClean="0">
                <a:solidFill>
                  <a:srgbClr val="FF0000"/>
                </a:solidFill>
              </a:rPr>
              <a:t> </a:t>
            </a:r>
            <a:r>
              <a:rPr lang="en-IN" sz="1600" dirty="0">
                <a:solidFill>
                  <a:srgbClr val="FF0000"/>
                </a:solidFill>
              </a:rPr>
              <a:t>the </a:t>
            </a:r>
            <a:r>
              <a:rPr lang="en-IN" sz="1600" dirty="0" smtClean="0">
                <a:solidFill>
                  <a:srgbClr val="FF0000"/>
                </a:solidFill>
              </a:rPr>
              <a:t>Students whose parents </a:t>
            </a:r>
            <a:r>
              <a:rPr lang="en-IN" sz="1600" dirty="0">
                <a:solidFill>
                  <a:srgbClr val="FF0000"/>
                </a:solidFill>
              </a:rPr>
              <a:t>are high school graduate they will concentrate more on the studies of their child and will able to guide them more, so the academic performance will increase.</a:t>
            </a:r>
          </a:p>
          <a:p>
            <a:pPr>
              <a:buFont typeface="Arial" panose="020B0604020202020204" pitchFamily="34" charset="0"/>
              <a:buChar char="•"/>
            </a:pPr>
            <a:endParaRPr lang="en-US" sz="1600" dirty="0" smtClean="0">
              <a:solidFill>
                <a:srgbClr val="FF0000"/>
              </a:solidFill>
            </a:endParaRPr>
          </a:p>
          <a:p>
            <a:pPr marL="109728" indent="0">
              <a:buNone/>
            </a:pPr>
            <a:endParaRPr lang="en-US" sz="1600" dirty="0" smtClean="0">
              <a:solidFill>
                <a:srgbClr val="FF0000"/>
              </a:solidFill>
            </a:endParaRPr>
          </a:p>
          <a:p>
            <a:pPr>
              <a:buFont typeface="Arial" panose="020B0604020202020204" pitchFamily="34" charset="0"/>
              <a:buChar char="•"/>
            </a:pPr>
            <a:r>
              <a:rPr lang="en-US" sz="1600" dirty="0" smtClean="0">
                <a:solidFill>
                  <a:srgbClr val="FF0000"/>
                </a:solidFill>
              </a:rPr>
              <a:t>For unit increase in full,api00 index increases by 2.33 because if </a:t>
            </a:r>
            <a:r>
              <a:rPr lang="en-IN" sz="1600" dirty="0" smtClean="0">
                <a:solidFill>
                  <a:srgbClr val="FF0000"/>
                </a:solidFill>
              </a:rPr>
              <a:t>teachers </a:t>
            </a:r>
            <a:r>
              <a:rPr lang="en-IN" sz="1600" dirty="0">
                <a:solidFill>
                  <a:srgbClr val="FF0000"/>
                </a:solidFill>
              </a:rPr>
              <a:t>are full time they will come regularly which automatically increases the academic performance</a:t>
            </a:r>
            <a:r>
              <a:rPr lang="en-US" sz="1600" dirty="0" smtClean="0">
                <a:solidFill>
                  <a:srgbClr val="FF0000"/>
                </a:solidFill>
              </a:rPr>
              <a:t>  </a:t>
            </a:r>
            <a:endParaRPr lang="en-US" sz="1600" dirty="0">
              <a:solidFill>
                <a:srgbClr val="FF0000"/>
              </a:solidFill>
            </a:endParaRPr>
          </a:p>
          <a:p>
            <a:pPr>
              <a:buFont typeface="Arial" panose="020B0604020202020204" pitchFamily="34" charset="0"/>
              <a:buChar char="•"/>
            </a:pPr>
            <a:endParaRPr lang="en-US" sz="1600" dirty="0">
              <a:solidFill>
                <a:srgbClr val="FF0000"/>
              </a:solidFill>
            </a:endParaRPr>
          </a:p>
        </p:txBody>
      </p:sp>
      <p:sp>
        <p:nvSpPr>
          <p:cNvPr id="3" name="Title 2"/>
          <p:cNvSpPr>
            <a:spLocks noGrp="1"/>
          </p:cNvSpPr>
          <p:nvPr>
            <p:ph type="title"/>
          </p:nvPr>
        </p:nvSpPr>
        <p:spPr/>
        <p:txBody>
          <a:bodyPr>
            <a:normAutofit fontScale="90000"/>
          </a:bodyPr>
          <a:lstStyle/>
          <a:p>
            <a:r>
              <a:rPr lang="en-US" dirty="0" smtClean="0">
                <a:solidFill>
                  <a:srgbClr val="FF0000"/>
                </a:solidFill>
              </a:rPr>
              <a:t>Interpretations Continued………</a:t>
            </a:r>
            <a:endParaRPr lang="en-US" dirty="0">
              <a:solidFill>
                <a:srgbClr val="FF0000"/>
              </a:solidFill>
            </a:endParaRPr>
          </a:p>
        </p:txBody>
      </p:sp>
    </p:spTree>
    <p:extLst>
      <p:ext uri="{BB962C8B-B14F-4D97-AF65-F5344CB8AC3E}">
        <p14:creationId xmlns:p14="http://schemas.microsoft.com/office/powerpoint/2010/main" val="727685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rgbClr val="FF0000"/>
                </a:solidFill>
              </a:rPr>
              <a:t>Overall Significance of the model</a:t>
            </a:r>
            <a:endParaRPr lang="en-US" dirty="0">
              <a:solidFill>
                <a:srgbClr val="FF0000"/>
              </a:solidFill>
            </a:endParaRPr>
          </a:p>
        </p:txBody>
      </p:sp>
      <p:sp>
        <p:nvSpPr>
          <p:cNvPr id="4" name="Content Placeholder 3"/>
          <p:cNvSpPr>
            <a:spLocks noGrp="1"/>
          </p:cNvSpPr>
          <p:nvPr>
            <p:ph idx="1"/>
          </p:nvPr>
        </p:nvSpPr>
        <p:spPr/>
        <p:txBody>
          <a:bodyPr>
            <a:normAutofit/>
          </a:bodyPr>
          <a:lstStyle/>
          <a:p>
            <a:pPr marL="109728" indent="0">
              <a:buNone/>
            </a:pPr>
            <a:r>
              <a:rPr lang="en-US" sz="1600" dirty="0" smtClean="0">
                <a:solidFill>
                  <a:srgbClr val="00B0F0"/>
                </a:solidFill>
              </a:rPr>
              <a:t>F-Value:261.47</a:t>
            </a:r>
          </a:p>
          <a:p>
            <a:pPr marL="109728" indent="0">
              <a:buNone/>
            </a:pPr>
            <a:r>
              <a:rPr lang="en-US" sz="1600" dirty="0" smtClean="0">
                <a:solidFill>
                  <a:srgbClr val="00B0F0"/>
                </a:solidFill>
              </a:rPr>
              <a:t>P-value&lt;0.0001</a:t>
            </a:r>
          </a:p>
          <a:p>
            <a:pPr marL="109728" indent="0">
              <a:buNone/>
            </a:pPr>
            <a:endParaRPr lang="en-US" sz="1600" dirty="0">
              <a:solidFill>
                <a:srgbClr val="00B0F0"/>
              </a:solidFill>
            </a:endParaRPr>
          </a:p>
          <a:p>
            <a:pPr marL="109728" indent="0">
              <a:buNone/>
            </a:pPr>
            <a:r>
              <a:rPr lang="en-US" sz="1600" dirty="0" smtClean="0">
                <a:solidFill>
                  <a:srgbClr val="00B0F0"/>
                </a:solidFill>
              </a:rPr>
              <a:t>High F-value and significant value of P jointly explain Api00 at 99.99% of confidence interval.</a:t>
            </a:r>
          </a:p>
          <a:p>
            <a:pPr marL="109728" indent="0">
              <a:buNone/>
            </a:pPr>
            <a:endParaRPr lang="en-US" sz="1600" dirty="0">
              <a:solidFill>
                <a:srgbClr val="00B0F0"/>
              </a:solidFill>
            </a:endParaRPr>
          </a:p>
          <a:p>
            <a:pPr marL="109728" indent="0">
              <a:buNone/>
            </a:pPr>
            <a:endParaRPr lang="en-US" sz="1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76600"/>
            <a:ext cx="7315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925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1600" dirty="0" smtClean="0">
                <a:solidFill>
                  <a:srgbClr val="00B0F0"/>
                </a:solidFill>
              </a:rPr>
              <a:t>R- Square:76.84%</a:t>
            </a:r>
          </a:p>
          <a:p>
            <a:pPr marL="109728" indent="0">
              <a:buNone/>
            </a:pPr>
            <a:r>
              <a:rPr lang="en-US" sz="1600" dirty="0" smtClean="0">
                <a:solidFill>
                  <a:srgbClr val="00B0F0"/>
                </a:solidFill>
              </a:rPr>
              <a:t>Adjusted R-Square:76.55%</a:t>
            </a:r>
          </a:p>
          <a:p>
            <a:pPr marL="109728" indent="0">
              <a:buNone/>
            </a:pPr>
            <a:endParaRPr lang="en-US" dirty="0"/>
          </a:p>
          <a:p>
            <a:pPr marL="109728" indent="0">
              <a:buNone/>
            </a:pPr>
            <a:r>
              <a:rPr lang="en-US" sz="1600" dirty="0" smtClean="0"/>
              <a:t>As five explanatory variables ell,mobility,acs_46,grad_sch and full total explain 76.84% of variation in Api00 index. Also there is small difference in R-Square and Adjusted R-Square which there is no overfitting of the model.</a:t>
            </a:r>
          </a:p>
          <a:p>
            <a:pPr marL="109728" indent="0">
              <a:buNone/>
            </a:pPr>
            <a:endParaRPr lang="en-US" sz="1600" dirty="0" smtClean="0"/>
          </a:p>
          <a:p>
            <a:pPr marL="109728" indent="0">
              <a:buNone/>
            </a:pPr>
            <a:endParaRPr lang="en-US" sz="1600" dirty="0"/>
          </a:p>
        </p:txBody>
      </p:sp>
      <p:sp>
        <p:nvSpPr>
          <p:cNvPr id="3" name="Title 2"/>
          <p:cNvSpPr>
            <a:spLocks noGrp="1"/>
          </p:cNvSpPr>
          <p:nvPr>
            <p:ph type="title"/>
          </p:nvPr>
        </p:nvSpPr>
        <p:spPr/>
        <p:txBody>
          <a:bodyPr/>
          <a:lstStyle/>
          <a:p>
            <a:r>
              <a:rPr lang="en-US" dirty="0" smtClean="0">
                <a:solidFill>
                  <a:srgbClr val="FF0000"/>
                </a:solidFill>
              </a:rPr>
              <a:t>Goodness of fit of the model</a:t>
            </a:r>
            <a:endParaRPr lang="en-US"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62400"/>
            <a:ext cx="800100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4473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solidFill>
                  <a:srgbClr val="00B0F0"/>
                </a:solidFill>
              </a:rPr>
              <a:t>MAPE:8.91</a:t>
            </a:r>
          </a:p>
          <a:p>
            <a:pPr marL="109728" indent="0">
              <a:buNone/>
            </a:pPr>
            <a:endParaRPr lang="en-US" dirty="0" smtClean="0">
              <a:solidFill>
                <a:srgbClr val="00B0F0"/>
              </a:solidFill>
            </a:endParaRPr>
          </a:p>
          <a:p>
            <a:pPr marL="109728" indent="0">
              <a:buNone/>
            </a:pPr>
            <a:endParaRPr lang="en-US" dirty="0" smtClean="0">
              <a:solidFill>
                <a:srgbClr val="00B0F0"/>
              </a:solidFill>
            </a:endParaRPr>
          </a:p>
          <a:p>
            <a:pPr marL="109728" indent="0">
              <a:buNone/>
            </a:pPr>
            <a:r>
              <a:rPr lang="en-US" dirty="0" smtClean="0">
                <a:solidFill>
                  <a:srgbClr val="00B0F0"/>
                </a:solidFill>
              </a:rPr>
              <a:t>The mean absolute percentage error is 8.91 which shows on average forecast is off by 8.91%. </a:t>
            </a:r>
            <a:endParaRPr lang="en-US" dirty="0">
              <a:solidFill>
                <a:srgbClr val="00B0F0"/>
              </a:solidFill>
            </a:endParaRPr>
          </a:p>
          <a:p>
            <a:pPr marL="109728" indent="0">
              <a:buNone/>
            </a:pPr>
            <a:endParaRPr lang="en-US" dirty="0"/>
          </a:p>
        </p:txBody>
      </p:sp>
      <p:sp>
        <p:nvSpPr>
          <p:cNvPr id="3" name="Title 2"/>
          <p:cNvSpPr>
            <a:spLocks noGrp="1"/>
          </p:cNvSpPr>
          <p:nvPr>
            <p:ph type="title"/>
          </p:nvPr>
        </p:nvSpPr>
        <p:spPr/>
        <p:txBody>
          <a:bodyPr/>
          <a:lstStyle/>
          <a:p>
            <a:r>
              <a:rPr lang="en-US" dirty="0" smtClean="0">
                <a:solidFill>
                  <a:srgbClr val="FF0000"/>
                </a:solidFill>
              </a:rPr>
              <a:t>Prediction Accuracy of model</a:t>
            </a:r>
            <a:endParaRPr lang="en-US" dirty="0">
              <a:solidFill>
                <a:srgbClr val="FF0000"/>
              </a:solidFill>
            </a:endParaRPr>
          </a:p>
        </p:txBody>
      </p:sp>
    </p:spTree>
    <p:extLst>
      <p:ext uri="{BB962C8B-B14F-4D97-AF65-F5344CB8AC3E}">
        <p14:creationId xmlns:p14="http://schemas.microsoft.com/office/powerpoint/2010/main" val="3164273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600" dirty="0" smtClean="0">
                <a:solidFill>
                  <a:srgbClr val="00B0F0"/>
                </a:solidFill>
              </a:rPr>
              <a:t>All the variables have VIF&lt;1.7 and P-value&lt;0.0001,which indicates that there is no correlation between all the variables and all five variable are statistically significant at 99.99% of CL.</a:t>
            </a:r>
          </a:p>
          <a:p>
            <a:pPr marL="109728" indent="0">
              <a:buNone/>
            </a:pPr>
            <a:endParaRPr lang="en-US" sz="1600" dirty="0">
              <a:solidFill>
                <a:srgbClr val="00B0F0"/>
              </a:solidFill>
            </a:endParaRPr>
          </a:p>
          <a:p>
            <a:pPr marL="109728" indent="0">
              <a:buNone/>
            </a:pPr>
            <a:endParaRPr lang="en-US" sz="1600" dirty="0" smtClean="0">
              <a:solidFill>
                <a:srgbClr val="00B0F0"/>
              </a:solidFill>
            </a:endParaRPr>
          </a:p>
          <a:p>
            <a:pPr marL="109728" indent="0">
              <a:buNone/>
            </a:pPr>
            <a:endParaRPr lang="en-US" sz="1600" dirty="0">
              <a:solidFill>
                <a:srgbClr val="00B0F0"/>
              </a:solidFill>
            </a:endParaRPr>
          </a:p>
        </p:txBody>
      </p:sp>
      <p:sp>
        <p:nvSpPr>
          <p:cNvPr id="3" name="Title 2"/>
          <p:cNvSpPr>
            <a:spLocks noGrp="1"/>
          </p:cNvSpPr>
          <p:nvPr>
            <p:ph type="title"/>
          </p:nvPr>
        </p:nvSpPr>
        <p:spPr/>
        <p:txBody>
          <a:bodyPr/>
          <a:lstStyle/>
          <a:p>
            <a:pPr algn="ctr"/>
            <a:r>
              <a:rPr lang="en-US" dirty="0" smtClean="0">
                <a:solidFill>
                  <a:srgbClr val="FF0000"/>
                </a:solidFill>
              </a:rPr>
              <a:t>Multicollinearity</a:t>
            </a:r>
            <a:endParaRPr lang="en-US"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8670"/>
            <a:ext cx="809625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9944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solidFill>
                  <a:srgbClr val="00B0F0"/>
                </a:solidFill>
              </a:rPr>
              <a:t>Since P-Value=0.0024&gt;0.0001,so null hypothesis that variance is constant. Hence model satisfies the </a:t>
            </a:r>
            <a:r>
              <a:rPr lang="en-US" dirty="0" err="1" smtClean="0">
                <a:solidFill>
                  <a:srgbClr val="00B0F0"/>
                </a:solidFill>
              </a:rPr>
              <a:t>homoscedacity</a:t>
            </a:r>
            <a:r>
              <a:rPr lang="en-US" dirty="0" smtClean="0">
                <a:solidFill>
                  <a:srgbClr val="00B0F0"/>
                </a:solidFill>
              </a:rPr>
              <a:t>.</a:t>
            </a:r>
          </a:p>
          <a:p>
            <a:pPr marL="109728" indent="0">
              <a:buNone/>
            </a:pPr>
            <a:endParaRPr lang="en-US" dirty="0"/>
          </a:p>
          <a:p>
            <a:pPr marL="109728" indent="0">
              <a:buNone/>
            </a:pPr>
            <a:endParaRPr lang="en-US" dirty="0" smtClean="0"/>
          </a:p>
          <a:p>
            <a:pPr marL="109728" indent="0">
              <a:buNone/>
            </a:pPr>
            <a:endParaRPr lang="en-US" dirty="0" smtClean="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solidFill>
                  <a:srgbClr val="FF0000"/>
                </a:solidFill>
              </a:rPr>
              <a:t>Check for constant variance</a:t>
            </a:r>
            <a:endParaRPr lang="en-US" dirty="0">
              <a:solidFill>
                <a:srgbClr val="FF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76601"/>
            <a:ext cx="7391400" cy="1343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1019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solidFill>
                  <a:srgbClr val="00B0F0"/>
                </a:solidFill>
              </a:rPr>
              <a:t>The following graph shows that our model follow the normality.</a:t>
            </a:r>
          </a:p>
          <a:p>
            <a:pPr marL="109728" indent="0">
              <a:buNone/>
            </a:pPr>
            <a:endParaRPr lang="en-US" dirty="0">
              <a:solidFill>
                <a:srgbClr val="00B0F0"/>
              </a:solidFill>
            </a:endParaRPr>
          </a:p>
          <a:p>
            <a:pPr marL="109728" indent="0">
              <a:buNone/>
            </a:pPr>
            <a:endParaRPr lang="en-US" dirty="0"/>
          </a:p>
        </p:txBody>
      </p:sp>
      <p:sp>
        <p:nvSpPr>
          <p:cNvPr id="3" name="Title 2"/>
          <p:cNvSpPr>
            <a:spLocks noGrp="1"/>
          </p:cNvSpPr>
          <p:nvPr>
            <p:ph type="title"/>
          </p:nvPr>
        </p:nvSpPr>
        <p:spPr/>
        <p:txBody>
          <a:bodyPr/>
          <a:lstStyle/>
          <a:p>
            <a:r>
              <a:rPr lang="en-US" dirty="0" smtClean="0">
                <a:solidFill>
                  <a:srgbClr val="FF0000"/>
                </a:solidFill>
              </a:rPr>
              <a:t>Normality</a:t>
            </a:r>
            <a:endParaRPr lang="en-US"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74676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1629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28600"/>
            <a:ext cx="8229600" cy="5257800"/>
          </a:xfrm>
        </p:spPr>
        <p:txBody>
          <a:bodyPr>
            <a:normAutofit/>
          </a:bodyPr>
          <a:lstStyle/>
          <a:p>
            <a:pPr algn="ctr"/>
            <a:r>
              <a:rPr lang="en-US" sz="8800" dirty="0" smtClean="0">
                <a:solidFill>
                  <a:srgbClr val="92D050"/>
                </a:solidFill>
              </a:rPr>
              <a:t>Thank You</a:t>
            </a:r>
            <a:endParaRPr lang="en-US" sz="8800" dirty="0">
              <a:solidFill>
                <a:srgbClr val="92D050"/>
              </a:solidFill>
            </a:endParaRPr>
          </a:p>
        </p:txBody>
      </p:sp>
    </p:spTree>
    <p:extLst>
      <p:ext uri="{BB962C8B-B14F-4D97-AF65-F5344CB8AC3E}">
        <p14:creationId xmlns:p14="http://schemas.microsoft.com/office/powerpoint/2010/main" val="325431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US" sz="1050" b="1" dirty="0" err="1" smtClean="0">
                <a:solidFill>
                  <a:srgbClr val="00B050"/>
                </a:solidFill>
              </a:rPr>
              <a:t>S.No</a:t>
            </a:r>
            <a:r>
              <a:rPr lang="en-US" sz="1050" b="1" dirty="0" smtClean="0">
                <a:solidFill>
                  <a:srgbClr val="00B050"/>
                </a:solidFill>
              </a:rPr>
              <a:t>.   Variable Name      Label   </a:t>
            </a:r>
            <a:r>
              <a:rPr lang="en-US" sz="1050" dirty="0" smtClean="0"/>
              <a:t>	</a:t>
            </a:r>
          </a:p>
          <a:p>
            <a:pPr marL="624078" indent="-514350">
              <a:buClr>
                <a:srgbClr val="00B0F0"/>
              </a:buClr>
              <a:buSzPct val="100000"/>
              <a:buFont typeface="+mj-lt"/>
              <a:buAutoNum type="arabicPeriod"/>
            </a:pPr>
            <a:r>
              <a:rPr lang="en-US" sz="1050" b="1" dirty="0" smtClean="0">
                <a:solidFill>
                  <a:srgbClr val="00B0F0"/>
                </a:solidFill>
              </a:rPr>
              <a:t>acs_46	class size 4-6 	</a:t>
            </a:r>
          </a:p>
          <a:p>
            <a:pPr marL="624078" indent="-514350">
              <a:buClr>
                <a:srgbClr val="00B0F0"/>
              </a:buClr>
              <a:buSzPct val="100000"/>
              <a:buFont typeface="+mj-lt"/>
              <a:buAutoNum type="arabicPeriod"/>
            </a:pPr>
            <a:r>
              <a:rPr lang="en-US" sz="1050" b="1" dirty="0" smtClean="0">
                <a:solidFill>
                  <a:srgbClr val="00B0F0"/>
                </a:solidFill>
              </a:rPr>
              <a:t>acs_k3	class size k-3 </a:t>
            </a:r>
            <a:r>
              <a:rPr lang="en-US" sz="1050" b="1" dirty="0" smtClean="0">
                <a:solidFill>
                  <a:srgbClr val="00B050"/>
                </a:solidFill>
              </a:rPr>
              <a:t>	</a:t>
            </a:r>
          </a:p>
          <a:p>
            <a:pPr marL="624078" indent="-514350">
              <a:buClr>
                <a:srgbClr val="7030A0"/>
              </a:buClr>
              <a:buSzPct val="100000"/>
              <a:buFont typeface="+mj-lt"/>
              <a:buAutoNum type="arabicPeriod"/>
            </a:pPr>
            <a:r>
              <a:rPr lang="en-US" sz="1050" b="1" dirty="0" smtClean="0">
                <a:solidFill>
                  <a:srgbClr val="7030A0"/>
                </a:solidFill>
              </a:rPr>
              <a:t>api00	Academic Performance Indicator 2000	</a:t>
            </a:r>
          </a:p>
          <a:p>
            <a:pPr marL="624078" indent="-514350">
              <a:buClr>
                <a:srgbClr val="FF0000"/>
              </a:buClr>
              <a:buSzPct val="100000"/>
              <a:buFont typeface="+mj-lt"/>
              <a:buAutoNum type="arabicPeriod"/>
            </a:pPr>
            <a:r>
              <a:rPr lang="en-US" sz="1050" b="1" dirty="0" smtClean="0">
                <a:solidFill>
                  <a:srgbClr val="FF0000"/>
                </a:solidFill>
              </a:rPr>
              <a:t>api99	Academic Performance Indicator 1999	</a:t>
            </a:r>
          </a:p>
          <a:p>
            <a:pPr marL="624078" indent="-514350">
              <a:buClr>
                <a:srgbClr val="00B0F0"/>
              </a:buClr>
              <a:buSzPct val="100000"/>
              <a:buFont typeface="+mj-lt"/>
              <a:buAutoNum type="arabicPeriod"/>
            </a:pPr>
            <a:r>
              <a:rPr lang="en-US" sz="1050" b="1" dirty="0" err="1" smtClean="0">
                <a:solidFill>
                  <a:srgbClr val="00B0F0"/>
                </a:solidFill>
              </a:rPr>
              <a:t>avg_ed</a:t>
            </a:r>
            <a:r>
              <a:rPr lang="en-US" sz="1050" b="1" dirty="0" smtClean="0">
                <a:solidFill>
                  <a:srgbClr val="00B0F0"/>
                </a:solidFill>
              </a:rPr>
              <a:t>	Average number of Years of High school parent education  	</a:t>
            </a:r>
          </a:p>
          <a:p>
            <a:pPr marL="624078" indent="-514350">
              <a:buClr>
                <a:srgbClr val="00B0F0"/>
              </a:buClr>
              <a:buSzPct val="100000"/>
              <a:buFont typeface="+mj-lt"/>
              <a:buAutoNum type="arabicPeriod"/>
            </a:pPr>
            <a:r>
              <a:rPr lang="en-US" sz="1050" b="1" dirty="0" err="1" smtClean="0">
                <a:solidFill>
                  <a:srgbClr val="00B0F0"/>
                </a:solidFill>
              </a:rPr>
              <a:t>col_grad</a:t>
            </a:r>
            <a:r>
              <a:rPr lang="en-US" sz="1050" b="1" dirty="0" smtClean="0">
                <a:solidFill>
                  <a:srgbClr val="00B0F0"/>
                </a:solidFill>
              </a:rPr>
              <a:t>	% of Parents who are college grad  	</a:t>
            </a:r>
          </a:p>
          <a:p>
            <a:pPr marL="624078" indent="-514350">
              <a:buClr>
                <a:srgbClr val="FF0000"/>
              </a:buClr>
              <a:buSzPct val="100000"/>
              <a:buFont typeface="+mj-lt"/>
              <a:buAutoNum type="arabicPeriod"/>
            </a:pPr>
            <a:r>
              <a:rPr lang="en-US" sz="1050" b="1" dirty="0" err="1" smtClean="0">
                <a:solidFill>
                  <a:srgbClr val="FF0000"/>
                </a:solidFill>
              </a:rPr>
              <a:t>dnum</a:t>
            </a:r>
            <a:r>
              <a:rPr lang="en-US" sz="1050" b="1" dirty="0" smtClean="0">
                <a:solidFill>
                  <a:srgbClr val="FF0000"/>
                </a:solidFill>
              </a:rPr>
              <a:t>	district number  </a:t>
            </a:r>
            <a:r>
              <a:rPr lang="en-US" sz="1050" b="1" dirty="0" smtClean="0">
                <a:solidFill>
                  <a:srgbClr val="00B050"/>
                </a:solidFill>
              </a:rPr>
              <a:t>	</a:t>
            </a:r>
          </a:p>
          <a:p>
            <a:pPr marL="624078" indent="-514350">
              <a:buClr>
                <a:srgbClr val="00B0F0"/>
              </a:buClr>
              <a:buSzPct val="100000"/>
              <a:buFont typeface="+mj-lt"/>
              <a:buAutoNum type="arabicPeriod"/>
            </a:pPr>
            <a:r>
              <a:rPr lang="en-US" sz="1050" b="1" dirty="0" smtClean="0">
                <a:solidFill>
                  <a:srgbClr val="00B0F0"/>
                </a:solidFill>
              </a:rPr>
              <a:t>ell	                     % of Students who are English language learners 	</a:t>
            </a:r>
          </a:p>
          <a:p>
            <a:pPr marL="624078" indent="-514350">
              <a:buClr>
                <a:srgbClr val="00B0F0"/>
              </a:buClr>
              <a:buSzPct val="100000"/>
              <a:buFont typeface="+mj-lt"/>
              <a:buAutoNum type="arabicPeriod"/>
            </a:pPr>
            <a:r>
              <a:rPr lang="en-US" sz="1050" b="1" dirty="0" err="1" smtClean="0">
                <a:solidFill>
                  <a:srgbClr val="00B0F0"/>
                </a:solidFill>
              </a:rPr>
              <a:t>emer</a:t>
            </a:r>
            <a:r>
              <a:rPr lang="en-US" sz="1050" b="1" dirty="0" smtClean="0">
                <a:solidFill>
                  <a:srgbClr val="00B0F0"/>
                </a:solidFill>
              </a:rPr>
              <a:t>	% of part Time Teachers	</a:t>
            </a:r>
          </a:p>
          <a:p>
            <a:pPr marL="624078" indent="-514350">
              <a:buClr>
                <a:srgbClr val="00B0F0"/>
              </a:buClr>
              <a:buSzPct val="100000"/>
              <a:buFont typeface="+mj-lt"/>
              <a:buAutoNum type="arabicPeriod"/>
            </a:pPr>
            <a:r>
              <a:rPr lang="en-US" sz="1050" b="1" dirty="0" smtClean="0">
                <a:solidFill>
                  <a:srgbClr val="00B0F0"/>
                </a:solidFill>
              </a:rPr>
              <a:t>enroll	Number of students  	</a:t>
            </a:r>
          </a:p>
          <a:p>
            <a:pPr marL="624078" indent="-514350">
              <a:buClr>
                <a:srgbClr val="00B0F0"/>
              </a:buClr>
              <a:buSzPct val="100000"/>
              <a:buFont typeface="+mj-lt"/>
              <a:buAutoNum type="arabicPeriod"/>
            </a:pPr>
            <a:r>
              <a:rPr lang="en-US" sz="1050" b="1" dirty="0" smtClean="0">
                <a:solidFill>
                  <a:srgbClr val="00B0F0"/>
                </a:solidFill>
              </a:rPr>
              <a:t>full	                     % of full Time Teachers	</a:t>
            </a:r>
          </a:p>
          <a:p>
            <a:pPr marL="624078" indent="-514350">
              <a:buClr>
                <a:srgbClr val="00B0F0"/>
              </a:buClr>
              <a:buSzPct val="100000"/>
              <a:buFont typeface="+mj-lt"/>
              <a:buAutoNum type="arabicPeriod"/>
            </a:pPr>
            <a:r>
              <a:rPr lang="en-US" sz="1050" b="1" dirty="0" smtClean="0">
                <a:solidFill>
                  <a:srgbClr val="00B0F0"/>
                </a:solidFill>
              </a:rPr>
              <a:t>grad_sch	% of Parents who are attended grad school  </a:t>
            </a:r>
            <a:r>
              <a:rPr lang="en-US" sz="1050" b="1" dirty="0" smtClean="0">
                <a:solidFill>
                  <a:srgbClr val="00B050"/>
                </a:solidFill>
              </a:rPr>
              <a:t>	</a:t>
            </a:r>
          </a:p>
          <a:p>
            <a:pPr marL="624078" indent="-514350">
              <a:buClr>
                <a:srgbClr val="FF0000"/>
              </a:buClr>
              <a:buSzPct val="100000"/>
              <a:buFont typeface="+mj-lt"/>
              <a:buAutoNum type="arabicPeriod"/>
            </a:pPr>
            <a:r>
              <a:rPr lang="en-US" sz="1050" b="1" dirty="0" smtClean="0">
                <a:solidFill>
                  <a:srgbClr val="FF0000"/>
                </a:solidFill>
              </a:rPr>
              <a:t>growth	</a:t>
            </a:r>
            <a:r>
              <a:rPr lang="en-US" sz="1050" b="1" dirty="0" err="1" smtClean="0">
                <a:solidFill>
                  <a:srgbClr val="FF0000"/>
                </a:solidFill>
              </a:rPr>
              <a:t>growth</a:t>
            </a:r>
            <a:r>
              <a:rPr lang="en-US" sz="1050" b="1" dirty="0" smtClean="0">
                <a:solidFill>
                  <a:srgbClr val="FF0000"/>
                </a:solidFill>
              </a:rPr>
              <a:t> 1999 to 2000	</a:t>
            </a:r>
          </a:p>
          <a:p>
            <a:pPr marL="624078" indent="-514350">
              <a:buClr>
                <a:srgbClr val="00B0F0"/>
              </a:buClr>
              <a:buSzPct val="100000"/>
              <a:buFont typeface="+mj-lt"/>
              <a:buAutoNum type="arabicPeriod"/>
            </a:pPr>
            <a:r>
              <a:rPr lang="en-US" sz="1050" b="1" dirty="0" err="1" smtClean="0">
                <a:solidFill>
                  <a:srgbClr val="00B0F0"/>
                </a:solidFill>
              </a:rPr>
              <a:t>hsg</a:t>
            </a:r>
            <a:r>
              <a:rPr lang="en-US" sz="1050" b="1" dirty="0" smtClean="0">
                <a:solidFill>
                  <a:srgbClr val="00B0F0"/>
                </a:solidFill>
              </a:rPr>
              <a:t>	                     % of Parents who are high school graduate 	</a:t>
            </a:r>
          </a:p>
          <a:p>
            <a:pPr marL="624078" indent="-514350">
              <a:buClr>
                <a:srgbClr val="00B0F0"/>
              </a:buClr>
              <a:buSzPct val="100000"/>
              <a:buFont typeface="+mj-lt"/>
              <a:buAutoNum type="arabicPeriod"/>
            </a:pPr>
            <a:r>
              <a:rPr lang="en-US" sz="1050" b="1" dirty="0" err="1" smtClean="0">
                <a:solidFill>
                  <a:srgbClr val="00B0F0"/>
                </a:solidFill>
              </a:rPr>
              <a:t>mealcat</a:t>
            </a:r>
            <a:r>
              <a:rPr lang="en-US" sz="1050" b="1" dirty="0" smtClean="0">
                <a:solidFill>
                  <a:srgbClr val="00B0F0"/>
                </a:solidFill>
              </a:rPr>
              <a:t>	free meals in 3 categories	</a:t>
            </a:r>
          </a:p>
          <a:p>
            <a:pPr marL="624078" indent="-514350">
              <a:buClr>
                <a:srgbClr val="00B0F0"/>
              </a:buClr>
              <a:buSzPct val="100000"/>
              <a:buFont typeface="+mj-lt"/>
              <a:buAutoNum type="arabicPeriod"/>
            </a:pPr>
            <a:r>
              <a:rPr lang="en-US" sz="1050" b="1" dirty="0" err="1" smtClean="0">
                <a:solidFill>
                  <a:srgbClr val="00B0F0"/>
                </a:solidFill>
              </a:rPr>
              <a:t>Smeals</a:t>
            </a:r>
            <a:r>
              <a:rPr lang="en-US" sz="1050" b="1" dirty="0" smtClean="0">
                <a:solidFill>
                  <a:srgbClr val="00B0F0"/>
                </a:solidFill>
              </a:rPr>
              <a:t>	% of Students who opt for free meals 	</a:t>
            </a:r>
          </a:p>
          <a:p>
            <a:pPr marL="624078" indent="-514350">
              <a:buClr>
                <a:srgbClr val="00B0F0"/>
              </a:buClr>
              <a:buSzPct val="100000"/>
              <a:buFont typeface="+mj-lt"/>
              <a:buAutoNum type="arabicPeriod"/>
            </a:pPr>
            <a:r>
              <a:rPr lang="en-US" sz="1050" b="1" dirty="0" smtClean="0">
                <a:solidFill>
                  <a:srgbClr val="00B0F0"/>
                </a:solidFill>
              </a:rPr>
              <a:t>mobility	Dropout Rate  	</a:t>
            </a:r>
          </a:p>
          <a:p>
            <a:pPr marL="624078" indent="-514350">
              <a:buClr>
                <a:srgbClr val="00B0F0"/>
              </a:buClr>
              <a:buSzPct val="100000"/>
              <a:buFont typeface="+mj-lt"/>
              <a:buAutoNum type="arabicPeriod"/>
            </a:pPr>
            <a:r>
              <a:rPr lang="en-US" sz="1050" b="1" dirty="0" err="1" smtClean="0">
                <a:solidFill>
                  <a:srgbClr val="00B0F0"/>
                </a:solidFill>
              </a:rPr>
              <a:t>not_hsg</a:t>
            </a:r>
            <a:r>
              <a:rPr lang="en-US" sz="1050" b="1" dirty="0" smtClean="0">
                <a:solidFill>
                  <a:srgbClr val="00B0F0"/>
                </a:solidFill>
              </a:rPr>
              <a:t>	% of Parents who are not high school graduate</a:t>
            </a:r>
            <a:r>
              <a:rPr lang="en-US" sz="1050" b="1" dirty="0" smtClean="0">
                <a:solidFill>
                  <a:srgbClr val="00B050"/>
                </a:solidFill>
              </a:rPr>
              <a:t>	</a:t>
            </a:r>
          </a:p>
          <a:p>
            <a:pPr marL="624078" indent="-514350">
              <a:buClr>
                <a:srgbClr val="FF0000"/>
              </a:buClr>
              <a:buSzPct val="100000"/>
              <a:buFont typeface="+mj-lt"/>
              <a:buAutoNum type="arabicPeriod"/>
            </a:pPr>
            <a:r>
              <a:rPr lang="en-US" sz="1050" b="1" dirty="0" err="1" smtClean="0">
                <a:solidFill>
                  <a:srgbClr val="FF0000"/>
                </a:solidFill>
              </a:rPr>
              <a:t>snum</a:t>
            </a:r>
            <a:r>
              <a:rPr lang="en-US" sz="1050" b="1" dirty="0" smtClean="0">
                <a:solidFill>
                  <a:srgbClr val="FF0000"/>
                </a:solidFill>
              </a:rPr>
              <a:t>	school number  </a:t>
            </a:r>
            <a:r>
              <a:rPr lang="en-US" sz="1050" b="1" dirty="0" smtClean="0">
                <a:solidFill>
                  <a:srgbClr val="00B050"/>
                </a:solidFill>
              </a:rPr>
              <a:t>	</a:t>
            </a:r>
          </a:p>
          <a:p>
            <a:pPr marL="624078" indent="-514350">
              <a:buClr>
                <a:srgbClr val="00B0F0"/>
              </a:buClr>
              <a:buSzPct val="100000"/>
              <a:buFont typeface="+mj-lt"/>
              <a:buAutoNum type="arabicPeriod"/>
            </a:pPr>
            <a:r>
              <a:rPr lang="en-US" sz="1050" b="1" dirty="0" err="1" smtClean="0">
                <a:solidFill>
                  <a:srgbClr val="00B0F0"/>
                </a:solidFill>
              </a:rPr>
              <a:t>some_col</a:t>
            </a:r>
            <a:r>
              <a:rPr lang="en-US" sz="1050" b="1" dirty="0" smtClean="0">
                <a:solidFill>
                  <a:srgbClr val="00B0F0"/>
                </a:solidFill>
              </a:rPr>
              <a:t>	% of Parents who are attended some college  	</a:t>
            </a:r>
          </a:p>
          <a:p>
            <a:pPr marL="624078" indent="-514350">
              <a:buClr>
                <a:srgbClr val="00B0F0"/>
              </a:buClr>
              <a:buSzPct val="100000"/>
              <a:buFont typeface="+mj-lt"/>
              <a:buAutoNum type="arabicPeriod"/>
            </a:pPr>
            <a:r>
              <a:rPr lang="en-US" sz="1050" b="1" dirty="0" err="1" smtClean="0">
                <a:solidFill>
                  <a:srgbClr val="00B0F0"/>
                </a:solidFill>
              </a:rPr>
              <a:t>yr_rnd</a:t>
            </a:r>
            <a:r>
              <a:rPr lang="en-US" sz="1050" b="1" dirty="0" smtClean="0">
                <a:solidFill>
                  <a:srgbClr val="00B0F0"/>
                </a:solidFill>
              </a:rPr>
              <a:t>	year round school – School open through the year or not</a:t>
            </a:r>
            <a:r>
              <a:rPr lang="en-US" sz="1050" b="1" dirty="0" smtClean="0">
                <a:solidFill>
                  <a:srgbClr val="00B050"/>
                </a:solidFill>
              </a:rPr>
              <a:t>	</a:t>
            </a:r>
          </a:p>
          <a:p>
            <a:pPr marL="624078" indent="-514350">
              <a:buClr>
                <a:srgbClr val="00B0F0"/>
              </a:buClr>
              <a:buFont typeface="+mj-lt"/>
              <a:buAutoNum type="arabicPeriod"/>
            </a:pPr>
            <a:endParaRPr lang="en-US" sz="1050" dirty="0" smtClean="0">
              <a:solidFill>
                <a:srgbClr val="00B050"/>
              </a:solidFill>
            </a:endParaRPr>
          </a:p>
        </p:txBody>
      </p:sp>
      <p:sp>
        <p:nvSpPr>
          <p:cNvPr id="2" name="Title 1"/>
          <p:cNvSpPr>
            <a:spLocks noGrp="1"/>
          </p:cNvSpPr>
          <p:nvPr>
            <p:ph type="title"/>
          </p:nvPr>
        </p:nvSpPr>
        <p:spPr>
          <a:xfrm>
            <a:off x="228600" y="381000"/>
            <a:ext cx="8382000" cy="1096962"/>
          </a:xfrm>
        </p:spPr>
        <p:txBody>
          <a:bodyPr>
            <a:normAutofit fontScale="90000"/>
          </a:bodyPr>
          <a:lstStyle/>
          <a:p>
            <a:pPr algn="l"/>
            <a:r>
              <a:rPr lang="en-US" dirty="0" smtClean="0">
                <a:solidFill>
                  <a:srgbClr val="FF0000"/>
                </a:solidFill>
              </a:rPr>
              <a:t>Variables used for building dataset</a:t>
            </a:r>
            <a:endParaRPr lang="en-US" dirty="0">
              <a:solidFill>
                <a:srgbClr val="FF0000"/>
              </a:solidFill>
            </a:endParaRPr>
          </a:p>
        </p:txBody>
      </p:sp>
    </p:spTree>
    <p:extLst>
      <p:ext uri="{BB962C8B-B14F-4D97-AF65-F5344CB8AC3E}">
        <p14:creationId xmlns:p14="http://schemas.microsoft.com/office/powerpoint/2010/main" val="1681381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1800" dirty="0" smtClean="0">
                <a:solidFill>
                  <a:srgbClr val="00B0F0"/>
                </a:solidFill>
              </a:rPr>
              <a:t>  We will take together all variables together which are mutually exclusive to each other and let it name as S.</a:t>
            </a:r>
          </a:p>
          <a:p>
            <a:pPr>
              <a:buNone/>
            </a:pPr>
            <a:endParaRPr lang="en-US" dirty="0" smtClean="0">
              <a:solidFill>
                <a:srgbClr val="00B0F0"/>
              </a:solidFill>
            </a:endParaRPr>
          </a:p>
          <a:p>
            <a:pPr>
              <a:buNone/>
            </a:pPr>
            <a:r>
              <a:rPr lang="en-US" sz="1800" dirty="0" smtClean="0">
                <a:solidFill>
                  <a:srgbClr val="00B0F0"/>
                </a:solidFill>
              </a:rPr>
              <a:t>S=NOT_HSG+HSG+SOME_COL+COL_GRAD+GRAD_SCH</a:t>
            </a:r>
          </a:p>
          <a:p>
            <a:pPr>
              <a:buNone/>
            </a:pPr>
            <a:endParaRPr lang="en-US" sz="1800" dirty="0" smtClean="0">
              <a:solidFill>
                <a:srgbClr val="00B0F0"/>
              </a:solidFill>
            </a:endParaRPr>
          </a:p>
          <a:p>
            <a:pPr>
              <a:buNone/>
            </a:pPr>
            <a:r>
              <a:rPr lang="en-US" sz="1800" dirty="0" smtClean="0">
                <a:solidFill>
                  <a:srgbClr val="00B0F0"/>
                </a:solidFill>
              </a:rPr>
              <a:t>Now let’s look at the frequency table of S.</a:t>
            </a:r>
          </a:p>
          <a:p>
            <a:pPr>
              <a:buNone/>
            </a:pPr>
            <a:r>
              <a:rPr lang="en-US" sz="1800" dirty="0" smtClean="0">
                <a:solidFill>
                  <a:srgbClr val="00B0F0"/>
                </a:solidFill>
              </a:rPr>
              <a:t> S                       Frequency</a:t>
            </a:r>
          </a:p>
          <a:p>
            <a:pPr>
              <a:buNone/>
            </a:pPr>
            <a:r>
              <a:rPr lang="en-US" sz="1800" dirty="0" smtClean="0">
                <a:solidFill>
                  <a:srgbClr val="00B0F0"/>
                </a:solidFill>
              </a:rPr>
              <a:t> 0                        19</a:t>
            </a:r>
          </a:p>
          <a:p>
            <a:pPr marL="624078" indent="-514350">
              <a:buNone/>
            </a:pPr>
            <a:r>
              <a:rPr lang="en-US" sz="1800" dirty="0" smtClean="0">
                <a:solidFill>
                  <a:srgbClr val="00B0F0"/>
                </a:solidFill>
              </a:rPr>
              <a:t> 98                        2</a:t>
            </a:r>
          </a:p>
          <a:p>
            <a:pPr marL="624078" indent="-514350">
              <a:buNone/>
            </a:pPr>
            <a:r>
              <a:rPr lang="en-US" sz="1800" dirty="0" smtClean="0">
                <a:solidFill>
                  <a:srgbClr val="00B0F0"/>
                </a:solidFill>
              </a:rPr>
              <a:t> 99                       68</a:t>
            </a:r>
          </a:p>
          <a:p>
            <a:pPr marL="624078" indent="-514350">
              <a:buNone/>
            </a:pPr>
            <a:r>
              <a:rPr lang="en-US" sz="1800" dirty="0" smtClean="0">
                <a:solidFill>
                  <a:srgbClr val="00B0F0"/>
                </a:solidFill>
              </a:rPr>
              <a:t> 100                    216</a:t>
            </a:r>
          </a:p>
          <a:p>
            <a:pPr marL="624078" indent="-514350">
              <a:buNone/>
            </a:pPr>
            <a:r>
              <a:rPr lang="en-US" sz="1800" dirty="0" smtClean="0">
                <a:solidFill>
                  <a:srgbClr val="00B0F0"/>
                </a:solidFill>
              </a:rPr>
              <a:t> 101                     92</a:t>
            </a:r>
          </a:p>
          <a:p>
            <a:pPr marL="624078" indent="-514350">
              <a:buNone/>
            </a:pPr>
            <a:r>
              <a:rPr lang="en-US" sz="1800" dirty="0" smtClean="0">
                <a:solidFill>
                  <a:srgbClr val="00B0F0"/>
                </a:solidFill>
              </a:rPr>
              <a:t> 102                     3</a:t>
            </a:r>
          </a:p>
          <a:p>
            <a:pPr marL="624078" indent="-514350">
              <a:buNone/>
            </a:pPr>
            <a:endParaRPr lang="en-US" dirty="0" smtClean="0">
              <a:solidFill>
                <a:srgbClr val="00B0F0"/>
              </a:solidFill>
            </a:endParaRPr>
          </a:p>
          <a:p>
            <a:pPr>
              <a:buNone/>
            </a:pPr>
            <a:endParaRPr lang="en-US" dirty="0" smtClean="0">
              <a:solidFill>
                <a:srgbClr val="00B0F0"/>
              </a:solidFill>
            </a:endParaRPr>
          </a:p>
          <a:p>
            <a:pPr>
              <a:buNone/>
            </a:pPr>
            <a:endParaRPr lang="en-US" dirty="0" smtClean="0">
              <a:solidFill>
                <a:srgbClr val="00B0F0"/>
              </a:solidFill>
            </a:endParaRPr>
          </a:p>
          <a:p>
            <a:pPr>
              <a:buNone/>
            </a:pPr>
            <a:endParaRPr lang="en-US" dirty="0">
              <a:solidFill>
                <a:srgbClr val="00B0F0"/>
              </a:solidFill>
            </a:endParaRPr>
          </a:p>
        </p:txBody>
      </p:sp>
      <p:sp>
        <p:nvSpPr>
          <p:cNvPr id="3" name="Title 2"/>
          <p:cNvSpPr>
            <a:spLocks noGrp="1"/>
          </p:cNvSpPr>
          <p:nvPr>
            <p:ph type="title"/>
          </p:nvPr>
        </p:nvSpPr>
        <p:spPr/>
        <p:txBody>
          <a:bodyPr/>
          <a:lstStyle/>
          <a:p>
            <a:r>
              <a:rPr lang="en-US" dirty="0" smtClean="0">
                <a:solidFill>
                  <a:srgbClr val="FF0000"/>
                </a:solidFill>
              </a:rPr>
              <a:t>Feature Creation</a:t>
            </a:r>
            <a:endParaRPr 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a:buNone/>
            </a:pPr>
            <a:r>
              <a:rPr lang="pt-BR" b="1" dirty="0" smtClean="0">
                <a:solidFill>
                  <a:srgbClr val="00B050"/>
                </a:solidFill>
              </a:rPr>
              <a:t>S.No.     Variable	  N            N Miss              Mean</a:t>
            </a:r>
            <a:r>
              <a:rPr lang="pt-BR" b="1" dirty="0" smtClean="0">
                <a:solidFill>
                  <a:srgbClr val="00B0F0"/>
                </a:solidFill>
              </a:rPr>
              <a:t>	</a:t>
            </a:r>
          </a:p>
          <a:p>
            <a:pPr marL="624078" indent="-514350">
              <a:buClr>
                <a:srgbClr val="00B0F0"/>
              </a:buClr>
              <a:buSzPct val="100000"/>
              <a:buFont typeface="+mj-lt"/>
              <a:buAutoNum type="arabicPeriod"/>
            </a:pPr>
            <a:r>
              <a:rPr lang="en-US" b="1" dirty="0" err="1" smtClean="0">
                <a:solidFill>
                  <a:srgbClr val="00B0F0"/>
                </a:solidFill>
              </a:rPr>
              <a:t>snum</a:t>
            </a:r>
            <a:r>
              <a:rPr lang="en-US" b="1" dirty="0" smtClean="0">
                <a:solidFill>
                  <a:srgbClr val="00B0F0"/>
                </a:solidFill>
              </a:rPr>
              <a:t>	400	0	2866.81</a:t>
            </a:r>
          </a:p>
          <a:p>
            <a:pPr marL="624078" indent="-514350">
              <a:buClr>
                <a:srgbClr val="00B0F0"/>
              </a:buClr>
              <a:buSzPct val="100000"/>
              <a:buFont typeface="+mj-lt"/>
              <a:buAutoNum type="arabicPeriod"/>
            </a:pPr>
            <a:r>
              <a:rPr lang="en-US" b="1" dirty="0" err="1" smtClean="0">
                <a:solidFill>
                  <a:srgbClr val="00B0F0"/>
                </a:solidFill>
              </a:rPr>
              <a:t>dnum</a:t>
            </a:r>
            <a:r>
              <a:rPr lang="en-US" b="1" dirty="0" smtClean="0">
                <a:solidFill>
                  <a:srgbClr val="00B0F0"/>
                </a:solidFill>
              </a:rPr>
              <a:t>	400	0	457.735</a:t>
            </a:r>
          </a:p>
          <a:p>
            <a:pPr marL="624078" indent="-514350">
              <a:buClr>
                <a:srgbClr val="00B0F0"/>
              </a:buClr>
              <a:buSzPct val="100000"/>
              <a:buFont typeface="+mj-lt"/>
              <a:buAutoNum type="arabicPeriod"/>
            </a:pPr>
            <a:r>
              <a:rPr lang="it-IT" b="1" dirty="0" smtClean="0">
                <a:solidFill>
                  <a:srgbClr val="00B0F0"/>
                </a:solidFill>
              </a:rPr>
              <a:t>api00	400	0	647.6255</a:t>
            </a:r>
          </a:p>
          <a:p>
            <a:pPr marL="624078" indent="-514350">
              <a:buClr>
                <a:srgbClr val="00B0F0"/>
              </a:buClr>
              <a:buSzPct val="100000"/>
              <a:buFont typeface="+mj-lt"/>
              <a:buAutoNum type="arabicPeriod"/>
            </a:pPr>
            <a:r>
              <a:rPr lang="it-IT" b="1" dirty="0" smtClean="0">
                <a:solidFill>
                  <a:srgbClr val="00B0F0"/>
                </a:solidFill>
              </a:rPr>
              <a:t>api99	400	0	610.2125</a:t>
            </a:r>
          </a:p>
          <a:p>
            <a:pPr marL="624078" indent="-514350">
              <a:buClr>
                <a:srgbClr val="00B0F0"/>
              </a:buClr>
              <a:buSzPct val="100000"/>
              <a:buFont typeface="+mj-lt"/>
              <a:buAutoNum type="arabicPeriod"/>
            </a:pPr>
            <a:r>
              <a:rPr lang="en-US" b="1" dirty="0" smtClean="0">
                <a:solidFill>
                  <a:srgbClr val="00B0F0"/>
                </a:solidFill>
              </a:rPr>
              <a:t>growth	400	0</a:t>
            </a:r>
            <a:r>
              <a:rPr lang="en-US" b="1" dirty="0" smtClean="0"/>
              <a:t>	</a:t>
            </a:r>
            <a:r>
              <a:rPr lang="en-US" b="1" dirty="0" smtClean="0">
                <a:solidFill>
                  <a:srgbClr val="00B0F0"/>
                </a:solidFill>
              </a:rPr>
              <a:t>37.41</a:t>
            </a:r>
          </a:p>
          <a:p>
            <a:pPr marL="624078" indent="-514350">
              <a:buClr>
                <a:srgbClr val="FF0000"/>
              </a:buClr>
              <a:buSzPct val="100000"/>
              <a:buFont typeface="+mj-lt"/>
              <a:buAutoNum type="arabicPeriod"/>
            </a:pPr>
            <a:r>
              <a:rPr lang="en-US" b="1" dirty="0" smtClean="0">
                <a:solidFill>
                  <a:srgbClr val="FF0000"/>
                </a:solidFill>
              </a:rPr>
              <a:t>Meals                  315	85</a:t>
            </a:r>
            <a:r>
              <a:rPr lang="en-US" b="1" dirty="0" smtClean="0"/>
              <a:t>	</a:t>
            </a:r>
            <a:r>
              <a:rPr lang="en-US" b="1" dirty="0" smtClean="0">
                <a:solidFill>
                  <a:srgbClr val="FF0000"/>
                </a:solidFill>
              </a:rPr>
              <a:t>71.9936508</a:t>
            </a:r>
          </a:p>
          <a:p>
            <a:pPr marL="624078" indent="-514350">
              <a:buClr>
                <a:srgbClr val="00B0F0"/>
              </a:buClr>
              <a:buSzPct val="100000"/>
              <a:buFont typeface="+mj-lt"/>
              <a:buAutoNum type="arabicPeriod"/>
            </a:pPr>
            <a:r>
              <a:rPr lang="en-US" b="1" dirty="0" smtClean="0">
                <a:solidFill>
                  <a:srgbClr val="00B0F0"/>
                </a:solidFill>
              </a:rPr>
              <a:t>ell	                    400	0	31.4525</a:t>
            </a:r>
          </a:p>
          <a:p>
            <a:pPr marL="624078" indent="-514350">
              <a:buClr>
                <a:srgbClr val="00B0F0"/>
              </a:buClr>
              <a:buSzPct val="100000"/>
              <a:buFont typeface="+mj-lt"/>
              <a:buAutoNum type="arabicPeriod"/>
            </a:pPr>
            <a:r>
              <a:rPr lang="en-US" b="1" dirty="0" err="1" smtClean="0">
                <a:solidFill>
                  <a:srgbClr val="00B0F0"/>
                </a:solidFill>
              </a:rPr>
              <a:t>yr_rnd</a:t>
            </a:r>
            <a:r>
              <a:rPr lang="en-US" b="1" dirty="0" smtClean="0">
                <a:solidFill>
                  <a:srgbClr val="00B0F0"/>
                </a:solidFill>
              </a:rPr>
              <a:t>	400	0</a:t>
            </a:r>
            <a:r>
              <a:rPr lang="en-US" b="1" dirty="0" smtClean="0"/>
              <a:t>	</a:t>
            </a:r>
            <a:r>
              <a:rPr lang="en-US" b="1" dirty="0" smtClean="0">
                <a:solidFill>
                  <a:srgbClr val="00B0F0"/>
                </a:solidFill>
              </a:rPr>
              <a:t>0</a:t>
            </a:r>
          </a:p>
          <a:p>
            <a:pPr marL="624078" indent="-514350">
              <a:buClr>
                <a:srgbClr val="FF0000"/>
              </a:buClr>
              <a:buSzPct val="100000"/>
              <a:buFont typeface="+mj-lt"/>
              <a:buAutoNum type="arabicPeriod"/>
            </a:pPr>
            <a:r>
              <a:rPr lang="en-US" b="1" dirty="0" smtClean="0">
                <a:solidFill>
                  <a:srgbClr val="FF0000"/>
                </a:solidFill>
              </a:rPr>
              <a:t>mobility	399	1</a:t>
            </a:r>
            <a:r>
              <a:rPr lang="en-US" b="1" dirty="0" smtClean="0"/>
              <a:t>	</a:t>
            </a:r>
            <a:r>
              <a:rPr lang="en-US" b="1" dirty="0" smtClean="0">
                <a:solidFill>
                  <a:srgbClr val="FF0000"/>
                </a:solidFill>
              </a:rPr>
              <a:t>18.2531328</a:t>
            </a:r>
          </a:p>
          <a:p>
            <a:pPr marL="624078" indent="-514350">
              <a:buClr>
                <a:srgbClr val="FF0000"/>
              </a:buClr>
              <a:buSzPct val="100000"/>
              <a:buFont typeface="+mj-lt"/>
              <a:buAutoNum type="arabicPeriod"/>
            </a:pPr>
            <a:r>
              <a:rPr lang="en-US" b="1" dirty="0" smtClean="0">
                <a:solidFill>
                  <a:srgbClr val="FF0000"/>
                </a:solidFill>
              </a:rPr>
              <a:t>acs_k3	398	2	18.5477387</a:t>
            </a:r>
          </a:p>
          <a:p>
            <a:pPr marL="624078" indent="-514350">
              <a:buClr>
                <a:srgbClr val="FF0000"/>
              </a:buClr>
              <a:buSzPct val="100000"/>
              <a:buFont typeface="+mj-lt"/>
              <a:buAutoNum type="arabicPeriod"/>
            </a:pPr>
            <a:r>
              <a:rPr lang="en-US" b="1" dirty="0" smtClean="0">
                <a:solidFill>
                  <a:srgbClr val="FF0000"/>
                </a:solidFill>
              </a:rPr>
              <a:t>acs_46	397	3	29.6851385</a:t>
            </a:r>
          </a:p>
          <a:p>
            <a:pPr marL="624078" indent="-514350">
              <a:buClr>
                <a:srgbClr val="00B0F0"/>
              </a:buClr>
              <a:buSzPct val="100000"/>
              <a:buFont typeface="+mj-lt"/>
              <a:buAutoNum type="arabicPeriod"/>
            </a:pPr>
            <a:r>
              <a:rPr lang="en-US" b="1" dirty="0" err="1" smtClean="0">
                <a:solidFill>
                  <a:srgbClr val="00B0F0"/>
                </a:solidFill>
              </a:rPr>
              <a:t>not_hsg</a:t>
            </a:r>
            <a:r>
              <a:rPr lang="en-US" b="1" dirty="0" smtClean="0">
                <a:solidFill>
                  <a:srgbClr val="00B0F0"/>
                </a:solidFill>
              </a:rPr>
              <a:t>	400	0	21.2525</a:t>
            </a:r>
          </a:p>
          <a:p>
            <a:pPr marL="624078" indent="-514350">
              <a:buClr>
                <a:srgbClr val="00B0F0"/>
              </a:buClr>
              <a:buSzPct val="100000"/>
              <a:buFont typeface="+mj-lt"/>
              <a:buAutoNum type="arabicPeriod"/>
            </a:pPr>
            <a:r>
              <a:rPr lang="en-US" b="1" dirty="0" err="1" smtClean="0">
                <a:solidFill>
                  <a:srgbClr val="00B0F0"/>
                </a:solidFill>
              </a:rPr>
              <a:t>hsg</a:t>
            </a:r>
            <a:r>
              <a:rPr lang="en-US" b="1" dirty="0" smtClean="0">
                <a:solidFill>
                  <a:srgbClr val="00B0F0"/>
                </a:solidFill>
              </a:rPr>
              <a:t>	parent          400	0	26.015</a:t>
            </a:r>
          </a:p>
          <a:p>
            <a:pPr marL="624078" indent="-514350">
              <a:buClr>
                <a:srgbClr val="00B0F0"/>
              </a:buClr>
              <a:buSzPct val="100000"/>
              <a:buFont typeface="+mj-lt"/>
              <a:buAutoNum type="arabicPeriod"/>
            </a:pPr>
            <a:r>
              <a:rPr lang="en-US" b="1" dirty="0" err="1" smtClean="0">
                <a:solidFill>
                  <a:srgbClr val="00B0F0"/>
                </a:solidFill>
              </a:rPr>
              <a:t>some_col</a:t>
            </a:r>
            <a:r>
              <a:rPr lang="en-US" b="1" dirty="0" smtClean="0">
                <a:solidFill>
                  <a:srgbClr val="00B0F0"/>
                </a:solidFill>
              </a:rPr>
              <a:t>	400	0	19.7125</a:t>
            </a:r>
          </a:p>
          <a:p>
            <a:pPr marL="624078" indent="-514350">
              <a:buClr>
                <a:srgbClr val="00B0F0"/>
              </a:buClr>
              <a:buSzPct val="100000"/>
              <a:buFont typeface="+mj-lt"/>
              <a:buAutoNum type="arabicPeriod"/>
            </a:pPr>
            <a:r>
              <a:rPr lang="nn-NO" b="1" dirty="0" smtClean="0">
                <a:solidFill>
                  <a:srgbClr val="00B0F0"/>
                </a:solidFill>
              </a:rPr>
              <a:t>col_grad	400	0	19.6975</a:t>
            </a:r>
          </a:p>
          <a:p>
            <a:pPr marL="624078" indent="-514350">
              <a:buClr>
                <a:srgbClr val="00B0F0"/>
              </a:buClr>
              <a:buSzPct val="100000"/>
              <a:buFont typeface="+mj-lt"/>
              <a:buAutoNum type="arabicPeriod"/>
            </a:pPr>
            <a:r>
              <a:rPr lang="de-DE" b="1" dirty="0" smtClean="0">
                <a:solidFill>
                  <a:srgbClr val="00B0F0"/>
                </a:solidFill>
              </a:rPr>
              <a:t>grad_sch	400	0</a:t>
            </a:r>
            <a:r>
              <a:rPr lang="de-DE" b="1" dirty="0" smtClean="0"/>
              <a:t>	</a:t>
            </a:r>
            <a:r>
              <a:rPr lang="de-DE" b="1" dirty="0" smtClean="0">
                <a:solidFill>
                  <a:srgbClr val="00B0F0"/>
                </a:solidFill>
              </a:rPr>
              <a:t>8.6375</a:t>
            </a:r>
          </a:p>
          <a:p>
            <a:pPr marL="624078" indent="-514350">
              <a:buClr>
                <a:srgbClr val="FF0000"/>
              </a:buClr>
              <a:buSzPct val="100000"/>
              <a:buFont typeface="+mj-lt"/>
              <a:buAutoNum type="arabicPeriod"/>
            </a:pPr>
            <a:r>
              <a:rPr lang="it-IT" b="1" dirty="0" smtClean="0">
                <a:solidFill>
                  <a:srgbClr val="FF0000"/>
                </a:solidFill>
              </a:rPr>
              <a:t>avg_ed	381	19</a:t>
            </a:r>
            <a:r>
              <a:rPr lang="it-IT" b="1" dirty="0" smtClean="0"/>
              <a:t>	</a:t>
            </a:r>
            <a:r>
              <a:rPr lang="it-IT" b="1" dirty="0" smtClean="0">
                <a:solidFill>
                  <a:srgbClr val="FF0000"/>
                </a:solidFill>
              </a:rPr>
              <a:t>2.6684777</a:t>
            </a:r>
          </a:p>
          <a:p>
            <a:pPr marL="624078" indent="-514350">
              <a:buClr>
                <a:srgbClr val="00B0F0"/>
              </a:buClr>
              <a:buSzPct val="100000"/>
              <a:buFont typeface="+mj-lt"/>
              <a:buAutoNum type="arabicPeriod"/>
            </a:pPr>
            <a:r>
              <a:rPr lang="en-US" b="1" dirty="0" smtClean="0">
                <a:solidFill>
                  <a:srgbClr val="00B0F0"/>
                </a:solidFill>
              </a:rPr>
              <a:t>full		400	0	66.0568</a:t>
            </a:r>
          </a:p>
          <a:p>
            <a:pPr marL="624078" indent="-514350">
              <a:buClr>
                <a:srgbClr val="00B0F0"/>
              </a:buClr>
              <a:buSzPct val="100000"/>
              <a:buFont typeface="+mj-lt"/>
              <a:buAutoNum type="arabicPeriod"/>
            </a:pPr>
            <a:r>
              <a:rPr lang="en-US" b="1" dirty="0" err="1" smtClean="0">
                <a:solidFill>
                  <a:srgbClr val="00B0F0"/>
                </a:solidFill>
              </a:rPr>
              <a:t>emer</a:t>
            </a:r>
            <a:r>
              <a:rPr lang="en-US" b="1" dirty="0" smtClean="0">
                <a:solidFill>
                  <a:srgbClr val="00B0F0"/>
                </a:solidFill>
              </a:rPr>
              <a:t>	400	0	12.6575</a:t>
            </a:r>
          </a:p>
          <a:p>
            <a:pPr marL="624078" indent="-514350">
              <a:buClr>
                <a:srgbClr val="00B0F0"/>
              </a:buClr>
              <a:buSzPct val="100000"/>
              <a:buFont typeface="+mj-lt"/>
              <a:buAutoNum type="arabicPeriod"/>
            </a:pPr>
            <a:r>
              <a:rPr lang="en-US" b="1" dirty="0" smtClean="0">
                <a:solidFill>
                  <a:srgbClr val="00B0F0"/>
                </a:solidFill>
              </a:rPr>
              <a:t>Enroll        	400	0	483.465</a:t>
            </a:r>
          </a:p>
          <a:p>
            <a:pPr marL="624078" indent="-514350">
              <a:buClr>
                <a:srgbClr val="00B0F0"/>
              </a:buClr>
              <a:buSzPct val="100000"/>
              <a:buFont typeface="+mj-lt"/>
              <a:buAutoNum type="arabicPeriod"/>
            </a:pPr>
            <a:r>
              <a:rPr lang="en-US" b="1" dirty="0" err="1" smtClean="0">
                <a:solidFill>
                  <a:srgbClr val="00B0F0"/>
                </a:solidFill>
              </a:rPr>
              <a:t>mealcat</a:t>
            </a:r>
            <a:r>
              <a:rPr lang="en-US" b="1" dirty="0" smtClean="0">
                <a:solidFill>
                  <a:srgbClr val="00B0F0"/>
                </a:solidFill>
              </a:rPr>
              <a:t>	400	0</a:t>
            </a:r>
            <a:r>
              <a:rPr lang="en-US" b="1" dirty="0" smtClean="0"/>
              <a:t>	</a:t>
            </a:r>
            <a:r>
              <a:rPr lang="en-US" b="1" dirty="0" smtClean="0">
                <a:solidFill>
                  <a:srgbClr val="00B0F0"/>
                </a:solidFill>
              </a:rPr>
              <a:t>2.015</a:t>
            </a:r>
          </a:p>
        </p:txBody>
      </p:sp>
      <p:sp>
        <p:nvSpPr>
          <p:cNvPr id="3" name="Title 2"/>
          <p:cNvSpPr>
            <a:spLocks noGrp="1"/>
          </p:cNvSpPr>
          <p:nvPr>
            <p:ph type="title"/>
          </p:nvPr>
        </p:nvSpPr>
        <p:spPr/>
        <p:txBody>
          <a:bodyPr/>
          <a:lstStyle/>
          <a:p>
            <a:r>
              <a:rPr lang="en-US" dirty="0" smtClean="0">
                <a:solidFill>
                  <a:srgbClr val="FF0000"/>
                </a:solidFill>
              </a:rPr>
              <a:t>Missing Values in data</a:t>
            </a:r>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buNone/>
            </a:pPr>
            <a:r>
              <a:rPr lang="en-US" dirty="0" smtClean="0">
                <a:solidFill>
                  <a:srgbClr val="00B050"/>
                </a:solidFill>
              </a:rPr>
              <a:t>1.acs_k3 - Class Size k-3 </a:t>
            </a:r>
          </a:p>
          <a:p>
            <a:pPr>
              <a:buNone/>
            </a:pPr>
            <a:endParaRPr lang="en-US" dirty="0" smtClean="0">
              <a:solidFill>
                <a:srgbClr val="00B0F0"/>
              </a:solidFill>
            </a:endParaRPr>
          </a:p>
          <a:p>
            <a:pPr>
              <a:buNone/>
            </a:pPr>
            <a:r>
              <a:rPr lang="en-US" dirty="0" smtClean="0">
                <a:solidFill>
                  <a:srgbClr val="00B0F0"/>
                </a:solidFill>
              </a:rPr>
              <a:t>percentiles: 0% 10% 25% 50% 75% 90% 100%</a:t>
            </a:r>
          </a:p>
          <a:p>
            <a:pPr>
              <a:buNone/>
            </a:pPr>
            <a:r>
              <a:rPr lang="en-US" dirty="0" smtClean="0">
                <a:solidFill>
                  <a:srgbClr val="00B0F0"/>
                </a:solidFill>
              </a:rPr>
              <a:t>                  -21 17   18   19   20   21  25</a:t>
            </a:r>
          </a:p>
          <a:p>
            <a:pPr>
              <a:buNone/>
            </a:pPr>
            <a:endParaRPr lang="en-US" b="1" dirty="0" smtClean="0">
              <a:solidFill>
                <a:srgbClr val="00B0F0"/>
              </a:solidFill>
            </a:endParaRPr>
          </a:p>
          <a:p>
            <a:pPr>
              <a:buNone/>
            </a:pPr>
            <a:r>
              <a:rPr lang="en-US" b="1" dirty="0" smtClean="0">
                <a:solidFill>
                  <a:srgbClr val="00B0F0"/>
                </a:solidFill>
              </a:rPr>
              <a:t>   The class size ranges from -21 to 25 and it seems odd for a class size to be -21because class size cannot be negative. It seems that either some of class sizes got negative or some negative sign get typed in front of them by mistake. For this we have to check if they come from same district number. Indeed they came from same district number 140.</a:t>
            </a:r>
            <a:r>
              <a:rPr lang="en-US" dirty="0" smtClean="0"/>
              <a:t/>
            </a:r>
            <a:br>
              <a:rPr lang="en-US" dirty="0" smtClean="0"/>
            </a:br>
            <a:endParaRPr lang="en-US" dirty="0"/>
          </a:p>
        </p:txBody>
      </p:sp>
      <p:sp>
        <p:nvSpPr>
          <p:cNvPr id="3" name="Title 2"/>
          <p:cNvSpPr>
            <a:spLocks noGrp="1"/>
          </p:cNvSpPr>
          <p:nvPr>
            <p:ph type="title"/>
          </p:nvPr>
        </p:nvSpPr>
        <p:spPr/>
        <p:txBody>
          <a:bodyPr/>
          <a:lstStyle/>
          <a:p>
            <a:r>
              <a:rPr lang="en-US" dirty="0" smtClean="0">
                <a:solidFill>
                  <a:srgbClr val="FF0000"/>
                </a:solidFill>
              </a:rPr>
              <a:t>Anomalies in the data</a:t>
            </a:r>
            <a:endParaRPr 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dirty="0" smtClean="0">
                <a:solidFill>
                  <a:srgbClr val="00B050"/>
                </a:solidFill>
              </a:rPr>
              <a:t>2. full -pct full credential </a:t>
            </a:r>
          </a:p>
          <a:p>
            <a:pPr>
              <a:buNone/>
            </a:pPr>
            <a:endParaRPr lang="en-US" dirty="0" smtClean="0"/>
          </a:p>
          <a:p>
            <a:pPr>
              <a:buNone/>
            </a:pPr>
            <a:r>
              <a:rPr lang="en-US" dirty="0" smtClean="0">
                <a:solidFill>
                  <a:srgbClr val="00B0F0"/>
                </a:solidFill>
              </a:rPr>
              <a:t>percentiles: 0%  10%  25%  50%  75%  90% </a:t>
            </a:r>
          </a:p>
          <a:p>
            <a:pPr>
              <a:buNone/>
            </a:pPr>
            <a:r>
              <a:rPr lang="en-US" dirty="0" smtClean="0">
                <a:solidFill>
                  <a:srgbClr val="00B0F0"/>
                </a:solidFill>
              </a:rPr>
              <a:t>                    .42   67   .95   87    97    100 </a:t>
            </a:r>
            <a:endParaRPr lang="en-US" b="1" dirty="0" smtClean="0">
              <a:solidFill>
                <a:srgbClr val="00B0F0"/>
              </a:solidFill>
            </a:endParaRPr>
          </a:p>
          <a:p>
            <a:pPr>
              <a:buNone/>
            </a:pPr>
            <a:endParaRPr lang="en-US" b="1" dirty="0" smtClean="0">
              <a:solidFill>
                <a:srgbClr val="00B0F0"/>
              </a:solidFill>
            </a:endParaRPr>
          </a:p>
          <a:p>
            <a:pPr>
              <a:buNone/>
            </a:pPr>
            <a:r>
              <a:rPr lang="en-US" b="1" dirty="0" smtClean="0">
                <a:solidFill>
                  <a:srgbClr val="00B0F0"/>
                </a:solidFill>
              </a:rPr>
              <a:t>   It appeared as some percentages has been entered as proportions i.e. 42 entered as 0.42 and 95 entered as 0.95. For this we have to check if they come from same district number. Indeed they came from same district </a:t>
            </a:r>
            <a:r>
              <a:rPr lang="en-US" b="1" smtClean="0">
                <a:solidFill>
                  <a:srgbClr val="00B0F0"/>
                </a:solidFill>
              </a:rPr>
              <a:t>number 401.</a:t>
            </a:r>
            <a:endParaRPr lang="en-US" dirty="0">
              <a:solidFill>
                <a:srgbClr val="00B0F0"/>
              </a:solidFill>
            </a:endParaRPr>
          </a:p>
        </p:txBody>
      </p:sp>
      <p:sp>
        <p:nvSpPr>
          <p:cNvPr id="3" name="Title 2"/>
          <p:cNvSpPr>
            <a:spLocks noGrp="1"/>
          </p:cNvSpPr>
          <p:nvPr>
            <p:ph type="title"/>
          </p:nvPr>
        </p:nvSpPr>
        <p:spPr/>
        <p:txBody>
          <a:bodyPr>
            <a:normAutofit fontScale="90000"/>
          </a:bodyPr>
          <a:lstStyle/>
          <a:p>
            <a:pPr algn="just"/>
            <a:r>
              <a:rPr lang="en-US" dirty="0" smtClean="0">
                <a:solidFill>
                  <a:srgbClr val="FF0000"/>
                </a:solidFill>
              </a:rPr>
              <a:t>Anomalies in the data continued……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solidFill>
                  <a:srgbClr val="00B050"/>
                </a:solidFill>
              </a:rPr>
              <a:t>  1.Avg_ED-Average Education</a:t>
            </a:r>
          </a:p>
          <a:p>
            <a:pPr>
              <a:buNone/>
            </a:pPr>
            <a:r>
              <a:rPr lang="en-US" dirty="0" smtClean="0">
                <a:solidFill>
                  <a:srgbClr val="00B050"/>
                </a:solidFill>
              </a:rPr>
              <a:t>  </a:t>
            </a:r>
            <a:r>
              <a:rPr lang="en-US" dirty="0" smtClean="0">
                <a:solidFill>
                  <a:srgbClr val="00B0F0"/>
                </a:solidFill>
              </a:rPr>
              <a:t>As we can see that there are 19 missing values in average education and by looking at the table s, we can conclude that these missing values to be replaced with 0.</a:t>
            </a:r>
          </a:p>
          <a:p>
            <a:pPr>
              <a:buNone/>
            </a:pPr>
            <a:endParaRPr lang="en-US" dirty="0" smtClean="0">
              <a:solidFill>
                <a:srgbClr val="00B050"/>
              </a:solidFill>
            </a:endParaRPr>
          </a:p>
          <a:p>
            <a:pPr>
              <a:buNone/>
            </a:pPr>
            <a:r>
              <a:rPr lang="en-US" dirty="0" smtClean="0">
                <a:solidFill>
                  <a:srgbClr val="00B050"/>
                </a:solidFill>
              </a:rPr>
              <a:t>  2.Acs_K3-Class Size K-3</a:t>
            </a:r>
          </a:p>
          <a:p>
            <a:pPr>
              <a:buNone/>
            </a:pPr>
            <a:r>
              <a:rPr lang="en-US" dirty="0" smtClean="0">
                <a:solidFill>
                  <a:srgbClr val="00B050"/>
                </a:solidFill>
              </a:rPr>
              <a:t>  </a:t>
            </a:r>
            <a:r>
              <a:rPr lang="en-US" dirty="0" smtClean="0">
                <a:solidFill>
                  <a:srgbClr val="00B0F0"/>
                </a:solidFill>
              </a:rPr>
              <a:t>Since class size is negative so we can correct it by taking absolute value of all negative values</a:t>
            </a:r>
            <a:r>
              <a:rPr lang="en-US" dirty="0" smtClean="0">
                <a:solidFill>
                  <a:srgbClr val="00B050"/>
                </a:solidFill>
              </a:rPr>
              <a:t>.</a:t>
            </a:r>
            <a:endParaRPr lang="en-US" dirty="0">
              <a:solidFill>
                <a:srgbClr val="00B050"/>
              </a:solidFill>
            </a:endParaRPr>
          </a:p>
        </p:txBody>
      </p:sp>
      <p:sp>
        <p:nvSpPr>
          <p:cNvPr id="3" name="Title 2"/>
          <p:cNvSpPr>
            <a:spLocks noGrp="1"/>
          </p:cNvSpPr>
          <p:nvPr>
            <p:ph type="title"/>
          </p:nvPr>
        </p:nvSpPr>
        <p:spPr/>
        <p:txBody>
          <a:bodyPr>
            <a:normAutofit/>
          </a:bodyPr>
          <a:lstStyle/>
          <a:p>
            <a:pPr algn="just"/>
            <a:r>
              <a:rPr lang="en-US" dirty="0" smtClean="0">
                <a:solidFill>
                  <a:srgbClr val="FF0000"/>
                </a:solidFill>
              </a:rPr>
              <a:t>Data Treatment</a:t>
            </a:r>
            <a:endParaRPr 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solidFill>
                  <a:srgbClr val="00B050"/>
                </a:solidFill>
              </a:rPr>
              <a:t>3.Full-% of full time teachers</a:t>
            </a:r>
          </a:p>
          <a:p>
            <a:pPr>
              <a:buNone/>
            </a:pPr>
            <a:endParaRPr lang="en-US" dirty="0" smtClean="0">
              <a:solidFill>
                <a:srgbClr val="00B050"/>
              </a:solidFill>
            </a:endParaRPr>
          </a:p>
          <a:p>
            <a:pPr>
              <a:buNone/>
            </a:pPr>
            <a:r>
              <a:rPr lang="en-US" dirty="0" smtClean="0">
                <a:solidFill>
                  <a:srgbClr val="00B0F0"/>
                </a:solidFill>
              </a:rPr>
              <a:t>  </a:t>
            </a:r>
          </a:p>
          <a:p>
            <a:pPr>
              <a:buNone/>
            </a:pPr>
            <a:r>
              <a:rPr lang="en-US" dirty="0" smtClean="0">
                <a:solidFill>
                  <a:srgbClr val="00B0F0"/>
                </a:solidFill>
              </a:rPr>
              <a:t>  Since some values in full time teachers category are in proportion. So we need to correct them by multiplying it by 100.</a:t>
            </a:r>
            <a:endParaRPr lang="en-US" dirty="0">
              <a:solidFill>
                <a:srgbClr val="00B0F0"/>
              </a:solidFill>
            </a:endParaRPr>
          </a:p>
        </p:txBody>
      </p:sp>
      <p:sp>
        <p:nvSpPr>
          <p:cNvPr id="3" name="Title 2"/>
          <p:cNvSpPr>
            <a:spLocks noGrp="1"/>
          </p:cNvSpPr>
          <p:nvPr>
            <p:ph type="title"/>
          </p:nvPr>
        </p:nvSpPr>
        <p:spPr/>
        <p:txBody>
          <a:bodyPr/>
          <a:lstStyle/>
          <a:p>
            <a:r>
              <a:rPr lang="en-US" dirty="0" smtClean="0">
                <a:solidFill>
                  <a:srgbClr val="FF0000"/>
                </a:solidFill>
              </a:rPr>
              <a:t> Data Treatment Continued……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1711</TotalTime>
  <Words>1669</Words>
  <Application>Microsoft Office PowerPoint</Application>
  <PresentationFormat>On-screen Show (4:3)</PresentationFormat>
  <Paragraphs>210</Paragraphs>
  <Slides>28</Slides>
  <Notes>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Multiple Linear Regression  Modelling Case Study                    Rinny Kapoor</vt:lpstr>
      <vt:lpstr>OVERVIEW</vt:lpstr>
      <vt:lpstr>Variables used for building dataset</vt:lpstr>
      <vt:lpstr>Feature Creation</vt:lpstr>
      <vt:lpstr>Missing Values in data</vt:lpstr>
      <vt:lpstr>Anomalies in the data</vt:lpstr>
      <vt:lpstr>Anomalies in the data continued……</vt:lpstr>
      <vt:lpstr>Data Treatment</vt:lpstr>
      <vt:lpstr> Data Treatment Continued……</vt:lpstr>
      <vt:lpstr>Treatment of missing values</vt:lpstr>
      <vt:lpstr>Correlation of Dependent variable api00 with the continuous and categorical variables</vt:lpstr>
      <vt:lpstr>Correlation of Dependent variable api00 with the continuous and categorical variables continued…….</vt:lpstr>
      <vt:lpstr>Correlation of Dependent variable api00 with the continuous and categorical variables continued…….</vt:lpstr>
      <vt:lpstr>Correlation of Dependent variable api00 with the continuous and categorical variables continued……</vt:lpstr>
      <vt:lpstr>Correlation of Dependent variable api00 with the continuous and categorical variables continued…….</vt:lpstr>
      <vt:lpstr>Correlation of Dependent variable api00 with the continuous and categorical variables continued…….</vt:lpstr>
      <vt:lpstr>Correlation of Dependent variable api00 with the continuous and categorical variables continued…….</vt:lpstr>
      <vt:lpstr>Correlation of Dependent variable api00 with the continuous and categorical variables continued…….</vt:lpstr>
      <vt:lpstr>Correlation of Dependent variable api00 with the continuous and categorical variables continued…….</vt:lpstr>
      <vt:lpstr>Regression Equation</vt:lpstr>
      <vt:lpstr>Interpretations Continued………</vt:lpstr>
      <vt:lpstr>Overall Significance of the model</vt:lpstr>
      <vt:lpstr>Goodness of fit of the model</vt:lpstr>
      <vt:lpstr>Prediction Accuracy of model</vt:lpstr>
      <vt:lpstr>Multicollinearity</vt:lpstr>
      <vt:lpstr>Check for constant variance</vt:lpstr>
      <vt:lpstr>Normality</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  Case Study</dc:title>
  <dc:creator>raveesh wadhawan</dc:creator>
  <cp:lastModifiedBy>raveesh wadhawan</cp:lastModifiedBy>
  <cp:revision>97</cp:revision>
  <dcterms:created xsi:type="dcterms:W3CDTF">2017-09-07T14:37:38Z</dcterms:created>
  <dcterms:modified xsi:type="dcterms:W3CDTF">2018-07-27T13:34:26Z</dcterms:modified>
</cp:coreProperties>
</file>