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9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3" r:id="rId14"/>
    <p:sldId id="284" r:id="rId15"/>
    <p:sldId id="282" r:id="rId16"/>
    <p:sldId id="285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9D6DD-4774-4515-A253-3AFD5ED245F6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1B1BA-5F11-4E4D-9199-0713C5DE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10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1FCEAA-D59C-450D-AE24-116684FCA774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D01EFF-DD0F-4740-81A1-9C1CD159E8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FCEAA-D59C-450D-AE24-116684FCA774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D01EFF-DD0F-4740-81A1-9C1CD159E8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FCEAA-D59C-450D-AE24-116684FCA774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D01EFF-DD0F-4740-81A1-9C1CD159E8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FCEAA-D59C-450D-AE24-116684FCA774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D01EFF-DD0F-4740-81A1-9C1CD159E8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FCEAA-D59C-450D-AE24-116684FCA774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D01EFF-DD0F-4740-81A1-9C1CD159E8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FCEAA-D59C-450D-AE24-116684FCA774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D01EFF-DD0F-4740-81A1-9C1CD159E8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FCEAA-D59C-450D-AE24-116684FCA774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D01EFF-DD0F-4740-81A1-9C1CD159E8C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FCEAA-D59C-450D-AE24-116684FCA774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D01EFF-DD0F-4740-81A1-9C1CD159E8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FCEAA-D59C-450D-AE24-116684FCA774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D01EFF-DD0F-4740-81A1-9C1CD159E8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1FCEAA-D59C-450D-AE24-116684FCA774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D01EFF-DD0F-4740-81A1-9C1CD159E8C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1FCEAA-D59C-450D-AE24-116684FCA774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D01EFF-DD0F-4740-81A1-9C1CD159E8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1FCEAA-D59C-450D-AE24-116684FCA774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0D01EFF-DD0F-4740-81A1-9C1CD159E8C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4800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Time Series Modelling Case Study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b="1" dirty="0" err="1" smtClean="0">
                <a:solidFill>
                  <a:srgbClr val="FF0000"/>
                </a:solidFill>
              </a:rPr>
              <a:t>Rinny</a:t>
            </a:r>
            <a:r>
              <a:rPr lang="en-US" b="1" dirty="0" smtClean="0">
                <a:solidFill>
                  <a:srgbClr val="FF0000"/>
                </a:solidFill>
              </a:rPr>
              <a:t> Wadhawan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7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Running the ARIMA model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731183"/>
              </p:ext>
            </p:extLst>
          </p:nvPr>
        </p:nvGraphicFramePr>
        <p:xfrm>
          <a:off x="457200" y="1447800"/>
          <a:ext cx="83820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/>
              </a:tblGrid>
              <a:tr h="4495800">
                <a:tc>
                  <a:txBody>
                    <a:bodyPr/>
                    <a:lstStyle/>
                    <a:p>
                      <a:pPr marL="109728" indent="0">
                        <a:buNone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ARIMAFit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arima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((log10(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TSdata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)),c(0,2,0))</a:t>
                      </a:r>
                    </a:p>
                    <a:p>
                      <a:pPr marL="109728" indent="0">
                        <a:buNone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09728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summary(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ARIMAFit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09728" indent="0">
                        <a:buNone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09728" indent="0">
                        <a:buNone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arima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(x = (log10(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TSdata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)), order = c(0, 2, 0))</a:t>
                      </a:r>
                    </a:p>
                    <a:p>
                      <a:pPr marL="109728" indent="0">
                        <a:buNone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09728" indent="0">
                        <a:buNone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09728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sigma^2 estimated as 2.97e-05:  log likelihood = 633.47, 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aic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-1264.95</a:t>
                      </a:r>
                    </a:p>
                    <a:p>
                      <a:pPr marL="109728" indent="0">
                        <a:buNone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09728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Training set error measures: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       ME        RMSE         MAE           MPE       MAPE      MASE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Training set -3.454439e-05 0.005438496 0.003857603 -0.0006047645 0.08114804 0.7821591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 ACF1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Training set -0.360661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99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92256"/>
              </p:ext>
            </p:extLst>
          </p:nvPr>
        </p:nvGraphicFramePr>
        <p:xfrm>
          <a:off x="609600" y="1676400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4450080">
                <a:tc>
                  <a:txBody>
                    <a:bodyPr/>
                    <a:lstStyle/>
                    <a:p>
                      <a:pPr marL="109728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Series: log10(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TSdata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ARIMA(0,2,1)                               </a:t>
                      </a:r>
                    </a:p>
                    <a:p>
                      <a:pPr marL="109728" indent="0">
                        <a:buNone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09728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Coefficients: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ma1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-0.5619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s.e.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0.0698</a:t>
                      </a:r>
                    </a:p>
                    <a:p>
                      <a:pPr marL="109728" indent="0">
                        <a:buNone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09728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sigma^2 estimated as 2.374e-05:  log likelihood=653.32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AIC=-1302.64  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AICc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=-1302.57   BIC=-1296.41</a:t>
                      </a:r>
                    </a:p>
                    <a:p>
                      <a:pPr marL="109728" indent="0">
                        <a:buNone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09728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Training set error measures: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       ME        RMSE         MAE          MPE      MAPE       MASE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Training set -9.343357e-05 0.004828667 0.003378004 -0.001612572 0.0708989 0.06977361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  ACF1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Training set 0.03542726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Identification of best fit of ARIMA model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50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1.Values in first model are: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AIC</a:t>
            </a:r>
            <a:r>
              <a:rPr lang="en-US" dirty="0" smtClean="0">
                <a:solidFill>
                  <a:srgbClr val="00B050"/>
                </a:solidFill>
              </a:rPr>
              <a:t>=-1264.95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MAPE</a:t>
            </a:r>
            <a:r>
              <a:rPr lang="en-US" dirty="0" smtClean="0">
                <a:solidFill>
                  <a:srgbClr val="00B050"/>
                </a:solidFill>
              </a:rPr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0.08114804 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ME=-3.454439e-05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RMSE=0.005438496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MAE=0.003857603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MPE=-</a:t>
            </a:r>
            <a:r>
              <a:rPr lang="en-US" dirty="0" smtClean="0">
                <a:solidFill>
                  <a:srgbClr val="00B050"/>
                </a:solidFill>
              </a:rPr>
              <a:t>0.0006047645</a:t>
            </a:r>
          </a:p>
          <a:p>
            <a:pPr marL="109728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And in second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AIC=-1296.41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MAPE</a:t>
            </a:r>
            <a:r>
              <a:rPr lang="en-US" dirty="0" smtClean="0">
                <a:solidFill>
                  <a:srgbClr val="00B050"/>
                </a:solidFill>
              </a:rPr>
              <a:t>= </a:t>
            </a:r>
            <a:r>
              <a:rPr lang="en-US" dirty="0">
                <a:solidFill>
                  <a:srgbClr val="00B050"/>
                </a:solidFill>
              </a:rPr>
              <a:t>0.0708989 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ME=-9.343357e-05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RMSE=0.004828667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MAE=0.003378004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MPE=-0.001612572</a:t>
            </a:r>
            <a:endParaRPr lang="en-US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As we can all the values </a:t>
            </a:r>
            <a:r>
              <a:rPr lang="en-US" dirty="0" smtClean="0">
                <a:solidFill>
                  <a:srgbClr val="00B050"/>
                </a:solidFill>
              </a:rPr>
              <a:t>decreases in the second model </a:t>
            </a:r>
            <a:r>
              <a:rPr lang="en-US" dirty="0" smtClean="0">
                <a:solidFill>
                  <a:srgbClr val="00B050"/>
                </a:solidFill>
              </a:rPr>
              <a:t>,which shows that it is best fit for the model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Diagnostic Checking of the model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46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From the coefficients obtained ,the return equation can be written as:</a:t>
            </a:r>
          </a:p>
          <a:p>
            <a:pPr marL="109728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Y(t)-Y(t-1)-Y(t-1)-Y(t-2)=-0.5619e(t-1)+et</a:t>
            </a:r>
          </a:p>
          <a:p>
            <a:pPr marL="109728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So Y(t)=Y(t-2)+2Y(t-1)+0.5619e(t-1)+et</a:t>
            </a:r>
          </a:p>
          <a:p>
            <a:pPr marL="109728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Final equation of model with ARIMA(0,2,1)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27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Forecasting of the 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Following is a graphical presentation of observed and predicted sales of the company in red.</a:t>
            </a:r>
            <a:r>
              <a:rPr lang="en-IN" dirty="0">
                <a:solidFill>
                  <a:srgbClr val="00B050"/>
                </a:solidFill>
              </a:rPr>
              <a:t> Also, the range of expected error (i.e. </a:t>
            </a:r>
            <a:r>
              <a:rPr lang="en-IN" dirty="0" smtClean="0">
                <a:solidFill>
                  <a:srgbClr val="00B050"/>
                </a:solidFill>
              </a:rPr>
              <a:t>+2 </a:t>
            </a:r>
            <a:r>
              <a:rPr lang="en-IN" dirty="0">
                <a:solidFill>
                  <a:srgbClr val="00B050"/>
                </a:solidFill>
              </a:rPr>
              <a:t>times standard deviation) is displayed with </a:t>
            </a:r>
            <a:r>
              <a:rPr lang="en-IN" dirty="0" smtClean="0">
                <a:solidFill>
                  <a:srgbClr val="00B050"/>
                </a:solidFill>
              </a:rPr>
              <a:t>blue </a:t>
            </a:r>
            <a:r>
              <a:rPr lang="en-IN" dirty="0">
                <a:solidFill>
                  <a:srgbClr val="00B050"/>
                </a:solidFill>
              </a:rPr>
              <a:t>line </a:t>
            </a:r>
            <a:r>
              <a:rPr lang="en-IN" dirty="0" smtClean="0">
                <a:solidFill>
                  <a:srgbClr val="00B050"/>
                </a:solidFill>
              </a:rPr>
              <a:t>and the </a:t>
            </a:r>
            <a:r>
              <a:rPr lang="en-IN" dirty="0">
                <a:solidFill>
                  <a:srgbClr val="00B050"/>
                </a:solidFill>
              </a:rPr>
              <a:t>range of expected error (i.e. </a:t>
            </a:r>
            <a:r>
              <a:rPr lang="en-IN" dirty="0" smtClean="0">
                <a:solidFill>
                  <a:srgbClr val="00B050"/>
                </a:solidFill>
              </a:rPr>
              <a:t>-2 </a:t>
            </a:r>
            <a:r>
              <a:rPr lang="en-IN" dirty="0">
                <a:solidFill>
                  <a:srgbClr val="00B050"/>
                </a:solidFill>
              </a:rPr>
              <a:t>times standard deviation) is displayed with </a:t>
            </a:r>
            <a:r>
              <a:rPr lang="en-IN" dirty="0" smtClean="0">
                <a:solidFill>
                  <a:srgbClr val="00B050"/>
                </a:solidFill>
              </a:rPr>
              <a:t>orange </a:t>
            </a:r>
            <a:r>
              <a:rPr lang="en-IN" dirty="0">
                <a:solidFill>
                  <a:srgbClr val="00B050"/>
                </a:solidFill>
              </a:rPr>
              <a:t>line   </a:t>
            </a:r>
            <a:r>
              <a:rPr lang="en-IN" dirty="0" smtClean="0">
                <a:solidFill>
                  <a:srgbClr val="00B050"/>
                </a:solidFill>
              </a:rPr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19600"/>
            <a:ext cx="7886700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4539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Predicted Sales of the company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Following are the predicted sales of the company for the next 3 years</a:t>
            </a:r>
          </a:p>
          <a:p>
            <a:pPr marL="109728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8229600" cy="3352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8861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In  AR Process of ARIMA(0,2,1),the sales of next 3 years of company is not significantly related to past years sales of company.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In MA Process of ARIMA(0,2,1),the error term has significant coefficients for all last period error values.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This is the fact that has resulted in lower sales of company under forecasting for next 3 years.</a:t>
            </a:r>
            <a:endParaRPr lang="en-US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17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257800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>
                <a:solidFill>
                  <a:srgbClr val="92D050"/>
                </a:solidFill>
              </a:rPr>
              <a:t>Thank You</a:t>
            </a:r>
            <a:endParaRPr lang="en-US" sz="8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1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Data Introduction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B050"/>
                </a:solidFill>
              </a:rPr>
              <a:t>The dataset contains </a:t>
            </a:r>
            <a:r>
              <a:rPr lang="en-US" b="1" dirty="0" smtClean="0">
                <a:solidFill>
                  <a:srgbClr val="00B050"/>
                </a:solidFill>
              </a:rPr>
              <a:t>sales </a:t>
            </a:r>
            <a:r>
              <a:rPr lang="en-US" b="1" dirty="0" smtClean="0">
                <a:solidFill>
                  <a:srgbClr val="00B050"/>
                </a:solidFill>
              </a:rPr>
              <a:t>of </a:t>
            </a:r>
            <a:r>
              <a:rPr lang="en-US" b="1" dirty="0" smtClean="0">
                <a:solidFill>
                  <a:srgbClr val="00B050"/>
                </a:solidFill>
              </a:rPr>
              <a:t>company from </a:t>
            </a:r>
            <a:r>
              <a:rPr lang="en-US" b="1" dirty="0" smtClean="0">
                <a:solidFill>
                  <a:srgbClr val="00B050"/>
                </a:solidFill>
              </a:rPr>
              <a:t>2003 to 2017.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B050"/>
                </a:solidFill>
              </a:rPr>
              <a:t>Monthly breakup of each year sales has been provided as “Sales” variable.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Objective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00B050"/>
                </a:solidFill>
              </a:rPr>
              <a:t>To predict the sales  of next 3 years of a company through time series analysis using R.</a:t>
            </a:r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effectLst/>
              </a:rPr>
              <a:t>INTRODUCTION</a:t>
            </a:r>
            <a:endParaRPr lang="en-US" sz="44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19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</p:spPr>
        <p:txBody>
          <a:bodyPr/>
          <a:lstStyle/>
          <a:p>
            <a:pPr marL="109728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To check whether data is stationary is or non stationary ,we need to plot the data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endParaRPr lang="en-IN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As we can clearly see from </a:t>
            </a:r>
          </a:p>
          <a:p>
            <a:pPr marL="109728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the graph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smtClean="0">
                <a:solidFill>
                  <a:srgbClr val="00B050"/>
                </a:solidFill>
              </a:rPr>
              <a:t>that series is not </a:t>
            </a:r>
          </a:p>
          <a:p>
            <a:pPr marL="109728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Stationary.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Testing Stationary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7" b="-2353"/>
          <a:stretch/>
        </p:blipFill>
        <p:spPr>
          <a:xfrm>
            <a:off x="5334000" y="3553691"/>
            <a:ext cx="3276600" cy="2847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253269"/>
              </p:ext>
            </p:extLst>
          </p:nvPr>
        </p:nvGraphicFramePr>
        <p:xfrm>
          <a:off x="685800" y="2514599"/>
          <a:ext cx="8001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plot(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TSdata,ylab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="Sales", 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xlab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Year",main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="Sales between 2003-2017",col="blue")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43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adf.test</a:t>
            </a:r>
            <a:r>
              <a:rPr lang="en-US" dirty="0" smtClean="0">
                <a:solidFill>
                  <a:srgbClr val="00B050"/>
                </a:solidFill>
              </a:rPr>
              <a:t>(data1,alternative</a:t>
            </a:r>
            <a:r>
              <a:rPr lang="en-US" dirty="0">
                <a:solidFill>
                  <a:srgbClr val="00B050"/>
                </a:solidFill>
              </a:rPr>
              <a:t>="stationary")</a:t>
            </a:r>
          </a:p>
          <a:p>
            <a:pPr marL="109728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since </a:t>
            </a:r>
            <a:r>
              <a:rPr lang="en-US" dirty="0">
                <a:solidFill>
                  <a:srgbClr val="00B050"/>
                </a:solidFill>
              </a:rPr>
              <a:t>p=0.9691&gt;0.05,which </a:t>
            </a:r>
            <a:endParaRPr lang="en-US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shows </a:t>
            </a:r>
            <a:r>
              <a:rPr lang="en-US" dirty="0">
                <a:solidFill>
                  <a:srgbClr val="00B050"/>
                </a:solidFill>
              </a:rPr>
              <a:t>that series is not </a:t>
            </a:r>
            <a:endParaRPr lang="en-US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stationary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Log Transformation of Data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038600"/>
            <a:ext cx="3352800" cy="220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845751"/>
              </p:ext>
            </p:extLst>
          </p:nvPr>
        </p:nvGraphicFramePr>
        <p:xfrm>
          <a:off x="609600" y="1523999"/>
          <a:ext cx="8001000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1330960">
                <a:tc>
                  <a:txBody>
                    <a:bodyPr/>
                    <a:lstStyle/>
                    <a:p>
                      <a:pPr marL="10972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2DA2BF"/>
                        </a:buClr>
                        <a:buSzPct val="68000"/>
                        <a:buFont typeface="Wingdings 3"/>
                        <a:buNone/>
                        <a:tabLst/>
                        <a:defRPr/>
                      </a:pPr>
                      <a:r>
                        <a:rPr kumimoji="0" lang="en-US" sz="2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plot(log10(</a:t>
                      </a:r>
                      <a:r>
                        <a:rPr kumimoji="0" lang="en-US" sz="2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TSdata</a:t>
                      </a:r>
                      <a:r>
                        <a:rPr kumimoji="0" lang="en-US" sz="2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  <a:r>
                        <a:rPr kumimoji="0" lang="en-US" sz="2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ylab</a:t>
                      </a:r>
                      <a:r>
                        <a:rPr kumimoji="0" lang="en-US" sz="2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="Log on Sales",</a:t>
                      </a:r>
                      <a:r>
                        <a:rPr kumimoji="0" lang="en-US" sz="2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xlab</a:t>
                      </a:r>
                      <a:r>
                        <a:rPr kumimoji="0" lang="en-US" sz="2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kumimoji="0" lang="en-US" sz="2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Year",main</a:t>
                      </a:r>
                      <a:r>
                        <a:rPr kumimoji="0" lang="en-US" sz="2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="Log(Sales) between 2003-2017",col="grey")</a:t>
                      </a:r>
                    </a:p>
                    <a:p>
                      <a:pPr marL="10972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2DA2BF"/>
                        </a:buClr>
                        <a:buSzPct val="68000"/>
                        <a:buFont typeface="Wingdings 3"/>
                        <a:buNone/>
                        <a:tabLst/>
                        <a:defRPr/>
                      </a:pPr>
                      <a:r>
                        <a:rPr kumimoji="0" lang="en-US" sz="2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data1&lt;-log10(</a:t>
                      </a:r>
                      <a:r>
                        <a:rPr kumimoji="0" lang="en-US" sz="2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TSdata</a:t>
                      </a:r>
                      <a:r>
                        <a:rPr kumimoji="0" lang="en-US" sz="2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60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IN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endParaRPr lang="en-IN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endParaRPr lang="en-IN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endParaRPr lang="en-IN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IN" dirty="0" err="1" smtClean="0">
                <a:solidFill>
                  <a:srgbClr val="00B050"/>
                </a:solidFill>
              </a:rPr>
              <a:t>adf.test</a:t>
            </a:r>
            <a:r>
              <a:rPr lang="en-IN" dirty="0" smtClean="0">
                <a:solidFill>
                  <a:srgbClr val="00B050"/>
                </a:solidFill>
              </a:rPr>
              <a:t>(data2,alternative </a:t>
            </a:r>
            <a:r>
              <a:rPr lang="en-IN" dirty="0">
                <a:solidFill>
                  <a:srgbClr val="00B050"/>
                </a:solidFill>
              </a:rPr>
              <a:t>= "stationary")</a:t>
            </a:r>
          </a:p>
          <a:p>
            <a:pPr marL="109728" indent="0">
              <a:buNone/>
            </a:pPr>
            <a:endParaRPr lang="en-IN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IN" dirty="0">
                <a:solidFill>
                  <a:srgbClr val="00B050"/>
                </a:solidFill>
              </a:rPr>
              <a:t>#since p=0.08252&gt;0.05</a:t>
            </a:r>
            <a:r>
              <a:rPr lang="en-IN" dirty="0" smtClean="0">
                <a:solidFill>
                  <a:srgbClr val="00B050"/>
                </a:solidFill>
              </a:rPr>
              <a:t>,                                                                                                                                                  </a:t>
            </a:r>
          </a:p>
          <a:p>
            <a:pPr marL="109728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which </a:t>
            </a:r>
            <a:r>
              <a:rPr lang="en-IN" dirty="0">
                <a:solidFill>
                  <a:srgbClr val="00B050"/>
                </a:solidFill>
              </a:rPr>
              <a:t>shows that series </a:t>
            </a:r>
            <a:endParaRPr lang="en-IN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is </a:t>
            </a:r>
            <a:r>
              <a:rPr lang="en-IN" dirty="0">
                <a:solidFill>
                  <a:srgbClr val="00B050"/>
                </a:solidFill>
              </a:rPr>
              <a:t>not stationary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baseline="30000" dirty="0" smtClean="0">
                <a:solidFill>
                  <a:srgbClr val="FF0000"/>
                </a:solidFill>
              </a:rPr>
              <a:t>st</a:t>
            </a:r>
            <a:r>
              <a:rPr lang="en-US" dirty="0" smtClean="0">
                <a:solidFill>
                  <a:srgbClr val="FF0000"/>
                </a:solidFill>
              </a:rPr>
              <a:t> Order Differencing of data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8" r="6455" b="4189"/>
          <a:stretch/>
        </p:blipFill>
        <p:spPr>
          <a:xfrm>
            <a:off x="5029200" y="3842657"/>
            <a:ext cx="3570514" cy="2090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502525"/>
              </p:ext>
            </p:extLst>
          </p:nvPr>
        </p:nvGraphicFramePr>
        <p:xfrm>
          <a:off x="609601" y="1676400"/>
          <a:ext cx="7848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0"/>
              </a:tblGrid>
              <a:tr h="370840">
                <a:tc>
                  <a:txBody>
                    <a:bodyPr/>
                    <a:lstStyle/>
                    <a:p>
                      <a:pPr marL="109728" indent="0">
                        <a:buNone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plot(diff(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TSdata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),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ylab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="1st order difference Sales",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xlab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Year",main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="Diff(Sales) between 2003-2017",col="grey")</a:t>
                      </a:r>
                    </a:p>
                    <a:p>
                      <a:pPr marL="109728" indent="0">
                        <a:buNone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data2&lt;-diff(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TSdata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00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adf.test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LDTSdata,alternative</a:t>
            </a:r>
            <a:r>
              <a:rPr lang="en-US" dirty="0">
                <a:solidFill>
                  <a:srgbClr val="00B050"/>
                </a:solidFill>
              </a:rPr>
              <a:t>="stationary")</a:t>
            </a:r>
          </a:p>
          <a:p>
            <a:pPr marL="109728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#since p=0.206&gt;0.05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which </a:t>
            </a:r>
            <a:r>
              <a:rPr lang="en-US" dirty="0">
                <a:solidFill>
                  <a:srgbClr val="00B050"/>
                </a:solidFill>
              </a:rPr>
              <a:t>shows that series </a:t>
            </a:r>
            <a:endParaRPr lang="en-US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is </a:t>
            </a:r>
            <a:r>
              <a:rPr lang="en-US" dirty="0">
                <a:solidFill>
                  <a:srgbClr val="00B050"/>
                </a:solidFill>
              </a:rPr>
              <a:t>not stationary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Differencing+ Log Transformation With Differencing=1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6" r="5073" b="5488"/>
          <a:stretch/>
        </p:blipFill>
        <p:spPr>
          <a:xfrm>
            <a:off x="4800600" y="4191000"/>
            <a:ext cx="3581400" cy="175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028926"/>
              </p:ext>
            </p:extLst>
          </p:nvPr>
        </p:nvGraphicFramePr>
        <p:xfrm>
          <a:off x="609600" y="1447800"/>
          <a:ext cx="8001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1219200">
                <a:tc>
                  <a:txBody>
                    <a:bodyPr/>
                    <a:lstStyle/>
                    <a:p>
                      <a:pPr marL="109728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plot(diff(log10(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TSdata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),differences = 1),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ylab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="Diff(Sales)",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xlab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Year",main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="Diff(Log(Sales)) between 2003-2017",col="grey")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LDTSdata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=diff(log10(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TSdata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require(forecast)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41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adf.test</a:t>
            </a:r>
            <a:r>
              <a:rPr lang="en-US" dirty="0" smtClean="0">
                <a:solidFill>
                  <a:srgbClr val="00B050"/>
                </a:solidFill>
              </a:rPr>
              <a:t>(LDTSdata1,alternative</a:t>
            </a:r>
            <a:r>
              <a:rPr lang="en-US" dirty="0">
                <a:solidFill>
                  <a:srgbClr val="00B050"/>
                </a:solidFill>
              </a:rPr>
              <a:t>="stationary")</a:t>
            </a:r>
          </a:p>
          <a:p>
            <a:pPr marL="109728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#So, with Log and 2 order </a:t>
            </a:r>
            <a:r>
              <a:rPr lang="en-US" dirty="0" smtClean="0">
                <a:solidFill>
                  <a:srgbClr val="00B050"/>
                </a:solidFill>
              </a:rPr>
              <a:t>of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differencing makes the series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stationary</a:t>
            </a:r>
            <a:endParaRPr lang="en-US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Differencing+ Log Transformation With </a:t>
            </a:r>
            <a:r>
              <a:rPr lang="en-US" dirty="0" smtClean="0">
                <a:solidFill>
                  <a:srgbClr val="FF0000"/>
                </a:solidFill>
              </a:rPr>
              <a:t>Differencing=2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267200"/>
            <a:ext cx="2819400" cy="175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303476"/>
              </p:ext>
            </p:extLst>
          </p:nvPr>
        </p:nvGraphicFramePr>
        <p:xfrm>
          <a:off x="609600" y="1676400"/>
          <a:ext cx="8001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370840">
                <a:tc>
                  <a:txBody>
                    <a:bodyPr/>
                    <a:lstStyle/>
                    <a:p>
                      <a:pPr marL="109728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plot(diff(log10(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TSdata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),differences = 2),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ylab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="Diff(Sales)",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xlab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Year",main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="Diff(Log(Sales)) between 2003-2017",col="grey")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LDTSdata1=diff(log10(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TSdata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),differences = 2)</a:t>
                      </a:r>
                    </a:p>
                    <a:p>
                      <a:pPr marL="109728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require(forecast)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22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For identification of the </a:t>
            </a:r>
            <a:r>
              <a:rPr lang="en-US" dirty="0" err="1" smtClean="0">
                <a:solidFill>
                  <a:srgbClr val="00B050"/>
                </a:solidFill>
              </a:rPr>
              <a:t>model,we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need to plot ACF And PACF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rgbClr val="00B050"/>
                </a:solidFill>
              </a:rPr>
              <a:t>acf</a:t>
            </a:r>
            <a:r>
              <a:rPr lang="en-US" dirty="0" smtClean="0">
                <a:solidFill>
                  <a:srgbClr val="00B050"/>
                </a:solidFill>
              </a:rPr>
              <a:t>(diff(log10(</a:t>
            </a:r>
            <a:r>
              <a:rPr lang="en-US" dirty="0" err="1" smtClean="0">
                <a:solidFill>
                  <a:srgbClr val="00B050"/>
                </a:solidFill>
              </a:rPr>
              <a:t>TSdata</a:t>
            </a:r>
            <a:r>
              <a:rPr lang="en-US" dirty="0">
                <a:solidFill>
                  <a:srgbClr val="00B050"/>
                </a:solidFill>
              </a:rPr>
              <a:t>),main="ACF plot</a:t>
            </a:r>
            <a:r>
              <a:rPr lang="en-US" dirty="0" smtClean="0">
                <a:solidFill>
                  <a:srgbClr val="00B050"/>
                </a:solidFill>
              </a:rPr>
              <a:t>"))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As we can see from ACF plot that order of moving average is expected to be 0.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This is because the last spike which is significantly outside the limits is at lag0.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Identification of the Model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9" r="50000"/>
          <a:stretch/>
        </p:blipFill>
        <p:spPr>
          <a:xfrm>
            <a:off x="685800" y="4724400"/>
            <a:ext cx="8084126" cy="1181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597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rgbClr val="00B050"/>
                </a:solidFill>
              </a:rPr>
              <a:t>Pacf</a:t>
            </a:r>
            <a:r>
              <a:rPr lang="en-US" dirty="0" smtClean="0">
                <a:solidFill>
                  <a:srgbClr val="00B050"/>
                </a:solidFill>
              </a:rPr>
              <a:t>(diff(log10(</a:t>
            </a:r>
            <a:r>
              <a:rPr lang="en-US" dirty="0" err="1" smtClean="0">
                <a:solidFill>
                  <a:srgbClr val="00B050"/>
                </a:solidFill>
              </a:rPr>
              <a:t>TSdata</a:t>
            </a:r>
            <a:r>
              <a:rPr lang="en-US" dirty="0">
                <a:solidFill>
                  <a:srgbClr val="00B050"/>
                </a:solidFill>
              </a:rPr>
              <a:t>),main="PACF plot</a:t>
            </a:r>
            <a:r>
              <a:rPr lang="en-US" dirty="0" smtClean="0">
                <a:solidFill>
                  <a:srgbClr val="00B050"/>
                </a:solidFill>
              </a:rPr>
              <a:t>"))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rgbClr val="00B050"/>
                </a:solidFill>
              </a:rPr>
              <a:t>As </a:t>
            </a:r>
            <a:r>
              <a:rPr lang="en-IN" dirty="0">
                <a:solidFill>
                  <a:srgbClr val="00B050"/>
                </a:solidFill>
              </a:rPr>
              <a:t>we can see from ACF plot that order of moving average is expected to be 0.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B050"/>
                </a:solidFill>
              </a:rPr>
              <a:t>This is because the last spike which is significantly outside the limits is at lag0.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So we expect the model to be ARIMA(0,2,0)</a:t>
            </a:r>
            <a:endParaRPr lang="en-US" b="1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Identification of the model Continued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81" t="15888"/>
          <a:stretch/>
        </p:blipFill>
        <p:spPr>
          <a:xfrm>
            <a:off x="609600" y="4343400"/>
            <a:ext cx="79248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4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1528</TotalTime>
  <Words>800</Words>
  <Application>Microsoft Office PowerPoint</Application>
  <PresentationFormat>On-screen Show (4:3)</PresentationFormat>
  <Paragraphs>152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Time Series Modelling Case Study               Rinny Wadhawan</vt:lpstr>
      <vt:lpstr>INTRODUCTION</vt:lpstr>
      <vt:lpstr>Testing Stationary</vt:lpstr>
      <vt:lpstr>Log Transformation of Data</vt:lpstr>
      <vt:lpstr>1st Order Differencing of data</vt:lpstr>
      <vt:lpstr>Differencing+ Log Transformation With Differencing=1</vt:lpstr>
      <vt:lpstr>Differencing+ Log Transformation With Differencing=2</vt:lpstr>
      <vt:lpstr>Identification of the Model</vt:lpstr>
      <vt:lpstr>Identification of the model Continued</vt:lpstr>
      <vt:lpstr>Running the ARIMA model</vt:lpstr>
      <vt:lpstr>Identification of best fit of ARIMA model</vt:lpstr>
      <vt:lpstr>Diagnostic Checking of the model</vt:lpstr>
      <vt:lpstr>Final equation of model with ARIMA(0,2,1)</vt:lpstr>
      <vt:lpstr>Forecasting of the Model</vt:lpstr>
      <vt:lpstr>Predicted Sales of the company</vt:lpstr>
      <vt:lpstr>Conclusion</vt:lpstr>
      <vt:lpstr>Thank You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  Case Study</dc:title>
  <dc:creator>raveesh wadhawan</dc:creator>
  <cp:lastModifiedBy>raveesh wadhawan</cp:lastModifiedBy>
  <cp:revision>82</cp:revision>
  <dcterms:created xsi:type="dcterms:W3CDTF">2017-09-07T14:37:38Z</dcterms:created>
  <dcterms:modified xsi:type="dcterms:W3CDTF">2017-09-24T14:32:14Z</dcterms:modified>
</cp:coreProperties>
</file>