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5"/>
  </p:notesMasterIdLst>
  <p:sldIdLst>
    <p:sldId id="302" r:id="rId2"/>
    <p:sldId id="303" r:id="rId3"/>
    <p:sldId id="304" r:id="rId4"/>
    <p:sldId id="305" r:id="rId5"/>
    <p:sldId id="306" r:id="rId6"/>
    <p:sldId id="307" r:id="rId7"/>
    <p:sldId id="308" r:id="rId8"/>
    <p:sldId id="309" r:id="rId9"/>
    <p:sldId id="310" r:id="rId10"/>
    <p:sldId id="311" r:id="rId11"/>
    <p:sldId id="313" r:id="rId12"/>
    <p:sldId id="314" r:id="rId13"/>
    <p:sldId id="31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a:t>EMPLOYEE</a:t>
            </a:r>
            <a:r>
              <a:rPr lang="en-US" sz="2400" baseline="0" dirty="0"/>
              <a:t> PERFORMANCE ANALYSIS</a:t>
            </a:r>
            <a:endParaRPr lang="en-US" sz="2400" dirty="0"/>
          </a:p>
        </c:rich>
      </c:tx>
      <c:layout>
        <c:manualLayout>
          <c:xMode val="edge"/>
          <c:yMode val="edge"/>
          <c:x val="0.2319682101304501"/>
          <c:y val="4.7666330680894556E-2"/>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26B0-274F-A9C0-187B7CAEB4E4}"/>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26B0-274F-A9C0-187B7CAEB4E4}"/>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26B0-274F-A9C0-187B7CAEB4E4}"/>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26B0-274F-A9C0-187B7CAEB4E4}"/>
            </c:ext>
          </c:extLst>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104875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5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Image Placeholder 1"/>
          <p:cNvSpPr>
            <a:spLocks noGrp="1" noRot="1" noChangeAspect="1"/>
          </p:cNvSpPr>
          <p:nvPr>
            <p:ph type="sldImg"/>
          </p:nvPr>
        </p:nvSpPr>
        <p:spPr/>
      </p:sp>
      <p:sp>
        <p:nvSpPr>
          <p:cNvPr id="1048595" name="Notes Placeholder 2"/>
          <p:cNvSpPr>
            <a:spLocks noGrp="1"/>
          </p:cNvSpPr>
          <p:nvPr>
            <p:ph type="body" idx="1"/>
          </p:nvPr>
        </p:nvSpPr>
        <p:spPr/>
        <p:txBody>
          <a:bodyPr/>
          <a:lstStyle/>
          <a:p>
            <a:endParaRPr lang="en-IN" dirty="0"/>
          </a:p>
        </p:txBody>
      </p:sp>
      <p:sp>
        <p:nvSpPr>
          <p:cNvPr id="104859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53"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1048582"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9/19/2024</a:t>
            </a:fld>
            <a:endParaRPr lang="en-US"/>
          </a:p>
        </p:txBody>
      </p:sp>
      <p:sp>
        <p:nvSpPr>
          <p:cNvPr id="1048584" name="Footer Placeholder 4"/>
          <p:cNvSpPr>
            <a:spLocks noGrp="1"/>
          </p:cNvSpPr>
          <p:nvPr>
            <p:ph type="ftr" sz="quarter" idx="11"/>
          </p:nvPr>
        </p:nvSpPr>
        <p:spPr>
          <a:xfrm>
            <a:off x="1371600" y="4323845"/>
            <a:ext cx="6400800" cy="365125"/>
          </a:xfrm>
        </p:spPr>
        <p:txBody>
          <a:bodyPr/>
          <a:lstStyle/>
          <a:p>
            <a:endParaRPr lang="en-US"/>
          </a:p>
        </p:txBody>
      </p:sp>
      <p:sp>
        <p:nvSpPr>
          <p:cNvPr id="1048585"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1048720"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21"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2"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1048723" name="Footer Placeholder 5"/>
          <p:cNvSpPr>
            <a:spLocks noGrp="1"/>
          </p:cNvSpPr>
          <p:nvPr>
            <p:ph type="ftr" sz="quarter" idx="11"/>
          </p:nvPr>
        </p:nvSpPr>
        <p:spPr/>
        <p:txBody>
          <a:bodyPr/>
          <a:lstStyle/>
          <a:p>
            <a:endParaRPr lang="en-US"/>
          </a:p>
        </p:txBody>
      </p:sp>
      <p:sp>
        <p:nvSpPr>
          <p:cNvPr id="104872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2097167" name="Picture 8" descr="C2-HD-BTM.png"/>
          <p:cNvPicPr>
            <a:picLocks noChangeAspect="1"/>
          </p:cNvPicPr>
          <p:nvPr/>
        </p:nvPicPr>
        <p:blipFill>
          <a:blip r:embed="rId2"/>
          <a:stretch>
            <a:fillRect/>
          </a:stretch>
        </p:blipFill>
        <p:spPr>
          <a:xfrm>
            <a:off x="0" y="4375150"/>
            <a:ext cx="12192000" cy="2482850"/>
          </a:xfrm>
          <a:prstGeom prst="rect">
            <a:avLst/>
          </a:prstGeom>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1048665"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9/19/2024</a:t>
            </a:fld>
            <a:endParaRPr lang="en-US"/>
          </a:p>
        </p:txBody>
      </p:sp>
      <p:sp>
        <p:nvSpPr>
          <p:cNvPr id="1048667" name="Footer Placeholder 5"/>
          <p:cNvSpPr>
            <a:spLocks noGrp="1"/>
          </p:cNvSpPr>
          <p:nvPr>
            <p:ph type="ftr" sz="quarter" idx="11"/>
          </p:nvPr>
        </p:nvSpPr>
        <p:spPr>
          <a:xfrm>
            <a:off x="685800" y="379941"/>
            <a:ext cx="6991492" cy="365125"/>
          </a:xfrm>
        </p:spPr>
        <p:txBody>
          <a:bodyPr/>
          <a:lstStyle/>
          <a:p>
            <a:endParaRPr lang="en-US"/>
          </a:p>
        </p:txBody>
      </p:sp>
      <p:sp>
        <p:nvSpPr>
          <p:cNvPr id="1048668"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2097170" name="Picture 10" descr="C2-HD-BTM.png"/>
          <p:cNvPicPr>
            <a:picLocks noChangeAspect="1"/>
          </p:cNvPicPr>
          <p:nvPr/>
        </p:nvPicPr>
        <p:blipFill>
          <a:blip r:embed="rId2"/>
          <a:stretch>
            <a:fillRect/>
          </a:stretch>
        </p:blipFill>
        <p:spPr>
          <a:xfrm>
            <a:off x="0" y="4375150"/>
            <a:ext cx="12192000" cy="2482850"/>
          </a:xfrm>
          <a:prstGeom prst="rect">
            <a:avLst/>
          </a:prstGeom>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9/19/2024</a:t>
            </a:fld>
            <a:endParaRPr lang="en-US"/>
          </a:p>
        </p:txBody>
      </p:sp>
      <p:sp>
        <p:nvSpPr>
          <p:cNvPr id="1048710" name="Footer Placeholder 5"/>
          <p:cNvSpPr>
            <a:spLocks noGrp="1"/>
          </p:cNvSpPr>
          <p:nvPr>
            <p:ph type="ftr" sz="quarter" idx="11"/>
          </p:nvPr>
        </p:nvSpPr>
        <p:spPr>
          <a:xfrm>
            <a:off x="685800" y="379941"/>
            <a:ext cx="6991492" cy="365125"/>
          </a:xfrm>
        </p:spPr>
        <p:txBody>
          <a:bodyPr/>
          <a:lstStyle/>
          <a:p>
            <a:endParaRPr lang="en-US"/>
          </a:p>
        </p:txBody>
      </p:sp>
      <p:sp>
        <p:nvSpPr>
          <p:cNvPr id="1048711"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48712"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48713"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2097166"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1048660"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9/19/2024</a:t>
            </a:fld>
            <a:endParaRPr lang="en-US"/>
          </a:p>
        </p:txBody>
      </p:sp>
      <p:sp>
        <p:nvSpPr>
          <p:cNvPr id="1048662" name="Footer Placeholder 5"/>
          <p:cNvSpPr>
            <a:spLocks noGrp="1"/>
          </p:cNvSpPr>
          <p:nvPr>
            <p:ph type="ftr" sz="quarter" idx="11"/>
          </p:nvPr>
        </p:nvSpPr>
        <p:spPr>
          <a:xfrm>
            <a:off x="685800" y="378883"/>
            <a:ext cx="6991492" cy="365125"/>
          </a:xfrm>
        </p:spPr>
        <p:txBody>
          <a:bodyPr/>
          <a:lstStyle/>
          <a:p>
            <a:endParaRPr lang="en-US"/>
          </a:p>
        </p:txBody>
      </p:sp>
      <p:sp>
        <p:nvSpPr>
          <p:cNvPr id="1048663"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1048732"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38"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1048739" name="Footer Placeholder 3"/>
          <p:cNvSpPr>
            <a:spLocks noGrp="1"/>
          </p:cNvSpPr>
          <p:nvPr>
            <p:ph type="ftr" sz="quarter" idx="11"/>
          </p:nvPr>
        </p:nvSpPr>
        <p:spPr/>
        <p:txBody>
          <a:bodyPr/>
          <a:lstStyle/>
          <a:p>
            <a:endParaRPr lang="en-US"/>
          </a:p>
        </p:txBody>
      </p:sp>
      <p:sp>
        <p:nvSpPr>
          <p:cNvPr id="1048740"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048676"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7"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0"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5"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1048686" name="Footer Placeholder 3"/>
          <p:cNvSpPr>
            <a:spLocks noGrp="1"/>
          </p:cNvSpPr>
          <p:nvPr>
            <p:ph type="ftr" sz="quarter" idx="11"/>
          </p:nvPr>
        </p:nvSpPr>
        <p:spPr/>
        <p:txBody>
          <a:bodyPr/>
          <a:lstStyle/>
          <a:p>
            <a:endParaRPr lang="en-US"/>
          </a:p>
        </p:txBody>
      </p:sp>
      <p:sp>
        <p:nvSpPr>
          <p:cNvPr id="1048687"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47" name="Title 1"/>
          <p:cNvSpPr>
            <a:spLocks noGrp="1"/>
          </p:cNvSpPr>
          <p:nvPr>
            <p:ph type="title"/>
          </p:nvPr>
        </p:nvSpPr>
        <p:spPr/>
        <p:txBody>
          <a:bodyPr/>
          <a:lstStyle/>
          <a:p>
            <a:r>
              <a:rPr lang="en-US"/>
              <a:t>Click to edit Master title style</a:t>
            </a:r>
            <a:endParaRPr lang="en-US" dirty="0"/>
          </a:p>
        </p:txBody>
      </p:sp>
      <p:sp>
        <p:nvSpPr>
          <p:cNvPr id="1048748"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9"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1048750" name="Footer Placeholder 4"/>
          <p:cNvSpPr>
            <a:spLocks noGrp="1"/>
          </p:cNvSpPr>
          <p:nvPr>
            <p:ph type="ftr" sz="quarter" idx="11"/>
          </p:nvPr>
        </p:nvSpPr>
        <p:spPr/>
        <p:txBody>
          <a:bodyPr/>
          <a:lstStyle/>
          <a:p>
            <a:endParaRPr lang="en-US"/>
          </a:p>
        </p:txBody>
      </p:sp>
      <p:sp>
        <p:nvSpPr>
          <p:cNvPr id="1048751"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2097169" name="Picture 8" descr="C2-HD-BTM.png"/>
          <p:cNvPicPr>
            <a:picLocks noChangeAspect="1"/>
          </p:cNvPicPr>
          <p:nvPr/>
        </p:nvPicPr>
        <p:blipFill>
          <a:blip r:embed="rId2"/>
          <a:stretch>
            <a:fillRect/>
          </a:stretch>
        </p:blipFill>
        <p:spPr>
          <a:xfrm>
            <a:off x="0" y="4375150"/>
            <a:ext cx="12192000" cy="2482850"/>
          </a:xfrm>
          <a:prstGeom prst="rect">
            <a:avLst/>
          </a:prstGeom>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a:t>Click to edit Master title style</a:t>
            </a:r>
            <a:endParaRPr lang="en-US" dirty="0"/>
          </a:p>
        </p:txBody>
      </p:sp>
      <p:sp>
        <p:nvSpPr>
          <p:cNvPr id="1048702"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9/19/2024</a:t>
            </a:fld>
            <a:endParaRPr lang="en-US"/>
          </a:p>
        </p:txBody>
      </p:sp>
      <p:sp>
        <p:nvSpPr>
          <p:cNvPr id="1048704" name="Footer Placeholder 4"/>
          <p:cNvSpPr>
            <a:spLocks noGrp="1"/>
          </p:cNvSpPr>
          <p:nvPr>
            <p:ph type="ftr" sz="quarter" idx="11"/>
          </p:nvPr>
        </p:nvSpPr>
        <p:spPr>
          <a:xfrm>
            <a:off x="685800" y="381000"/>
            <a:ext cx="6991492" cy="365125"/>
          </a:xfrm>
        </p:spPr>
        <p:txBody>
          <a:bodyPr/>
          <a:lstStyle/>
          <a:p>
            <a:endParaRPr lang="en-US"/>
          </a:p>
        </p:txBody>
      </p:sp>
      <p:sp>
        <p:nvSpPr>
          <p:cNvPr id="1048705"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t>Click to edit Master title style</a:t>
            </a:r>
            <a:endParaRPr lang="en-US" dirty="0"/>
          </a:p>
        </p:txBody>
      </p:sp>
      <p:sp>
        <p:nvSpPr>
          <p:cNvPr id="104871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1048717" name="Footer Placeholder 4"/>
          <p:cNvSpPr>
            <a:spLocks noGrp="1"/>
          </p:cNvSpPr>
          <p:nvPr>
            <p:ph type="ftr" sz="quarter" idx="11"/>
          </p:nvPr>
        </p:nvSpPr>
        <p:spPr/>
        <p:txBody>
          <a:bodyPr/>
          <a:lstStyle/>
          <a:p>
            <a:endParaRPr lang="en-US"/>
          </a:p>
        </p:txBody>
      </p:sp>
      <p:sp>
        <p:nvSpPr>
          <p:cNvPr id="1048718"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2097168" name="Picture 7" descr="C2-HD-BTM.png"/>
          <p:cNvPicPr>
            <a:picLocks noChangeAspect="1"/>
          </p:cNvPicPr>
          <p:nvPr/>
        </p:nvPicPr>
        <p:blipFill>
          <a:blip r:embed="rId2"/>
          <a:stretch>
            <a:fillRect/>
          </a:stretch>
        </p:blipFill>
        <p:spPr>
          <a:xfrm>
            <a:off x="0" y="4375150"/>
            <a:ext cx="12192000" cy="2482850"/>
          </a:xfrm>
          <a:prstGeom prst="rect">
            <a:avLst/>
          </a:prstGeom>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1048689"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9/19/2024</a:t>
            </a:fld>
            <a:endParaRPr lang="en-US"/>
          </a:p>
        </p:txBody>
      </p:sp>
      <p:sp>
        <p:nvSpPr>
          <p:cNvPr id="1048691" name="Footer Placeholder 4"/>
          <p:cNvSpPr>
            <a:spLocks noGrp="1"/>
          </p:cNvSpPr>
          <p:nvPr>
            <p:ph type="ftr" sz="quarter" idx="11"/>
          </p:nvPr>
        </p:nvSpPr>
        <p:spPr>
          <a:xfrm>
            <a:off x="685800" y="381001"/>
            <a:ext cx="6991492" cy="364065"/>
          </a:xfrm>
        </p:spPr>
        <p:txBody>
          <a:bodyPr/>
          <a:lstStyle/>
          <a:p>
            <a:endParaRPr lang="en-US"/>
          </a:p>
        </p:txBody>
      </p:sp>
      <p:sp>
        <p:nvSpPr>
          <p:cNvPr id="1048692"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lang="en-US"/>
              <a:t>Click to edit Master title style</a:t>
            </a:r>
            <a:endParaRPr lang="en-US" dirty="0"/>
          </a:p>
        </p:txBody>
      </p:sp>
      <p:sp>
        <p:nvSpPr>
          <p:cNvPr id="1048726"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7"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8"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1048729" name="Footer Placeholder 5"/>
          <p:cNvSpPr>
            <a:spLocks noGrp="1"/>
          </p:cNvSpPr>
          <p:nvPr>
            <p:ph type="ftr" sz="quarter" idx="11"/>
          </p:nvPr>
        </p:nvSpPr>
        <p:spPr/>
        <p:txBody>
          <a:bodyPr/>
          <a:lstStyle/>
          <a:p>
            <a:endParaRPr lang="en-US"/>
          </a:p>
        </p:txBody>
      </p:sp>
      <p:sp>
        <p:nvSpPr>
          <p:cNvPr id="1048730"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1048694"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Date Placeholder 6"/>
          <p:cNvSpPr>
            <a:spLocks noGrp="1"/>
          </p:cNvSpPr>
          <p:nvPr>
            <p:ph type="dt" sz="half" idx="10"/>
          </p:nvPr>
        </p:nvSpPr>
        <p:spPr/>
        <p:txBody>
          <a:bodyPr/>
          <a:lstStyle/>
          <a:p>
            <a:fld id="{1D8BD707-D9CF-40AE-B4C6-C98DA3205C09}" type="datetimeFigureOut">
              <a:rPr lang="en-US" smtClean="0"/>
              <a:t>9/19/2024</a:t>
            </a:fld>
            <a:endParaRPr lang="en-US"/>
          </a:p>
        </p:txBody>
      </p:sp>
      <p:sp>
        <p:nvSpPr>
          <p:cNvPr id="1048699" name="Footer Placeholder 7"/>
          <p:cNvSpPr>
            <a:spLocks noGrp="1"/>
          </p:cNvSpPr>
          <p:nvPr>
            <p:ph type="ftr" sz="quarter" idx="11"/>
          </p:nvPr>
        </p:nvSpPr>
        <p:spPr/>
        <p:txBody>
          <a:bodyPr/>
          <a:lstStyle/>
          <a:p>
            <a:endParaRPr lang="en-US"/>
          </a:p>
        </p:txBody>
      </p:sp>
      <p:sp>
        <p:nvSpPr>
          <p:cNvPr id="1048700"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t>Click to edit Master title style</a:t>
            </a:r>
            <a:endParaRPr lang="en-US" dirty="0"/>
          </a:p>
        </p:txBody>
      </p:sp>
      <p:sp>
        <p:nvSpPr>
          <p:cNvPr id="1048606"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1048607" name="Footer Placeholder 3"/>
          <p:cNvSpPr>
            <a:spLocks noGrp="1"/>
          </p:cNvSpPr>
          <p:nvPr>
            <p:ph type="ftr" sz="quarter" idx="11"/>
          </p:nvPr>
        </p:nvSpPr>
        <p:spPr/>
        <p:txBody>
          <a:bodyPr/>
          <a:lstStyle/>
          <a:p>
            <a:endParaRPr lang="en-US"/>
          </a:p>
        </p:txBody>
      </p:sp>
      <p:sp>
        <p:nvSpPr>
          <p:cNvPr id="1048608"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1D8BD707-D9CF-40AE-B4C6-C98DA3205C09}" type="datetimeFigureOut">
              <a:rPr lang="en-US" smtClean="0"/>
              <a:t>9/19/2024</a:t>
            </a:fld>
            <a:endParaRPr lang="en-US"/>
          </a:p>
        </p:txBody>
      </p:sp>
      <p:sp>
        <p:nvSpPr>
          <p:cNvPr id="1048598" name="Footer Placeholder 2"/>
          <p:cNvSpPr>
            <a:spLocks noGrp="1"/>
          </p:cNvSpPr>
          <p:nvPr>
            <p:ph type="ftr" sz="quarter" idx="11"/>
          </p:nvPr>
        </p:nvSpPr>
        <p:spPr/>
        <p:txBody>
          <a:bodyPr/>
          <a:lstStyle/>
          <a:p>
            <a:endParaRPr lang="en-US"/>
          </a:p>
        </p:txBody>
      </p:sp>
      <p:sp>
        <p:nvSpPr>
          <p:cNvPr id="1048599"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1048742"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3"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44"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1048745" name="Footer Placeholder 5"/>
          <p:cNvSpPr>
            <a:spLocks noGrp="1"/>
          </p:cNvSpPr>
          <p:nvPr>
            <p:ph type="ftr" sz="quarter" idx="11"/>
          </p:nvPr>
        </p:nvSpPr>
        <p:spPr/>
        <p:txBody>
          <a:bodyPr/>
          <a:lstStyle/>
          <a:p>
            <a:endParaRPr lang="en-US"/>
          </a:p>
        </p:txBody>
      </p:sp>
      <p:sp>
        <p:nvSpPr>
          <p:cNvPr id="104874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1048670"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1"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2"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1048673" name="Footer Placeholder 5"/>
          <p:cNvSpPr>
            <a:spLocks noGrp="1"/>
          </p:cNvSpPr>
          <p:nvPr>
            <p:ph type="ftr" sz="quarter" idx="11"/>
          </p:nvPr>
        </p:nvSpPr>
        <p:spPr/>
        <p:txBody>
          <a:bodyPr/>
          <a:lstStyle/>
          <a:p>
            <a:endParaRPr lang="en-US"/>
          </a:p>
        </p:txBody>
      </p:sp>
      <p:sp>
        <p:nvSpPr>
          <p:cNvPr id="1048674"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97152" name="Picture 7" descr="C2-HD-TOP.png"/>
          <p:cNvPicPr>
            <a:picLocks noChangeAspect="1"/>
          </p:cNvPicPr>
          <p:nvPr/>
        </p:nvPicPr>
        <p:blipFill>
          <a:blip r:embed="rId19"/>
          <a:stretch>
            <a:fillRect/>
          </a:stretch>
        </p:blipFill>
        <p:spPr>
          <a:xfrm>
            <a:off x="0" y="0"/>
            <a:ext cx="12192000" cy="1441450"/>
          </a:xfrm>
          <a:prstGeom prst="rect">
            <a:avLst/>
          </a:prstGeom>
        </p:spPr>
      </p:pic>
      <p:sp>
        <p:nvSpPr>
          <p:cNvPr id="1048576"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9/19/2024</a:t>
            </a:fld>
            <a:endParaRPr lang="en-US"/>
          </a:p>
        </p:txBody>
      </p:sp>
      <p:sp>
        <p:nvSpPr>
          <p:cNvPr id="1048579"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8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88" name="object 5"/>
          <p:cNvSpPr/>
          <p:nvPr/>
        </p:nvSpPr>
        <p:spPr>
          <a:xfrm>
            <a:off x="9418758" y="32004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89" name="object 6"/>
          <p:cNvSpPr/>
          <p:nvPr/>
        </p:nvSpPr>
        <p:spPr>
          <a:xfrm>
            <a:off x="3800475" y="58244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590" name="object 7"/>
          <p:cNvSpPr txBox="1">
            <a:spLocks noGrp="1"/>
          </p:cNvSpPr>
          <p:nvPr>
            <p:ph type="ctrTitle"/>
          </p:nvPr>
        </p:nvSpPr>
        <p:spPr>
          <a:xfrm>
            <a:off x="-828675" y="-618349"/>
            <a:ext cx="9982200" cy="1639570"/>
          </a:xfrm>
          <a:prstGeom prst="rect">
            <a:avLst/>
          </a:prstGeom>
        </p:spPr>
        <p:txBody>
          <a:bodyPr vert="horz" wrap="square" lIns="0" tIns="16510" rIns="0" bIns="0" rtlCol="0">
            <a:spAutoFit/>
          </a:bodyPr>
          <a:lstStyle/>
          <a:p>
            <a:pPr marL="3213735">
              <a:spcBef>
                <a:spcPts val="130"/>
              </a:spcBef>
            </a:pPr>
            <a:br>
              <a:rPr lang="en-US" b="1" i="0" dirty="0">
                <a:solidFill>
                  <a:srgbClr val="0F0F0F"/>
                </a:solidFill>
                <a:effectLst/>
                <a:latin typeface="Roboto" panose="020F0502020204030204" pitchFamily="2" charset="0"/>
              </a:rPr>
            </a:br>
            <a:endParaRPr spc="15" dirty="0"/>
          </a:p>
        </p:txBody>
      </p:sp>
      <p:sp>
        <p:nvSpPr>
          <p:cNvPr id="1048591" name="object 11"/>
          <p:cNvSpPr txBox="1">
            <a:spLocks noGrp="1"/>
          </p:cNvSpPr>
          <p:nvPr>
            <p:ph type="sldNum" sz="quarter" idx="12"/>
          </p:nvPr>
        </p:nvSpPr>
        <p:spPr>
          <a:xfrm>
            <a:off x="8077200" y="1540086"/>
            <a:ext cx="27432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2097154" name="object 9"/>
          <p:cNvPicPr>
            <a:picLocks/>
          </p:cNvPicPr>
          <p:nvPr/>
        </p:nvPicPr>
        <p:blipFill>
          <a:blip r:embed="rId3" cstate="print"/>
          <a:stretch>
            <a:fillRect/>
          </a:stretch>
        </p:blipFill>
        <p:spPr>
          <a:xfrm>
            <a:off x="676275" y="6467475"/>
            <a:ext cx="2143125" cy="200025"/>
          </a:xfrm>
          <a:prstGeom prst="rect">
            <a:avLst/>
          </a:prstGeom>
        </p:spPr>
      </p:pic>
      <p:sp>
        <p:nvSpPr>
          <p:cNvPr id="1048592" name="TextBox 13"/>
          <p:cNvSpPr txBox="1"/>
          <p:nvPr/>
        </p:nvSpPr>
        <p:spPr>
          <a:xfrm>
            <a:off x="2475033" y="3008711"/>
            <a:ext cx="8610600" cy="2308324"/>
          </a:xfrm>
          <a:prstGeom prst="rect">
            <a:avLst/>
          </a:prstGeom>
          <a:noFill/>
        </p:spPr>
        <p:txBody>
          <a:bodyPr wrap="square" rtlCol="0">
            <a:spAutoFit/>
          </a:bodyPr>
          <a:lstStyle/>
          <a:p>
            <a:r>
              <a:rPr lang="en-US" sz="2400" b="1" dirty="0"/>
              <a:t>PRESENTED BY :-</a:t>
            </a:r>
          </a:p>
          <a:p>
            <a:r>
              <a:rPr lang="en-US" sz="2400" b="1" dirty="0"/>
              <a:t>STUDENT NAME: </a:t>
            </a:r>
            <a:r>
              <a:rPr lang="en-IN" sz="2400" b="1" dirty="0"/>
              <a:t>Albert. S</a:t>
            </a:r>
            <a:endParaRPr lang="en-US" sz="2400" b="1" dirty="0"/>
          </a:p>
          <a:p>
            <a:r>
              <a:rPr lang="en-US" sz="2400" b="1" dirty="0"/>
              <a:t>REGISTER NO: </a:t>
            </a:r>
            <a:r>
              <a:rPr lang="en-US" altLang="en-IN" sz="2400" b="1" dirty="0"/>
              <a:t>312212</a:t>
            </a:r>
            <a:r>
              <a:rPr lang="en-IN" altLang="en-IN" sz="2400" b="1" dirty="0"/>
              <a:t>529</a:t>
            </a:r>
            <a:endParaRPr lang="zh-CN" altLang="en-US" dirty="0"/>
          </a:p>
          <a:p>
            <a:r>
              <a:rPr lang="en-US" sz="2400" b="1" dirty="0"/>
              <a:t>USER ID: </a:t>
            </a:r>
            <a:r>
              <a:rPr lang="en-US" altLang="en-IN" sz="2400" b="1" dirty="0"/>
              <a:t>as</a:t>
            </a:r>
            <a:r>
              <a:rPr lang="en-US" sz="2400" b="1" dirty="0"/>
              <a:t>unm14413122125</a:t>
            </a:r>
            <a:r>
              <a:rPr lang="en-IN" sz="2400" b="1" dirty="0"/>
              <a:t>29</a:t>
            </a:r>
            <a:endParaRPr lang="en-US" sz="2400" b="1" dirty="0"/>
          </a:p>
          <a:p>
            <a:r>
              <a:rPr lang="en-US" sz="2400" b="1" dirty="0"/>
              <a:t>DEPARTMENT: </a:t>
            </a:r>
            <a:r>
              <a:rPr lang="en-US" altLang="en-IN" sz="2400" b="1" dirty="0"/>
              <a:t>B.COM (MARKETING MANAGEMENT )</a:t>
            </a:r>
            <a:endParaRPr lang="en-US" sz="2400" b="1" dirty="0"/>
          </a:p>
          <a:p>
            <a:r>
              <a:rPr lang="en-US" sz="2400" b="1" dirty="0"/>
              <a:t>COLLEGE: </a:t>
            </a:r>
            <a:r>
              <a:rPr lang="en-US" altLang="en-IN" sz="2400" b="1" dirty="0"/>
              <a:t>SREE MUTHUKUMARASWAMY COLLEGE </a:t>
            </a:r>
            <a:endParaRPr lang="en-US" sz="2400" b="1" dirty="0"/>
          </a:p>
        </p:txBody>
      </p:sp>
      <p:sp>
        <p:nvSpPr>
          <p:cNvPr id="1048593" name="TextBox 7"/>
          <p:cNvSpPr txBox="1"/>
          <p:nvPr/>
        </p:nvSpPr>
        <p:spPr>
          <a:xfrm>
            <a:off x="2527419" y="1308846"/>
            <a:ext cx="7724776" cy="1412240"/>
          </a:xfrm>
          <a:prstGeom prst="rect">
            <a:avLst/>
          </a:prstGeom>
          <a:noFill/>
        </p:spPr>
        <p:txBody>
          <a:bodyPr wrap="square" rtlCol="0">
            <a:spAutoFit/>
          </a:bodyPr>
          <a:lstStyle/>
          <a:p>
            <a:r>
              <a:rPr lang="en-US" sz="4400" b="1" i="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EMPLOYEE PERFORMANCE ANALYSIS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object 3"/>
          <p:cNvSpPr/>
          <p:nvPr/>
        </p:nvSpPr>
        <p:spPr>
          <a:xfrm>
            <a:off x="11505818"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3505200" y="10893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5"/>
          <p:cNvSpPr/>
          <p:nvPr/>
        </p:nvSpPr>
        <p:spPr>
          <a:xfrm>
            <a:off x="11169386" y="628159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6"/>
          <p:cNvPicPr>
            <a:picLocks/>
          </p:cNvPicPr>
          <p:nvPr/>
        </p:nvPicPr>
        <p:blipFill>
          <a:blip r:embed="rId2" cstate="print"/>
          <a:stretch>
            <a:fillRect/>
          </a:stretch>
        </p:blipFill>
        <p:spPr>
          <a:xfrm>
            <a:off x="1666875" y="6467475"/>
            <a:ext cx="76200" cy="177800"/>
          </a:xfrm>
          <a:prstGeom prst="rect">
            <a:avLst/>
          </a:prstGeom>
        </p:spPr>
      </p:pic>
      <p:sp>
        <p:nvSpPr>
          <p:cNvPr id="104864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lstStyle/>
          <a:p>
            <a:r>
              <a:rPr lang="en-US" b="1" i="1" dirty="0"/>
              <a:t>MODELLING</a:t>
            </a:r>
          </a:p>
        </p:txBody>
      </p:sp>
      <p:sp>
        <p:nvSpPr>
          <p:cNvPr id="1048649" name="TextBox 7"/>
          <p:cNvSpPr txBox="1"/>
          <p:nvPr/>
        </p:nvSpPr>
        <p:spPr>
          <a:xfrm>
            <a:off x="1646403" y="2558467"/>
            <a:ext cx="10668000" cy="3583941"/>
          </a:xfrm>
          <a:prstGeom prst="rect">
            <a:avLst/>
          </a:prstGeom>
          <a:noFill/>
        </p:spPr>
        <p:txBody>
          <a:bodyPr wrap="square" rtlCol="0">
            <a:spAutoFit/>
          </a:bodyPr>
          <a:lstStyle/>
          <a:p>
            <a:endParaRPr lang="en-US" sz="3200" b="1" dirty="0"/>
          </a:p>
          <a:p>
            <a:pPr marL="342900" indent="-342900">
              <a:buFont typeface="Wingdings" panose="05000000000000000000" pitchFamily="2" charset="2"/>
              <a:buChar char="v"/>
            </a:pPr>
            <a:r>
              <a:rPr lang="en-US" sz="2000" b="1" dirty="0"/>
              <a:t>DATA ACQUISITION :</a:t>
            </a:r>
          </a:p>
          <a:p>
            <a:r>
              <a:rPr lang="en-US" sz="2000" b="1" dirty="0"/>
              <a:t>             </a:t>
            </a:r>
            <a:r>
              <a:rPr lang="en-US" sz="2000" dirty="0"/>
              <a:t>1. Downloading the dataset from kaggle website.</a:t>
            </a:r>
          </a:p>
          <a:p>
            <a:r>
              <a:rPr lang="en-US" sz="2000" dirty="0"/>
              <a:t>             2. It is the company employees dataset .</a:t>
            </a:r>
          </a:p>
          <a:p>
            <a:pPr marL="342900" indent="-342900">
              <a:buFont typeface="Wingdings" panose="05000000000000000000" pitchFamily="2" charset="2"/>
              <a:buChar char="v"/>
            </a:pPr>
            <a:r>
              <a:rPr lang="en-US" sz="2000" b="1" dirty="0"/>
              <a:t> COLLECTING THE FEATURES :</a:t>
            </a:r>
          </a:p>
          <a:p>
            <a:r>
              <a:rPr lang="en-US" sz="2000" b="1" dirty="0"/>
              <a:t>             </a:t>
            </a:r>
            <a:r>
              <a:rPr lang="en-US" sz="2000" dirty="0"/>
              <a:t>1.  the original employees dataset has 29 features.</a:t>
            </a:r>
          </a:p>
          <a:p>
            <a:r>
              <a:rPr lang="en-US" sz="2000" dirty="0"/>
              <a:t>             2.  we are focusing on the 9 selected features for analysis</a:t>
            </a:r>
            <a:r>
              <a:rPr lang="en-US" sz="2000" b="1" dirty="0"/>
              <a:t>.</a:t>
            </a:r>
          </a:p>
          <a:p>
            <a:pPr marL="342900" indent="-342900">
              <a:buFont typeface="Wingdings" panose="05000000000000000000" pitchFamily="2" charset="2"/>
              <a:buChar char="v"/>
            </a:pPr>
            <a:r>
              <a:rPr lang="en-US" sz="2000" b="1" dirty="0"/>
              <a:t>DATA CLEANING:</a:t>
            </a:r>
          </a:p>
          <a:p>
            <a:r>
              <a:rPr lang="en-US" sz="2000" dirty="0"/>
              <a:t>            1. Using conditional formatting to highlight cells with missing values.</a:t>
            </a:r>
          </a:p>
          <a:p>
            <a:r>
              <a:rPr lang="en-US" sz="2000" dirty="0"/>
              <a:t>            2. utilize the filtering option to remove the missing values in the rows.</a:t>
            </a:r>
          </a:p>
          <a:p>
            <a:r>
              <a:rPr lang="en-US" dirty="0"/>
              <a:t> 	</a:t>
            </a:r>
          </a:p>
        </p:txBody>
      </p:sp>
      <p:sp>
        <p:nvSpPr>
          <p:cNvPr id="1048650" name="TextBox 9"/>
          <p:cNvSpPr txBox="1"/>
          <p:nvPr/>
        </p:nvSpPr>
        <p:spPr>
          <a:xfrm>
            <a:off x="304800" y="1522580"/>
            <a:ext cx="8839200" cy="1077218"/>
          </a:xfrm>
          <a:prstGeom prst="rect">
            <a:avLst/>
          </a:prstGeom>
          <a:noFill/>
        </p:spPr>
        <p:txBody>
          <a:bodyPr wrap="square" rtlCol="0">
            <a:spAutoFit/>
          </a:bodyPr>
          <a:lstStyle/>
          <a:p>
            <a:r>
              <a:rPr lang="en-US" sz="3200" b="1" dirty="0"/>
              <a:t>STEPS FOR EMPLOYESS PERFORMANCE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lstStyle/>
          <a:p>
            <a:r>
              <a:rPr lang="en-IN" b="1" i="1" dirty="0">
                <a:latin typeface="Times New Roman" panose="02020603050405020304" pitchFamily="18" charset="0"/>
                <a:cs typeface="Times New Roman" panose="02020603050405020304" pitchFamily="18" charset="0"/>
              </a:rPr>
              <a:t>MODELLING</a:t>
            </a:r>
          </a:p>
        </p:txBody>
      </p:sp>
      <p:sp>
        <p:nvSpPr>
          <p:cNvPr id="1048652" name="Rectangle 2"/>
          <p:cNvSpPr/>
          <p:nvPr/>
        </p:nvSpPr>
        <p:spPr>
          <a:xfrm>
            <a:off x="914400" y="2362200"/>
            <a:ext cx="10744200" cy="3647441"/>
          </a:xfrm>
          <a:prstGeom prst="rect">
            <a:avLst/>
          </a:prstGeom>
        </p:spPr>
        <p:txBody>
          <a:bodyPr wrap="square">
            <a:spAutoFit/>
          </a:bodyPr>
          <a:lstStyle/>
          <a:p>
            <a:pPr marL="342900" indent="-342900">
              <a:buFont typeface="Wingdings" panose="05000000000000000000" pitchFamily="2" charset="2"/>
              <a:buChar char="v"/>
            </a:pPr>
            <a:r>
              <a:rPr lang="en-US" sz="2400" b="1" dirty="0"/>
              <a:t>CALCULATE PERFORMANCE LEVEL: </a:t>
            </a:r>
          </a:p>
          <a:p>
            <a:r>
              <a:rPr lang="en-US" sz="2400" dirty="0"/>
              <a:t>          1. using IFS formula to calculating employees performance level.</a:t>
            </a:r>
          </a:p>
          <a:p>
            <a:pPr marL="342900" indent="-342900">
              <a:buFont typeface="Wingdings" panose="05000000000000000000" pitchFamily="2" charset="2"/>
              <a:buChar char="v"/>
            </a:pPr>
            <a:r>
              <a:rPr lang="en-US" sz="2400" b="1" dirty="0"/>
              <a:t> DATA SUMMARIZING:</a:t>
            </a:r>
          </a:p>
          <a:p>
            <a:r>
              <a:rPr lang="en-US" sz="2400" dirty="0"/>
              <a:t>          1. using pivot table to summarize employee performance data.</a:t>
            </a:r>
          </a:p>
          <a:p>
            <a:r>
              <a:rPr lang="en-US" sz="2400" dirty="0"/>
              <a:t>          2. enabling easy comparison and aggregation of results.</a:t>
            </a:r>
          </a:p>
          <a:p>
            <a:pPr marL="342900" indent="-342900">
              <a:buFont typeface="Wingdings" panose="05000000000000000000" pitchFamily="2" charset="2"/>
              <a:buChar char="v"/>
            </a:pPr>
            <a:r>
              <a:rPr lang="en-US" sz="2400" b="1" dirty="0"/>
              <a:t>DATA VISUALIZATION :</a:t>
            </a:r>
          </a:p>
          <a:p>
            <a:r>
              <a:rPr lang="en-US" sz="2400" dirty="0"/>
              <a:t>          1. use recommended graphs and chats to visualize employee performance.</a:t>
            </a:r>
          </a:p>
          <a:p>
            <a:r>
              <a:rPr lang="en-US" sz="2400" dirty="0"/>
              <a:t>          2. providing an intuitive and impactful way to communicate insights and trends</a:t>
            </a:r>
            <a:r>
              <a:rPr lang="en-US" sz="20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2"/>
          </a:graphicData>
        </a:graphic>
      </p:graphicFrame>
      <p:sp>
        <p:nvSpPr>
          <p:cNvPr id="1048653" name="TextBox 2"/>
          <p:cNvSpPr txBox="1"/>
          <p:nvPr/>
        </p:nvSpPr>
        <p:spPr>
          <a:xfrm>
            <a:off x="7620000" y="304800"/>
            <a:ext cx="4495800" cy="769441"/>
          </a:xfrm>
          <a:prstGeom prst="rect">
            <a:avLst/>
          </a:prstGeom>
          <a:noFill/>
        </p:spPr>
        <p:txBody>
          <a:bodyPr wrap="square" rtlCol="0">
            <a:spAutoFit/>
          </a:bodyPr>
          <a:lstStyle/>
          <a:p>
            <a:r>
              <a:rPr lang="en-US" sz="4400" b="1" i="1" dirty="0"/>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CONCLUSION</a:t>
            </a:r>
            <a:endParaRPr sz="4800" dirty="0">
              <a:latin typeface="Trebuchet MS"/>
              <a:cs typeface="Trebuchet MS"/>
            </a:endParaRPr>
          </a:p>
        </p:txBody>
      </p:sp>
      <p:sp>
        <p:nvSpPr>
          <p:cNvPr id="1048657" name="object 3"/>
          <p:cNvSpPr/>
          <p:nvPr/>
        </p:nvSpPr>
        <p:spPr>
          <a:xfrm>
            <a:off x="11007106" y="19439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TextBox 2"/>
          <p:cNvSpPr txBox="1"/>
          <p:nvPr/>
        </p:nvSpPr>
        <p:spPr>
          <a:xfrm>
            <a:off x="1524000" y="2172547"/>
            <a:ext cx="8534400" cy="2186940"/>
          </a:xfrm>
          <a:prstGeom prst="rect">
            <a:avLst/>
          </a:prstGeom>
          <a:noFill/>
        </p:spPr>
        <p:txBody>
          <a:bodyPr wrap="square" rtlCol="0">
            <a:spAutoFit/>
          </a:bodyPr>
          <a:lstStyle/>
          <a:p>
            <a:r>
              <a:rPr lang="en-US" sz="2800" i="1" dirty="0"/>
              <a:t>This analysis provides valuable insights into employee performance , enabling data-driven decisions to enhance development ,improve evaluations and drive business growth, ultimately unlocking the full potential of our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t>EMPLOYEE PERFORMANCE ANALYSIS</a:t>
            </a:r>
          </a:p>
          <a:p>
            <a:pPr algn="ctr"/>
            <a:r>
              <a:rPr lang="en-US" sz="3200" b="1" i="1" dirty="0"/>
              <a:t>USING EXCEL</a:t>
            </a:r>
          </a:p>
        </p:txBody>
      </p:sp>
      <p:sp>
        <p:nvSpPr>
          <p:cNvPr id="1048601" name="TextBox 4"/>
          <p:cNvSpPr txBox="1"/>
          <p:nvPr/>
        </p:nvSpPr>
        <p:spPr>
          <a:xfrm>
            <a:off x="838200" y="1752600"/>
            <a:ext cx="5562600" cy="769441"/>
          </a:xfrm>
          <a:prstGeom prst="rect">
            <a:avLst/>
          </a:prstGeom>
          <a:noFill/>
        </p:spPr>
        <p:txBody>
          <a:bodyPr wrap="square" rtlCol="0">
            <a:spAutoFit/>
          </a:bodyPr>
          <a:lstStyle/>
          <a:p>
            <a:r>
              <a:rPr lang="en-US" sz="4400" b="1"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03" name="TextBox 3"/>
          <p:cNvSpPr txBox="1"/>
          <p:nvPr/>
        </p:nvSpPr>
        <p:spPr>
          <a:xfrm>
            <a:off x="4572000" y="2362200"/>
            <a:ext cx="4419600" cy="3291840"/>
          </a:xfrm>
          <a:prstGeom prst="rect">
            <a:avLst/>
          </a:prstGeom>
          <a:noFill/>
        </p:spPr>
        <p:txBody>
          <a:bodyPr wrap="square" rtlCol="0">
            <a:spAutoFit/>
          </a:bodyPr>
          <a:lstStyle/>
          <a:p>
            <a:pPr marL="342900" indent="-342900">
              <a:buAutoNum type="arabicPeriod"/>
            </a:pPr>
            <a:r>
              <a:rPr lang="en-US" sz="2400" b="1" dirty="0">
                <a:solidFill>
                  <a:schemeClr val="bg1"/>
                </a:solidFill>
              </a:rPr>
              <a:t>Problem statement</a:t>
            </a:r>
          </a:p>
          <a:p>
            <a:pPr marL="342900" indent="-342900">
              <a:buAutoNum type="arabicPeriod"/>
            </a:pPr>
            <a:r>
              <a:rPr lang="en-US" sz="2400" b="1" dirty="0">
                <a:solidFill>
                  <a:schemeClr val="bg1"/>
                </a:solidFill>
              </a:rPr>
              <a:t> Project Overview</a:t>
            </a:r>
          </a:p>
          <a:p>
            <a:pPr marL="342900" indent="-342900">
              <a:buAutoNum type="arabicPeriod"/>
            </a:pPr>
            <a:r>
              <a:rPr lang="en-US" sz="2400" b="1" dirty="0">
                <a:solidFill>
                  <a:schemeClr val="bg1"/>
                </a:solidFill>
              </a:rPr>
              <a:t> End Users</a:t>
            </a:r>
          </a:p>
          <a:p>
            <a:pPr marL="342900" indent="-342900">
              <a:buAutoNum type="arabicPeriod"/>
            </a:pPr>
            <a:r>
              <a:rPr lang="en-US" sz="2400" b="1" dirty="0">
                <a:solidFill>
                  <a:schemeClr val="bg1"/>
                </a:solidFill>
              </a:rPr>
              <a:t> Our Solution and Proposition</a:t>
            </a:r>
          </a:p>
          <a:p>
            <a:pPr marL="342900" indent="-342900">
              <a:buAutoNum type="arabicPeriod"/>
            </a:pPr>
            <a:r>
              <a:rPr lang="en-US" sz="2400" b="1" dirty="0">
                <a:solidFill>
                  <a:schemeClr val="bg1"/>
                </a:solidFill>
              </a:rPr>
              <a:t> Dataset Description</a:t>
            </a:r>
          </a:p>
          <a:p>
            <a:pPr marL="342900" indent="-342900">
              <a:buAutoNum type="arabicPeriod"/>
            </a:pPr>
            <a:r>
              <a:rPr lang="en-US" sz="2400" b="1" dirty="0">
                <a:solidFill>
                  <a:schemeClr val="bg1"/>
                </a:solidFill>
              </a:rPr>
              <a:t> Modelling Approach</a:t>
            </a:r>
          </a:p>
          <a:p>
            <a:pPr marL="342900" indent="-342900">
              <a:buAutoNum type="arabicPeriod"/>
            </a:pPr>
            <a:r>
              <a:rPr lang="en-US" sz="2400" b="1" dirty="0">
                <a:solidFill>
                  <a:schemeClr val="bg1"/>
                </a:solidFill>
              </a:rPr>
              <a:t> Result and Discussion </a:t>
            </a:r>
          </a:p>
          <a:p>
            <a:pPr marL="342900" indent="-342900">
              <a:buAutoNum type="arabicPeriod"/>
            </a:pPr>
            <a:r>
              <a:rPr lang="en-US" sz="2400" b="1" dirty="0">
                <a:solidFill>
                  <a:schemeClr val="bg1"/>
                </a:solidFill>
              </a:rPr>
              <a:t> Conclusion </a:t>
            </a:r>
          </a:p>
        </p:txBody>
      </p:sp>
      <p:sp>
        <p:nvSpPr>
          <p:cNvPr id="1048604" name="TextBox 4"/>
          <p:cNvSpPr txBox="1"/>
          <p:nvPr/>
        </p:nvSpPr>
        <p:spPr>
          <a:xfrm>
            <a:off x="2590800" y="859470"/>
            <a:ext cx="3505200" cy="707886"/>
          </a:xfrm>
          <a:prstGeom prst="rect">
            <a:avLst/>
          </a:prstGeom>
          <a:noFill/>
        </p:spPr>
        <p:txBody>
          <a:bodyPr wrap="square" rtlCol="0">
            <a:spAutoFit/>
          </a:bodyPr>
          <a:lstStyle/>
          <a:p>
            <a:r>
              <a:rPr lang="en-US" sz="4000" b="1" dirty="0"/>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0" name="object 4"/>
            <p:cNvSpPr/>
            <p:nvPr/>
          </p:nvSpPr>
          <p:spPr>
            <a:xfrm>
              <a:off x="11226065" y="607240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5"/>
            <p:cNvPicPr>
              <a:picLocks/>
            </p:cNvPicPr>
            <p:nvPr/>
          </p:nvPicPr>
          <p:blipFill>
            <a:blip r:embed="rId2" cstate="print"/>
            <a:stretch>
              <a:fillRect/>
            </a:stretch>
          </p:blipFill>
          <p:spPr>
            <a:xfrm>
              <a:off x="9220200" y="3309937"/>
              <a:ext cx="2762250" cy="3257550"/>
            </a:xfrm>
            <a:prstGeom prst="rect">
              <a:avLst/>
            </a:prstGeom>
          </p:spPr>
        </p:pic>
      </p:grpSp>
      <p:sp>
        <p:nvSpPr>
          <p:cNvPr id="1048611" name="object 6"/>
          <p:cNvSpPr/>
          <p:nvPr/>
        </p:nvSpPr>
        <p:spPr>
          <a:xfrm>
            <a:off x="11207441" y="18661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2" name="object 7"/>
          <p:cNvSpPr txBox="1">
            <a:spLocks noGrp="1"/>
          </p:cNvSpPr>
          <p:nvPr>
            <p:ph type="title"/>
          </p:nvPr>
        </p:nvSpPr>
        <p:spPr>
          <a:xfrm>
            <a:off x="228600" y="1621372"/>
            <a:ext cx="5636895" cy="63881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altLang="en-IN" sz="4250" b="1" i="1" spc="10" dirty="0"/>
              <a:t>PROBLEM STATEMENT </a:t>
            </a:r>
            <a:endParaRPr sz="4250" b="1" i="1" dirty="0"/>
          </a:p>
        </p:txBody>
      </p:sp>
      <p:sp>
        <p:nvSpPr>
          <p:cNvPr id="1048613" name="object 10"/>
          <p:cNvSpPr txBox="1">
            <a:spLocks noGrp="1"/>
          </p:cNvSpPr>
          <p:nvPr>
            <p:ph type="sldNum" sz="quarter" idx="12"/>
          </p:nvPr>
        </p:nvSpPr>
        <p:spPr>
          <a:xfrm>
            <a:off x="8763000" y="490220"/>
            <a:ext cx="27432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6" name="object 8"/>
          <p:cNvPicPr>
            <a:picLocks/>
          </p:cNvPicPr>
          <p:nvPr/>
        </p:nvPicPr>
        <p:blipFill>
          <a:blip r:embed="rId3" cstate="print"/>
          <a:stretch>
            <a:fillRect/>
          </a:stretch>
        </p:blipFill>
        <p:spPr>
          <a:xfrm>
            <a:off x="676275" y="6467475"/>
            <a:ext cx="2143125" cy="200025"/>
          </a:xfrm>
          <a:prstGeom prst="rect">
            <a:avLst/>
          </a:prstGeom>
        </p:spPr>
      </p:pic>
      <p:sp>
        <p:nvSpPr>
          <p:cNvPr id="1048614" name="TextBox 10"/>
          <p:cNvSpPr txBox="1"/>
          <p:nvPr/>
        </p:nvSpPr>
        <p:spPr>
          <a:xfrm>
            <a:off x="1905000" y="2819400"/>
            <a:ext cx="7010400" cy="2606041"/>
          </a:xfrm>
          <a:prstGeom prst="rect">
            <a:avLst/>
          </a:prstGeom>
          <a:noFill/>
        </p:spPr>
        <p:txBody>
          <a:bodyPr wrap="square" rtlCol="0">
            <a:spAutoFit/>
          </a:bodyPr>
          <a:lstStyle/>
          <a:p>
            <a:r>
              <a:rPr lang="en-US" sz="2800" dirty="0"/>
              <a:t>The problem is to identify the human resources department of ABC corporation. Identify and address performance gaps, Improve accuracy in predicting and enhancing employee performance to reduce turnover and boost productivity</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7"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17" name="object 6"/>
          <p:cNvSpPr/>
          <p:nvPr/>
        </p:nvSpPr>
        <p:spPr>
          <a:xfrm>
            <a:off x="361950" y="6110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8" name="object 7"/>
          <p:cNvSpPr txBox="1">
            <a:spLocks noGrp="1"/>
          </p:cNvSpPr>
          <p:nvPr>
            <p:ph type="title"/>
          </p:nvPr>
        </p:nvSpPr>
        <p:spPr>
          <a:xfrm>
            <a:off x="381284" y="1607099"/>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i="1" spc="5" dirty="0"/>
              <a:t>PROJE</a:t>
            </a:r>
            <a:r>
              <a:rPr lang="en-US" sz="4250" b="1" i="1" spc="5" dirty="0"/>
              <a:t>CT </a:t>
            </a:r>
            <a:r>
              <a:rPr sz="4250" b="1" i="1" spc="-20" dirty="0"/>
              <a:t>OVERVIEW</a:t>
            </a:r>
            <a:endParaRPr sz="4250" b="1" i="1" dirty="0"/>
          </a:p>
        </p:txBody>
      </p:sp>
      <p:sp>
        <p:nvSpPr>
          <p:cNvPr id="1048619" name="object 10"/>
          <p:cNvSpPr txBox="1">
            <a:spLocks noGrp="1"/>
          </p:cNvSpPr>
          <p:nvPr>
            <p:ph type="sldNum" sz="quarter" idx="12"/>
          </p:nvPr>
        </p:nvSpPr>
        <p:spPr>
          <a:xfrm>
            <a:off x="8763000" y="490220"/>
            <a:ext cx="27432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58" name="object 8"/>
          <p:cNvPicPr>
            <a:picLocks/>
          </p:cNvPicPr>
          <p:nvPr/>
        </p:nvPicPr>
        <p:blipFill>
          <a:blip r:embed="rId3" cstate="print"/>
          <a:stretch>
            <a:fillRect/>
          </a:stretch>
        </p:blipFill>
        <p:spPr>
          <a:xfrm>
            <a:off x="676275" y="6467475"/>
            <a:ext cx="2143125" cy="200025"/>
          </a:xfrm>
          <a:prstGeom prst="rect">
            <a:avLst/>
          </a:prstGeom>
        </p:spPr>
      </p:pic>
      <p:sp>
        <p:nvSpPr>
          <p:cNvPr id="1048620" name="TextBox 10"/>
          <p:cNvSpPr txBox="1"/>
          <p:nvPr/>
        </p:nvSpPr>
        <p:spPr>
          <a:xfrm>
            <a:off x="6629400" y="450542"/>
            <a:ext cx="7924800" cy="802640"/>
          </a:xfrm>
          <a:prstGeom prst="rect">
            <a:avLst/>
          </a:prstGeom>
          <a:noFill/>
        </p:spPr>
        <p:txBody>
          <a:bodyPr wrap="square" rtlCol="0">
            <a:spAutoFit/>
          </a:bodyPr>
          <a:lstStyle/>
          <a:p>
            <a:pPr lvl="1">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3025140"/>
          </a:xfrm>
          <a:prstGeom prst="rect">
            <a:avLst/>
          </a:prstGeom>
          <a:noFill/>
        </p:spPr>
        <p:txBody>
          <a:bodyPr wrap="square" rtlCol="0">
            <a:spAutoFit/>
          </a:bodyPr>
          <a:lstStyle/>
          <a:p>
            <a:r>
              <a:rPr lang="en-US" sz="2800" dirty="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object 2"/>
          <p:cNvSpPr/>
          <p:nvPr/>
        </p:nvSpPr>
        <p:spPr>
          <a:xfrm>
            <a:off x="11506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3"/>
          <p:cNvSpPr/>
          <p:nvPr/>
        </p:nvSpPr>
        <p:spPr>
          <a:xfrm>
            <a:off x="420948" y="55899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4"/>
          <p:cNvSpPr/>
          <p:nvPr/>
        </p:nvSpPr>
        <p:spPr>
          <a:xfrm>
            <a:off x="11415712"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5"/>
          <p:cNvSpPr txBox="1">
            <a:spLocks noGrp="1"/>
          </p:cNvSpPr>
          <p:nvPr>
            <p:ph type="title"/>
          </p:nvPr>
        </p:nvSpPr>
        <p:spPr>
          <a:xfrm>
            <a:off x="-752475" y="1828800"/>
            <a:ext cx="7315200" cy="632224"/>
          </a:xfrm>
          <a:prstGeom prst="rect">
            <a:avLst/>
          </a:prstGeom>
        </p:spPr>
        <p:txBody>
          <a:bodyPr vert="horz" wrap="square" lIns="0" tIns="16510" rIns="0" bIns="0" rtlCol="0">
            <a:spAutoFit/>
          </a:bodyPr>
          <a:lstStyle/>
          <a:p>
            <a:pPr marL="12700">
              <a:lnSpc>
                <a:spcPct val="100000"/>
              </a:lnSpc>
              <a:spcBef>
                <a:spcPts val="130"/>
              </a:spcBef>
            </a:pPr>
            <a:r>
              <a:rPr b="1" spc="25" dirty="0"/>
              <a:t>W</a:t>
            </a:r>
            <a:r>
              <a:rPr b="1" spc="-20" dirty="0"/>
              <a:t>H</a:t>
            </a:r>
            <a:r>
              <a:rPr b="1" spc="20" dirty="0"/>
              <a:t>O</a:t>
            </a:r>
            <a:r>
              <a:rPr b="1" spc="-235" dirty="0"/>
              <a:t> </a:t>
            </a:r>
            <a:r>
              <a:rPr b="1" spc="-10" dirty="0"/>
              <a:t>AR</a:t>
            </a:r>
            <a:r>
              <a:rPr b="1" spc="15" dirty="0"/>
              <a:t>E</a:t>
            </a:r>
            <a:r>
              <a:rPr b="1" spc="-35" dirty="0"/>
              <a:t> </a:t>
            </a:r>
            <a:r>
              <a:rPr b="1" spc="-10" dirty="0"/>
              <a:t>T</a:t>
            </a:r>
            <a:r>
              <a:rPr b="1" spc="-15" dirty="0"/>
              <a:t>H</a:t>
            </a:r>
            <a:r>
              <a:rPr b="1" spc="15" dirty="0"/>
              <a:t>E</a:t>
            </a:r>
            <a:r>
              <a:rPr b="1" spc="-35" dirty="0"/>
              <a:t> </a:t>
            </a:r>
            <a:r>
              <a:rPr b="1" spc="-20" dirty="0"/>
              <a:t>E</a:t>
            </a:r>
            <a:r>
              <a:rPr b="1" spc="30" dirty="0"/>
              <a:t>N</a:t>
            </a:r>
            <a:r>
              <a:rPr b="1" spc="15" dirty="0"/>
              <a:t>D</a:t>
            </a:r>
            <a:r>
              <a:rPr lang="en-US" b="1" spc="15" dirty="0"/>
              <a:t> </a:t>
            </a:r>
            <a:r>
              <a:rPr b="1" dirty="0"/>
              <a:t>U</a:t>
            </a:r>
            <a:r>
              <a:rPr b="1" spc="10" dirty="0"/>
              <a:t>S</a:t>
            </a:r>
            <a:r>
              <a:rPr b="1" spc="-25" dirty="0"/>
              <a:t>E</a:t>
            </a:r>
            <a:r>
              <a:rPr b="1" spc="-10" dirty="0"/>
              <a:t>R</a:t>
            </a:r>
            <a:r>
              <a:rPr b="1" spc="5" dirty="0"/>
              <a:t>S?</a:t>
            </a:r>
            <a:endParaRPr b="1" dirty="0"/>
          </a:p>
        </p:txBody>
      </p:sp>
      <p:sp>
        <p:nvSpPr>
          <p:cNvPr id="1048626" name="object 8"/>
          <p:cNvSpPr txBox="1">
            <a:spLocks noGrp="1"/>
          </p:cNvSpPr>
          <p:nvPr>
            <p:ph type="sldNum" sz="quarter" idx="12"/>
          </p:nvPr>
        </p:nvSpPr>
        <p:spPr>
          <a:xfrm>
            <a:off x="8763000" y="490220"/>
            <a:ext cx="27432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59" name="object 6"/>
          <p:cNvPicPr>
            <a:picLocks/>
          </p:cNvPicPr>
          <p:nvPr/>
        </p:nvPicPr>
        <p:blipFill>
          <a:blip r:embed="rId2" cstate="print"/>
          <a:stretch>
            <a:fillRect/>
          </a:stretch>
        </p:blipFill>
        <p:spPr>
          <a:xfrm>
            <a:off x="723900" y="6172200"/>
            <a:ext cx="2181225" cy="485775"/>
          </a:xfrm>
          <a:prstGeom prst="rect">
            <a:avLst/>
          </a:prstGeom>
        </p:spPr>
      </p:pic>
      <p:sp>
        <p:nvSpPr>
          <p:cNvPr id="1048627" name="TextBox 8"/>
          <p:cNvSpPr txBox="1"/>
          <p:nvPr/>
        </p:nvSpPr>
        <p:spPr>
          <a:xfrm>
            <a:off x="2743200" y="2977784"/>
            <a:ext cx="7229475" cy="2606040"/>
          </a:xfrm>
          <a:prstGeom prst="rect">
            <a:avLst/>
          </a:prstGeom>
          <a:noFill/>
        </p:spPr>
        <p:txBody>
          <a:bodyPr wrap="square" rtlCol="0">
            <a:spAutoFit/>
          </a:bodyPr>
          <a:lstStyle/>
          <a:p>
            <a:pPr marL="285750" indent="-285750">
              <a:buFont typeface="Wingdings" panose="05000000000000000000" pitchFamily="2" charset="2"/>
              <a:buChar char="v"/>
            </a:pPr>
            <a:r>
              <a:rPr lang="en-US" sz="2800" dirty="0"/>
              <a:t>Human Resource Team</a:t>
            </a:r>
          </a:p>
          <a:p>
            <a:pPr marL="285750" indent="-285750">
              <a:buFont typeface="Wingdings" panose="05000000000000000000" pitchFamily="2" charset="2"/>
              <a:buChar char="v"/>
            </a:pPr>
            <a:r>
              <a:rPr lang="en-US" sz="2800" dirty="0"/>
              <a:t>CEO</a:t>
            </a:r>
          </a:p>
          <a:p>
            <a:pPr marL="285750" indent="-285750">
              <a:buFont typeface="Wingdings" panose="05000000000000000000" pitchFamily="2" charset="2"/>
              <a:buChar char="v"/>
            </a:pPr>
            <a:r>
              <a:rPr lang="en-US" sz="2800" dirty="0"/>
              <a:t>Managing Director</a:t>
            </a:r>
          </a:p>
          <a:p>
            <a:pPr marL="285750" indent="-285750">
              <a:buFont typeface="Wingdings" panose="05000000000000000000" pitchFamily="2" charset="2"/>
              <a:buChar char="v"/>
            </a:pPr>
            <a:r>
              <a:rPr lang="en-US" sz="2800" dirty="0"/>
              <a:t>Employees</a:t>
            </a:r>
          </a:p>
          <a:p>
            <a:pPr marL="285750" indent="-285750">
              <a:buFont typeface="Wingdings" panose="05000000000000000000" pitchFamily="2" charset="2"/>
              <a:buChar char="v"/>
            </a:pPr>
            <a:r>
              <a:rPr lang="en-US" sz="2800" dirty="0"/>
              <a:t>Training and Development Team</a:t>
            </a:r>
          </a:p>
          <a:p>
            <a:pPr marL="285750" indent="-285750">
              <a:buFont typeface="Wingdings" panose="05000000000000000000" pitchFamily="2" charset="2"/>
              <a:buChar char="v"/>
            </a:pPr>
            <a:r>
              <a:rPr lang="en-US" sz="2800" dirty="0"/>
              <a:t>Performance 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object 2"/>
          <p:cNvPicPr>
            <a:picLocks/>
          </p:cNvPicPr>
          <p:nvPr/>
        </p:nvPicPr>
        <p:blipFill>
          <a:blip r:embed="rId2" cstate="print"/>
          <a:stretch>
            <a:fillRect/>
          </a:stretch>
        </p:blipFill>
        <p:spPr>
          <a:xfrm>
            <a:off x="228600" y="2474438"/>
            <a:ext cx="2590800" cy="3442648"/>
          </a:xfrm>
          <a:prstGeom prst="rect">
            <a:avLst/>
          </a:prstGeom>
        </p:spPr>
      </p:pic>
      <p:sp>
        <p:nvSpPr>
          <p:cNvPr id="1048628" name="object 3"/>
          <p:cNvSpPr/>
          <p:nvPr/>
        </p:nvSpPr>
        <p:spPr>
          <a:xfrm>
            <a:off x="11506200" y="5619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9" name="object 4"/>
          <p:cNvSpPr/>
          <p:nvPr/>
        </p:nvSpPr>
        <p:spPr>
          <a:xfrm>
            <a:off x="36195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0" name="object 5"/>
          <p:cNvSpPr/>
          <p:nvPr/>
        </p:nvSpPr>
        <p:spPr>
          <a:xfrm>
            <a:off x="11343706"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31" name="object 6"/>
          <p:cNvSpPr txBox="1">
            <a:spLocks noGrp="1"/>
          </p:cNvSpPr>
          <p:nvPr>
            <p:ph type="title"/>
          </p:nvPr>
        </p:nvSpPr>
        <p:spPr>
          <a:xfrm>
            <a:off x="1066800" y="1537325"/>
            <a:ext cx="9763125"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t>O</a:t>
            </a:r>
            <a:r>
              <a:rPr sz="3600" b="1" i="1" spc="25" dirty="0"/>
              <a:t>U</a:t>
            </a:r>
            <a:r>
              <a:rPr sz="3600" b="1" i="1" dirty="0"/>
              <a:t>R</a:t>
            </a:r>
            <a:r>
              <a:rPr sz="3600" b="1" i="1" spc="5" dirty="0"/>
              <a:t> </a:t>
            </a:r>
            <a:r>
              <a:rPr sz="3600" b="1" i="1" spc="25" dirty="0"/>
              <a:t>S</a:t>
            </a:r>
            <a:r>
              <a:rPr sz="3600" b="1" i="1" spc="10" dirty="0"/>
              <a:t>O</a:t>
            </a:r>
            <a:r>
              <a:rPr sz="3600" b="1" i="1" spc="25" dirty="0"/>
              <a:t>LU</a:t>
            </a:r>
            <a:r>
              <a:rPr sz="3600" b="1" i="1" spc="-35" dirty="0"/>
              <a:t>T</a:t>
            </a:r>
            <a:r>
              <a:rPr sz="3600" b="1" i="1" spc="-30" dirty="0"/>
              <a:t>I</a:t>
            </a:r>
            <a:r>
              <a:rPr sz="3600" b="1" i="1" spc="10" dirty="0"/>
              <a:t>O</a:t>
            </a:r>
            <a:r>
              <a:rPr sz="3600" b="1" i="1" dirty="0"/>
              <a:t>N</a:t>
            </a:r>
            <a:r>
              <a:rPr sz="3600" b="1" i="1" spc="-345" dirty="0"/>
              <a:t> </a:t>
            </a:r>
            <a:r>
              <a:rPr sz="3600" b="1" i="1" spc="-35" dirty="0"/>
              <a:t>A</a:t>
            </a:r>
            <a:r>
              <a:rPr sz="3600" b="1" i="1" spc="-5" dirty="0"/>
              <a:t>N</a:t>
            </a:r>
            <a:r>
              <a:rPr sz="3600" b="1" i="1" dirty="0"/>
              <a:t>D</a:t>
            </a:r>
            <a:r>
              <a:rPr sz="3600" b="1" i="1" spc="35" dirty="0"/>
              <a:t> </a:t>
            </a:r>
            <a:r>
              <a:rPr sz="3600" b="1" i="1" spc="-30" dirty="0"/>
              <a:t>I</a:t>
            </a:r>
            <a:r>
              <a:rPr sz="3600" b="1" i="1" spc="-35" dirty="0"/>
              <a:t>T</a:t>
            </a:r>
            <a:r>
              <a:rPr sz="3600" b="1" i="1" dirty="0"/>
              <a:t>S</a:t>
            </a:r>
            <a:r>
              <a:rPr sz="3600" b="1" i="1" spc="60" dirty="0"/>
              <a:t> </a:t>
            </a:r>
            <a:r>
              <a:rPr sz="3600" b="1" i="1" spc="-295" dirty="0"/>
              <a:t>V</a:t>
            </a:r>
            <a:r>
              <a:rPr sz="3600" b="1" i="1" spc="-35" dirty="0"/>
              <a:t>A</a:t>
            </a:r>
            <a:r>
              <a:rPr sz="3600" b="1" i="1" spc="25" dirty="0"/>
              <a:t>LU</a:t>
            </a:r>
            <a:r>
              <a:rPr sz="3600" b="1" i="1" dirty="0"/>
              <a:t>E</a:t>
            </a:r>
            <a:r>
              <a:rPr sz="3600" b="1" i="1" spc="-65" dirty="0"/>
              <a:t> </a:t>
            </a:r>
            <a:r>
              <a:rPr sz="3600" b="1" i="1" spc="-15" dirty="0"/>
              <a:t>P</a:t>
            </a:r>
            <a:r>
              <a:rPr sz="3600" b="1" i="1" spc="-30" dirty="0"/>
              <a:t>R</a:t>
            </a:r>
            <a:r>
              <a:rPr sz="3600" b="1" i="1" spc="10" dirty="0"/>
              <a:t>O</a:t>
            </a:r>
            <a:r>
              <a:rPr sz="3600" b="1" i="1" spc="-15" dirty="0"/>
              <a:t>P</a:t>
            </a:r>
            <a:r>
              <a:rPr sz="3600" b="1" i="1" spc="10" dirty="0"/>
              <a:t>O</a:t>
            </a:r>
            <a:r>
              <a:rPr sz="3600" b="1" i="1" spc="25" dirty="0"/>
              <a:t>S</a:t>
            </a:r>
            <a:r>
              <a:rPr sz="3600" b="1" i="1" spc="-30" dirty="0"/>
              <a:t>I</a:t>
            </a:r>
            <a:r>
              <a:rPr sz="3600" b="1" i="1" spc="-35" dirty="0"/>
              <a:t>T</a:t>
            </a:r>
            <a:r>
              <a:rPr sz="3600" b="1" i="1" spc="-30" dirty="0"/>
              <a:t>I</a:t>
            </a:r>
            <a:r>
              <a:rPr sz="3600" b="1" i="1" spc="10" dirty="0"/>
              <a:t>O</a:t>
            </a:r>
            <a:r>
              <a:rPr sz="3600" b="1" i="1" dirty="0"/>
              <a:t>N</a:t>
            </a:r>
          </a:p>
        </p:txBody>
      </p:sp>
      <p:sp>
        <p:nvSpPr>
          <p:cNvPr id="1048632" name="object 9"/>
          <p:cNvSpPr txBox="1">
            <a:spLocks noGrp="1"/>
          </p:cNvSpPr>
          <p:nvPr>
            <p:ph type="sldNum" sz="quarter" idx="12"/>
          </p:nvPr>
        </p:nvSpPr>
        <p:spPr>
          <a:xfrm>
            <a:off x="8763000" y="490220"/>
            <a:ext cx="2743200"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1" name="object 7"/>
          <p:cNvPicPr>
            <a:picLocks/>
          </p:cNvPicPr>
          <p:nvPr/>
        </p:nvPicPr>
        <p:blipFill>
          <a:blip r:embed="rId3" cstate="print"/>
          <a:stretch>
            <a:fillRect/>
          </a:stretch>
        </p:blipFill>
        <p:spPr>
          <a:xfrm>
            <a:off x="676275" y="6467475"/>
            <a:ext cx="2143125" cy="200025"/>
          </a:xfrm>
          <a:prstGeom prst="rect">
            <a:avLst/>
          </a:prstGeom>
        </p:spPr>
      </p:pic>
      <p:sp>
        <p:nvSpPr>
          <p:cNvPr id="1048633" name="TextBox 7"/>
          <p:cNvSpPr txBox="1"/>
          <p:nvPr/>
        </p:nvSpPr>
        <p:spPr>
          <a:xfrm>
            <a:off x="2847833" y="3041600"/>
            <a:ext cx="7315200" cy="222504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Highlighting missing values using conditional formatting.</a:t>
            </a:r>
          </a:p>
          <a:p>
            <a:pPr marL="342900" indent="-342900">
              <a:buFont typeface="Wingdings" panose="05000000000000000000" pitchFamily="2" charset="2"/>
              <a:buChar char="Ø"/>
            </a:pPr>
            <a:r>
              <a:rPr lang="en-US" sz="2400" dirty="0"/>
              <a:t> Remove missing values using Filtering.</a:t>
            </a:r>
          </a:p>
          <a:p>
            <a:pPr marL="342900" indent="-342900">
              <a:buFont typeface="Wingdings" panose="05000000000000000000" pitchFamily="2" charset="2"/>
              <a:buChar char="Ø"/>
            </a:pPr>
            <a:r>
              <a:rPr lang="en-US" sz="2400" dirty="0"/>
              <a:t> Calculate performance levels using formulas.</a:t>
            </a:r>
          </a:p>
          <a:p>
            <a:pPr marL="342900" indent="-342900">
              <a:buFont typeface="Wingdings" panose="05000000000000000000" pitchFamily="2" charset="2"/>
              <a:buChar char="Ø"/>
            </a:pPr>
            <a:r>
              <a:rPr lang="en-US" sz="2400" dirty="0"/>
              <a:t> Summarize data using Pivot tables.</a:t>
            </a:r>
          </a:p>
          <a:p>
            <a:pPr marL="342900" indent="-342900">
              <a:buFont typeface="Wingdings" panose="05000000000000000000" pitchFamily="2" charset="2"/>
              <a:buChar char="Ø"/>
            </a:pPr>
            <a:r>
              <a:rPr lang="en-US" sz="2400" dirty="0"/>
              <a:t> 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lstStyle/>
          <a:p>
            <a:r>
              <a:rPr lang="en-IN" b="1" i="1" dirty="0"/>
              <a:t>Dataset Description</a:t>
            </a:r>
          </a:p>
        </p:txBody>
      </p:sp>
      <p:sp>
        <p:nvSpPr>
          <p:cNvPr id="1048635" name="TextBox 2"/>
          <p:cNvSpPr txBox="1"/>
          <p:nvPr/>
        </p:nvSpPr>
        <p:spPr>
          <a:xfrm>
            <a:off x="1752600" y="2209800"/>
            <a:ext cx="9982200" cy="374904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Employee ID (numerical)</a:t>
            </a:r>
          </a:p>
          <a:p>
            <a:pPr marL="285750" indent="-285750">
              <a:buFont typeface="Wingdings" panose="05000000000000000000" pitchFamily="2" charset="2"/>
              <a:buChar char="Ø"/>
            </a:pPr>
            <a:r>
              <a:rPr lang="en-US" sz="2000" dirty="0"/>
              <a:t>Employee Name (text)</a:t>
            </a:r>
          </a:p>
          <a:p>
            <a:pPr marL="285750" indent="-285750">
              <a:buFont typeface="Wingdings" panose="05000000000000000000" pitchFamily="2" charset="2"/>
              <a:buChar char="Ø"/>
            </a:pPr>
            <a:r>
              <a:rPr lang="en-US" sz="2000" dirty="0"/>
              <a:t>Employee Type (text)</a:t>
            </a:r>
          </a:p>
          <a:p>
            <a:pPr marL="285750" indent="-285750">
              <a:buFont typeface="Wingdings" panose="05000000000000000000" pitchFamily="2" charset="2"/>
              <a:buChar char="Ø"/>
            </a:pPr>
            <a:r>
              <a:rPr lang="en-US" sz="2000" dirty="0"/>
              <a:t>Performance Level(text)</a:t>
            </a:r>
          </a:p>
          <a:p>
            <a:pPr marL="285750" indent="-285750">
              <a:buFont typeface="Wingdings" panose="05000000000000000000" pitchFamily="2" charset="2"/>
              <a:buChar char="Ø"/>
            </a:pPr>
            <a:r>
              <a:rPr lang="en-US" sz="2000" dirty="0"/>
              <a:t>Gender Code (text)</a:t>
            </a:r>
          </a:p>
          <a:p>
            <a:pPr marL="285750" indent="-285750">
              <a:buFont typeface="Wingdings" panose="05000000000000000000" pitchFamily="2" charset="2"/>
              <a:buChar char="Ø"/>
            </a:pPr>
            <a:r>
              <a:rPr lang="en-US" sz="2000" dirty="0"/>
              <a:t>Employee Rating (numerical)</a:t>
            </a:r>
          </a:p>
          <a:p>
            <a:pPr marL="285750" indent="-285750">
              <a:buFont typeface="Wingdings" panose="05000000000000000000" pitchFamily="2" charset="2"/>
              <a:buChar char="Ø"/>
            </a:pPr>
            <a:r>
              <a:rPr lang="en-US" sz="2000" dirty="0"/>
              <a:t>Employee Classification (text)</a:t>
            </a:r>
          </a:p>
          <a:p>
            <a:pPr marL="285750" indent="-285750">
              <a:buFont typeface="Wingdings" panose="05000000000000000000" pitchFamily="2" charset="2"/>
              <a:buChar char="Ø"/>
            </a:pPr>
            <a:r>
              <a:rPr lang="en-US" sz="2000" dirty="0"/>
              <a:t>Business Unit (text)</a:t>
            </a:r>
          </a:p>
          <a:p>
            <a:pPr marL="285750" indent="-285750">
              <a:buFont typeface="Wingdings" panose="05000000000000000000" pitchFamily="2" charset="2"/>
              <a:buChar char="Ø"/>
            </a:pPr>
            <a:r>
              <a:rPr lang="en-US" sz="2000" dirty="0"/>
              <a:t>Employee Status(text)</a:t>
            </a:r>
          </a:p>
          <a:p>
            <a:endParaRPr lang="en-US" sz="2000" dirty="0"/>
          </a:p>
          <a:p>
            <a:r>
              <a:rPr lang="en-US" sz="2000" dirty="0"/>
              <a:t>Note: The employee data set is download in kaggle. The original dataset has 26features,but we are focusing on these 9 selected features for analysis.</a:t>
            </a:r>
          </a:p>
        </p:txBody>
      </p:sp>
      <p:pic>
        <p:nvPicPr>
          <p:cNvPr id="2097162" name="object 6"/>
          <p:cNvPicPr>
            <a:picLocks/>
          </p:cNvPicPr>
          <p:nvPr/>
        </p:nvPicPr>
        <p:blipFill>
          <a:blip r:embed="rId2" cstate="print"/>
          <a:stretch>
            <a:fillRect/>
          </a:stretch>
        </p:blipFill>
        <p:spPr>
          <a:xfrm>
            <a:off x="9525000" y="1600200"/>
            <a:ext cx="2466975" cy="3419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8" name="object 4"/>
          <p:cNvSpPr/>
          <p:nvPr/>
        </p:nvSpPr>
        <p:spPr>
          <a:xfrm>
            <a:off x="752475" y="203085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9" name="object 5"/>
          <p:cNvSpPr/>
          <p:nvPr/>
        </p:nvSpPr>
        <p:spPr>
          <a:xfrm>
            <a:off x="11391518" y="69533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6"/>
          <p:cNvPicPr>
            <a:picLocks/>
          </p:cNvPicPr>
          <p:nvPr/>
        </p:nvPicPr>
        <p:blipFill>
          <a:blip r:embed="rId2" cstate="print"/>
          <a:stretch>
            <a:fillRect/>
          </a:stretch>
        </p:blipFill>
        <p:spPr>
          <a:xfrm>
            <a:off x="66675" y="3381373"/>
            <a:ext cx="2466975" cy="3419475"/>
          </a:xfrm>
          <a:prstGeom prst="rect">
            <a:avLst/>
          </a:prstGeom>
        </p:spPr>
      </p:pic>
      <p:sp>
        <p:nvSpPr>
          <p:cNvPr id="1048640" name="object 7"/>
          <p:cNvSpPr txBox="1">
            <a:spLocks noGrp="1"/>
          </p:cNvSpPr>
          <p:nvPr>
            <p:ph type="title"/>
          </p:nvPr>
        </p:nvSpPr>
        <p:spPr>
          <a:xfrm>
            <a:off x="1447800" y="1713526"/>
            <a:ext cx="8001000" cy="638810"/>
          </a:xfrm>
          <a:prstGeom prst="rect">
            <a:avLst/>
          </a:prstGeom>
        </p:spPr>
        <p:txBody>
          <a:bodyPr vert="horz" wrap="square" lIns="0" tIns="16510" rIns="0" bIns="0" rtlCol="0">
            <a:spAutoFit/>
          </a:bodyPr>
          <a:lstStyle/>
          <a:p>
            <a:pPr marL="12700">
              <a:lnSpc>
                <a:spcPct val="100000"/>
              </a:lnSpc>
              <a:spcBef>
                <a:spcPts val="130"/>
              </a:spcBef>
            </a:pPr>
            <a:r>
              <a:rPr sz="4250" b="1" i="1" spc="15" dirty="0"/>
              <a:t>THE</a:t>
            </a:r>
            <a:r>
              <a:rPr sz="4250" b="1" i="1" spc="20" dirty="0"/>
              <a:t> </a:t>
            </a:r>
            <a:r>
              <a:rPr lang="en-US" sz="4250" b="1" i="1" spc="20" dirty="0"/>
              <a:t>"</a:t>
            </a:r>
            <a:r>
              <a:rPr sz="4250" b="1" i="1" spc="10" dirty="0"/>
              <a:t>WOW</a:t>
            </a:r>
            <a:r>
              <a:rPr lang="en-US" sz="4250" b="1" i="1" spc="10" dirty="0"/>
              <a:t>"</a:t>
            </a:r>
            <a:r>
              <a:rPr sz="4250" b="1" i="1" spc="85" dirty="0"/>
              <a:t> </a:t>
            </a:r>
            <a:r>
              <a:rPr sz="4250" b="1" i="1" spc="10" dirty="0"/>
              <a:t>IN</a:t>
            </a:r>
            <a:r>
              <a:rPr lang="en-US" sz="4250" b="1" i="1" spc="-5" dirty="0"/>
              <a:t> </a:t>
            </a:r>
            <a:r>
              <a:rPr sz="4250" b="1" i="1" spc="15" dirty="0"/>
              <a:t>OUR</a:t>
            </a:r>
            <a:r>
              <a:rPr lang="en-US" sz="4250" b="1" i="1" spc="15" dirty="0"/>
              <a:t> </a:t>
            </a:r>
            <a:r>
              <a:rPr sz="4250" b="1" i="1" spc="20" dirty="0"/>
              <a:t>SOLUTION</a:t>
            </a:r>
            <a:endParaRPr sz="4250" b="1" i="1" dirty="0"/>
          </a:p>
        </p:txBody>
      </p:sp>
      <p:sp>
        <p:nvSpPr>
          <p:cNvPr id="104864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avLst/>
          </a:prstGeom>
          <a:noFill/>
        </p:spPr>
        <p:txBody>
          <a:bodyPr wrap="square" rtlCol="0">
            <a:spAutoFit/>
          </a:bodyPr>
          <a:lstStyle/>
          <a:p>
            <a:r>
              <a:rPr lang="en-US" sz="2400" dirty="0"/>
              <a:t>Yes! Here is a possible “WOW” factor in our employee performance analysis solution :</a:t>
            </a:r>
          </a:p>
          <a:p>
            <a:pPr marL="285750" indent="-285750">
              <a:buFont typeface="Wingdings" panose="05000000000000000000" pitchFamily="2" charset="2"/>
              <a:buChar char="ü"/>
            </a:pPr>
            <a:r>
              <a:rPr lang="en-US" sz="2400" dirty="0"/>
              <a:t> performance level formula  =IFS(Z8&gt;=5,”VERY     HIGH”,Z8&gt;=4,”HIGH”,Z8&gt;=3,”MED”,TRUE,”LOW”)</a:t>
            </a:r>
          </a:p>
          <a:p>
            <a:pPr marL="285750" indent="-285750">
              <a:buFont typeface="Wingdings" panose="05000000000000000000" pitchFamily="2" charset="2"/>
              <a:buChar char="ü"/>
            </a:pPr>
            <a:r>
              <a:rPr lang="en-US" sz="2400" dirty="0"/>
              <a:t>Unlock employee potential</a:t>
            </a:r>
          </a:p>
          <a:p>
            <a:pPr marL="285750" indent="-285750">
              <a:buFont typeface="Wingdings" panose="05000000000000000000" pitchFamily="2" charset="2"/>
              <a:buChar char="ü"/>
            </a:pPr>
            <a:r>
              <a:rPr lang="en-US" sz="2400" dirty="0"/>
              <a:t>Boost productivity</a:t>
            </a:r>
          </a:p>
          <a:p>
            <a:pPr marL="285750" indent="-285750">
              <a:buFont typeface="Wingdings" panose="05000000000000000000" pitchFamily="2" charset="2"/>
              <a:buChar char="ü"/>
            </a:pPr>
            <a:r>
              <a:rPr lang="en-US" sz="2400" dirty="0"/>
              <a:t>Drive business growth</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Vapor Trail</vt:lpstr>
      <vt:lpstr> </vt:lpstr>
      <vt:lpstr>PowerPoint Presentation</vt:lpstr>
      <vt:lpstr>PowerPoint Presentation</vt:lpstr>
      <vt:lpstr>PROBLEM STATEMENT </vt:lpstr>
      <vt:lpstr>PROJECT OVERVIEW</vt:lpstr>
      <vt:lpstr>WHO ARE THE END USERS?</vt:lpstr>
      <vt:lpstr>OUR SOLUTION AND ITS VALUE PROPOSITION</vt:lpstr>
      <vt:lpstr>Dataset Description</vt:lpstr>
      <vt:lpstr>THE "WOW" IN OUR SOLUTION</vt:lpstr>
      <vt:lpstr>MODELLING</vt:lpstr>
      <vt:lpstr>MODELLING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Albert Gubi</cp:lastModifiedBy>
  <cp:revision>1</cp:revision>
  <dcterms:created xsi:type="dcterms:W3CDTF">2024-03-28T06:07:22Z</dcterms:created>
  <dcterms:modified xsi:type="dcterms:W3CDTF">2024-09-19T05:48:43Z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2653596a6bc14e679727a25296214cd9</vt:lpwstr>
  </property>
</Properties>
</file>