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usic sheet">
            <a:extLst>
              <a:ext uri="{FF2B5EF4-FFF2-40B4-BE49-F238E27FC236}">
                <a16:creationId xmlns:a16="http://schemas.microsoft.com/office/drawing/2014/main" id="{51556364-F321-46F4-A09F-8CBBC2ADC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FEC69-40E5-4DB9-AB9A-AAF826B4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Common C-RNN  architecture for Key and Tempo estimation</a:t>
            </a:r>
            <a:endParaRPr lang="it-IT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25B4C-C796-4021-8DBA-2C539E0F0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Rino Castellano - @TUWIEN 2021-2022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93771"/>
            <a:ext cx="5021182" cy="98742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278-4CC1-4B57-86A0-2F5398D9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2739"/>
            <a:ext cx="5021182" cy="2228629"/>
          </a:xfrm>
        </p:spPr>
        <p:txBody>
          <a:bodyPr/>
          <a:lstStyle/>
          <a:p>
            <a:r>
              <a:rPr lang="en-US" dirty="0"/>
              <a:t>Data Augmentation:</a:t>
            </a:r>
          </a:p>
          <a:p>
            <a:pPr marL="342900" indent="-342900">
              <a:buFontTx/>
              <a:buChar char="-"/>
            </a:pPr>
            <a:r>
              <a:rPr lang="en-US" dirty="0"/>
              <a:t>Time Stretching (Tempo Estimation)</a:t>
            </a:r>
          </a:p>
          <a:p>
            <a:pPr marL="342900" indent="-342900">
              <a:buFontTx/>
              <a:buChar char="-"/>
            </a:pPr>
            <a:r>
              <a:rPr lang="en-US" dirty="0"/>
              <a:t>Pitch Shifting (Key Estimation)</a:t>
            </a:r>
          </a:p>
          <a:p>
            <a:pPr marL="342900" indent="-342900">
              <a:buFontTx/>
              <a:buChar char="-"/>
            </a:pPr>
            <a:r>
              <a:rPr lang="en-US" dirty="0"/>
              <a:t>Using cut -&gt;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remnants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of the parts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cut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beginning</a:t>
            </a:r>
            <a:r>
              <a:rPr kumimoji="0" lang="it-IT" altLang="it-IT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51FE2-1F9A-4226-8591-70EDFFD10227}"/>
              </a:ext>
            </a:extLst>
          </p:cNvPr>
          <p:cNvSpPr txBox="1"/>
          <p:nvPr/>
        </p:nvSpPr>
        <p:spPr>
          <a:xfrm>
            <a:off x="517870" y="4523874"/>
            <a:ext cx="502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still remained. Possible interpretation in Tempo Estimation -&gt; Few Shot Learning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4BA7CE-D437-4724-9394-DFA41D558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1" t="52593" r="56065" b="24776"/>
          <a:stretch/>
        </p:blipFill>
        <p:spPr>
          <a:xfrm>
            <a:off x="9270022" y="1213174"/>
            <a:ext cx="2274277" cy="1552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C2603-2E7C-4AAC-8411-60AD7080A2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2" t="53334" r="55937" b="24610"/>
          <a:stretch/>
        </p:blipFill>
        <p:spPr>
          <a:xfrm>
            <a:off x="9270022" y="3767571"/>
            <a:ext cx="2349500" cy="1512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884E4-3F67-4871-A920-DFB553DD0F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96" t="52778" r="55834" b="24610"/>
          <a:stretch/>
        </p:blipFill>
        <p:spPr>
          <a:xfrm>
            <a:off x="6020777" y="2765225"/>
            <a:ext cx="2349500" cy="155070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598D85-1E0E-4790-9777-F2278359F29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 flipV="1">
            <a:off x="8370277" y="1989200"/>
            <a:ext cx="899745" cy="15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BC0FF-F469-4CEA-9076-5CE246CEA27D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8370277" y="3540578"/>
            <a:ext cx="899745" cy="98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69A29-355C-4E9D-8E26-ED88245C6E07}"/>
              </a:ext>
            </a:extLst>
          </p:cNvPr>
          <p:cNvSpPr txBox="1"/>
          <p:nvPr/>
        </p:nvSpPr>
        <p:spPr>
          <a:xfrm>
            <a:off x="8140700" y="2015012"/>
            <a:ext cx="962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  <a:p>
            <a:r>
              <a:rPr lang="en-US" sz="1400" dirty="0"/>
              <a:t>stretching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E8B35-EAE0-457D-BBD1-27FD4B2EEE4C}"/>
              </a:ext>
            </a:extLst>
          </p:cNvPr>
          <p:cNvSpPr txBox="1"/>
          <p:nvPr/>
        </p:nvSpPr>
        <p:spPr>
          <a:xfrm>
            <a:off x="8370277" y="4127229"/>
            <a:ext cx="97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Pitch shifting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88420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DF0-8447-4606-9477-617933CF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and Tempo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6B77-8B22-44DF-956D-3727F894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61778"/>
            <a:ext cx="5021182" cy="361781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Key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chord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of the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composition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entire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chord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progression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and note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execution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lives</a:t>
            </a:r>
            <a:r>
              <a:rPr lang="it-IT" sz="1800" dirty="0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around</a:t>
            </a:r>
            <a:endParaRPr lang="it-IT" sz="1800" dirty="0">
              <a:solidFill>
                <a:srgbClr val="202124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tempo is defined by the BPM (Beats per Minute) and it is also crucial to a better knowledge and live execution of the song</a:t>
            </a:r>
            <a:endParaRPr lang="it-IT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80318C4-0F0F-49DC-A0CC-176445F48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" t="6358" r="24012" b="58089"/>
          <a:stretch/>
        </p:blipFill>
        <p:spPr>
          <a:xfrm>
            <a:off x="6652950" y="2135533"/>
            <a:ext cx="3247403" cy="9571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9E285-6001-4137-982A-D9620B5D5C2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491418" y="2614098"/>
            <a:ext cx="1161532" cy="10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CDB995-968B-40B0-8F1B-2FD3AF331CC4}"/>
              </a:ext>
            </a:extLst>
          </p:cNvPr>
          <p:cNvSpPr txBox="1"/>
          <p:nvPr/>
        </p:nvSpPr>
        <p:spPr>
          <a:xfrm>
            <a:off x="6682810" y="161193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Relative minor</a:t>
            </a:r>
            <a:endParaRPr lang="it-I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0932F9-F176-49BB-95C5-875B9D0FC7E8}"/>
              </a:ext>
            </a:extLst>
          </p:cNvPr>
          <p:cNvCxnSpPr>
            <a:cxnSpLocks/>
          </p:cNvCxnSpPr>
          <p:nvPr/>
        </p:nvCxnSpPr>
        <p:spPr>
          <a:xfrm>
            <a:off x="7212763" y="1896251"/>
            <a:ext cx="204986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BC3F8D-D181-4650-9370-A7A447327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91" t="53957" r="28437" b="40471"/>
          <a:stretch/>
        </p:blipFill>
        <p:spPr>
          <a:xfrm>
            <a:off x="6541075" y="3867673"/>
            <a:ext cx="4924443" cy="83108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D0B6C3-9933-4D3B-A206-637EB20E864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84302" y="3919405"/>
            <a:ext cx="1156773" cy="36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CA9CAF-4078-4909-A286-093F0BF173C9}"/>
              </a:ext>
            </a:extLst>
          </p:cNvPr>
          <p:cNvSpPr txBox="1"/>
          <p:nvPr/>
        </p:nvSpPr>
        <p:spPr>
          <a:xfrm>
            <a:off x="6271480" y="506608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BPM=100</a:t>
            </a:r>
            <a:endParaRPr lang="it-IT" sz="12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6A8ED44-C1BB-47B8-BC8E-7B20DDE7BCE5}"/>
              </a:ext>
            </a:extLst>
          </p:cNvPr>
          <p:cNvSpPr/>
          <p:nvPr/>
        </p:nvSpPr>
        <p:spPr>
          <a:xfrm>
            <a:off x="7703507" y="4698753"/>
            <a:ext cx="96359" cy="3399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4083F47-50DE-40F2-9AC3-F225286D5489}"/>
              </a:ext>
            </a:extLst>
          </p:cNvPr>
          <p:cNvSpPr/>
          <p:nvPr/>
        </p:nvSpPr>
        <p:spPr>
          <a:xfrm>
            <a:off x="8181975" y="4698753"/>
            <a:ext cx="96359" cy="367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54987-6135-4C73-BE61-0A42A0513D87}"/>
              </a:ext>
            </a:extLst>
          </p:cNvPr>
          <p:cNvSpPr txBox="1"/>
          <p:nvPr/>
        </p:nvSpPr>
        <p:spPr>
          <a:xfrm>
            <a:off x="7739089" y="473101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0.6 s</a:t>
            </a:r>
            <a:endParaRPr lang="it-I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355FC7-1D4D-456A-9967-946233E16784}"/>
              </a:ext>
            </a:extLst>
          </p:cNvPr>
          <p:cNvSpPr txBox="1"/>
          <p:nvPr/>
        </p:nvSpPr>
        <p:spPr>
          <a:xfrm>
            <a:off x="8129098" y="1350322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Relative fifth</a:t>
            </a:r>
            <a:endParaRPr lang="it-IT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00189E-40EA-4944-BB26-4DECAD0DCBCA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491051" y="1611932"/>
            <a:ext cx="111094" cy="51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A5B1-157C-4628-8587-140DFED8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232C-6E48-48D1-B194-94C0765C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257425"/>
            <a:ext cx="5021182" cy="347447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Pre-processing</a:t>
            </a:r>
            <a:br>
              <a:rPr lang="en-US" sz="2400" dirty="0"/>
            </a:br>
            <a:r>
              <a:rPr lang="en-US" sz="2400" dirty="0"/>
              <a:t>1. Cutting audio</a:t>
            </a:r>
            <a:br>
              <a:rPr lang="en-US" sz="2400" dirty="0"/>
            </a:br>
            <a:r>
              <a:rPr lang="en-US" sz="2400" dirty="0"/>
              <a:t>2. STFT and Mel filter-bank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Model Building -&gt; CRNN Architecture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Insights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749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1860-5425-4B75-A9BF-CF8A6D77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90B2-32BB-45A1-9A33-63E4F7AA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12240"/>
            <a:ext cx="6521105" cy="1793486"/>
          </a:xfrm>
        </p:spPr>
        <p:txBody>
          <a:bodyPr/>
          <a:lstStyle/>
          <a:p>
            <a:r>
              <a:rPr lang="en-US" dirty="0"/>
              <a:t>1. Cutting audio in its first 15s, because: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necessity of longer audio for training</a:t>
            </a:r>
          </a:p>
          <a:p>
            <a:pPr marL="342900" indent="-342900">
              <a:buFontTx/>
              <a:buChar char="-"/>
            </a:pPr>
            <a:r>
              <a:rPr lang="en-US" dirty="0"/>
              <a:t>Data augmentation (discussed in the insights)</a:t>
            </a:r>
          </a:p>
          <a:p>
            <a:endParaRPr lang="it-IT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F52932D-A100-4782-97F6-11798A48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1"/>
          <a:stretch/>
        </p:blipFill>
        <p:spPr>
          <a:xfrm>
            <a:off x="6415132" y="2050641"/>
            <a:ext cx="5258998" cy="10996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6520A78-9326-43A3-BECA-DD08C26B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7356" r="13640" b="14968"/>
          <a:stretch/>
        </p:blipFill>
        <p:spPr>
          <a:xfrm>
            <a:off x="4428320" y="4009876"/>
            <a:ext cx="3240576" cy="13729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ED0FA8-7A48-4B18-894F-1CAA7AF1BBDC}"/>
              </a:ext>
            </a:extLst>
          </p:cNvPr>
          <p:cNvCxnSpPr>
            <a:cxnSpLocks/>
          </p:cNvCxnSpPr>
          <p:nvPr/>
        </p:nvCxnSpPr>
        <p:spPr>
          <a:xfrm flipH="1">
            <a:off x="4422082" y="3150243"/>
            <a:ext cx="1988212" cy="84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117B26-9EDC-47AE-86FA-DC7D7BD2018D}"/>
              </a:ext>
            </a:extLst>
          </p:cNvPr>
          <p:cNvCxnSpPr>
            <a:cxnSpLocks/>
          </p:cNvCxnSpPr>
          <p:nvPr/>
        </p:nvCxnSpPr>
        <p:spPr>
          <a:xfrm flipH="1">
            <a:off x="7662658" y="3165394"/>
            <a:ext cx="274842" cy="8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6871C-6E8C-4581-8456-EF0A21AD2B51}"/>
              </a:ext>
            </a:extLst>
          </p:cNvPr>
          <p:cNvCxnSpPr>
            <a:cxnSpLocks/>
          </p:cNvCxnSpPr>
          <p:nvPr/>
        </p:nvCxnSpPr>
        <p:spPr>
          <a:xfrm flipH="1">
            <a:off x="8817479" y="3165394"/>
            <a:ext cx="593221" cy="8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8E41F1-BC75-41DF-A7B6-06E2D628D3BB}"/>
              </a:ext>
            </a:extLst>
          </p:cNvPr>
          <p:cNvSpPr txBox="1"/>
          <p:nvPr/>
        </p:nvSpPr>
        <p:spPr>
          <a:xfrm>
            <a:off x="7984229" y="45205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(…)</a:t>
            </a:r>
            <a:endParaRPr lang="it-IT" dirty="0"/>
          </a:p>
        </p:txBody>
      </p:sp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C16B9114-CA1C-4D69-BCAA-E4D7A97B6C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1" t="3575" r="1676" b="14322"/>
          <a:stretch/>
        </p:blipFill>
        <p:spPr>
          <a:xfrm>
            <a:off x="8817479" y="3996402"/>
            <a:ext cx="2856651" cy="139988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857AEE-6FB7-4C7C-A81D-54645FED1794}"/>
              </a:ext>
            </a:extLst>
          </p:cNvPr>
          <p:cNvCxnSpPr>
            <a:cxnSpLocks/>
          </p:cNvCxnSpPr>
          <p:nvPr/>
        </p:nvCxnSpPr>
        <p:spPr>
          <a:xfrm>
            <a:off x="10883899" y="3116123"/>
            <a:ext cx="790231" cy="8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B4033F-FB1A-4733-8201-C842E1E50A74}"/>
              </a:ext>
            </a:extLst>
          </p:cNvPr>
          <p:cNvCxnSpPr>
            <a:cxnSpLocks/>
          </p:cNvCxnSpPr>
          <p:nvPr/>
        </p:nvCxnSpPr>
        <p:spPr>
          <a:xfrm flipV="1">
            <a:off x="7937500" y="2065793"/>
            <a:ext cx="0" cy="1099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66C52A-F304-4B0E-80D4-B4748DA584FE}"/>
              </a:ext>
            </a:extLst>
          </p:cNvPr>
          <p:cNvCxnSpPr/>
          <p:nvPr/>
        </p:nvCxnSpPr>
        <p:spPr>
          <a:xfrm>
            <a:off x="9410700" y="2050641"/>
            <a:ext cx="0" cy="106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477500-19B3-4860-A8FA-A80947BB16A8}"/>
              </a:ext>
            </a:extLst>
          </p:cNvPr>
          <p:cNvCxnSpPr/>
          <p:nvPr/>
        </p:nvCxnSpPr>
        <p:spPr>
          <a:xfrm>
            <a:off x="10833100" y="2062734"/>
            <a:ext cx="0" cy="106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br>
              <a:rPr lang="en-US" dirty="0"/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278-4CC1-4B57-86A0-2F5398D9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2739"/>
            <a:ext cx="5021182" cy="4870457"/>
          </a:xfrm>
        </p:spPr>
        <p:txBody>
          <a:bodyPr/>
          <a:lstStyle/>
          <a:p>
            <a:r>
              <a:rPr lang="en-US" dirty="0"/>
              <a:t>2. Transformation from audio signal into spectrogram:</a:t>
            </a:r>
          </a:p>
          <a:p>
            <a:pPr marL="342900" indent="-342900">
              <a:buFontTx/>
              <a:buChar char="-"/>
            </a:pPr>
            <a:r>
              <a:rPr lang="en-US" dirty="0"/>
              <a:t>STFT, </a:t>
            </a:r>
            <a:r>
              <a:rPr lang="en-US" dirty="0" err="1"/>
              <a:t>window_length</a:t>
            </a:r>
            <a:r>
              <a:rPr lang="en-US" dirty="0"/>
              <a:t>=1024, </a:t>
            </a:r>
            <a:r>
              <a:rPr lang="en-US" dirty="0" err="1"/>
              <a:t>hop_size</a:t>
            </a:r>
            <a:r>
              <a:rPr lang="en-US" dirty="0"/>
              <a:t>=612</a:t>
            </a:r>
          </a:p>
          <a:p>
            <a:pPr marL="342900" indent="-342900">
              <a:buFontTx/>
              <a:buChar char="-"/>
            </a:pPr>
            <a:r>
              <a:rPr lang="en-US" dirty="0"/>
              <a:t>Change measure from Hz -&gt; Db</a:t>
            </a:r>
          </a:p>
          <a:p>
            <a:pPr marL="342900" indent="-342900">
              <a:buFontTx/>
              <a:buChar char="-"/>
            </a:pPr>
            <a:r>
              <a:rPr lang="it-IT" dirty="0"/>
              <a:t>Filter-bank Mel</a:t>
            </a:r>
          </a:p>
          <a:p>
            <a:pPr marL="342900" indent="-342900">
              <a:buFontTx/>
              <a:buChar char="-"/>
            </a:pPr>
            <a:r>
              <a:rPr lang="it-IT" dirty="0" err="1"/>
              <a:t>Logarithmic</a:t>
            </a:r>
            <a:r>
              <a:rPr lang="it-IT" dirty="0"/>
              <a:t> filter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FE61622-B9FC-4E31-B757-92111536A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41"/>
          <a:stretch/>
        </p:blipFill>
        <p:spPr>
          <a:xfrm>
            <a:off x="6415132" y="2050641"/>
            <a:ext cx="5258998" cy="109960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4896DB-AD9E-460B-AF27-918AF5A32337}"/>
              </a:ext>
            </a:extLst>
          </p:cNvPr>
          <p:cNvCxnSpPr>
            <a:cxnSpLocks/>
          </p:cNvCxnSpPr>
          <p:nvPr/>
        </p:nvCxnSpPr>
        <p:spPr>
          <a:xfrm flipH="1">
            <a:off x="7662658" y="3165394"/>
            <a:ext cx="274842" cy="8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3F4B1-88E4-4D3E-BD15-B297FE3F8A9E}"/>
              </a:ext>
            </a:extLst>
          </p:cNvPr>
          <p:cNvCxnSpPr>
            <a:cxnSpLocks/>
          </p:cNvCxnSpPr>
          <p:nvPr/>
        </p:nvCxnSpPr>
        <p:spPr>
          <a:xfrm flipH="1">
            <a:off x="8817479" y="3165394"/>
            <a:ext cx="593221" cy="85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786216-307B-41C5-AF93-954F8A41C2BF}"/>
              </a:ext>
            </a:extLst>
          </p:cNvPr>
          <p:cNvSpPr txBox="1"/>
          <p:nvPr/>
        </p:nvSpPr>
        <p:spPr>
          <a:xfrm>
            <a:off x="7984229" y="45205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(…)</a:t>
            </a:r>
            <a:endParaRPr lang="it-IT" dirty="0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894D7F3-125B-4803-93F7-1F05DDB5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1" t="3575" r="1676" b="14322"/>
          <a:stretch/>
        </p:blipFill>
        <p:spPr>
          <a:xfrm>
            <a:off x="8817479" y="3996402"/>
            <a:ext cx="2856651" cy="139988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DC40BF-EA5C-4496-9011-AB0F9AD288BC}"/>
              </a:ext>
            </a:extLst>
          </p:cNvPr>
          <p:cNvCxnSpPr>
            <a:cxnSpLocks/>
          </p:cNvCxnSpPr>
          <p:nvPr/>
        </p:nvCxnSpPr>
        <p:spPr>
          <a:xfrm>
            <a:off x="10883899" y="3116123"/>
            <a:ext cx="790231" cy="882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77FB64-A0A2-4F81-AEE7-53D5424A4B59}"/>
              </a:ext>
            </a:extLst>
          </p:cNvPr>
          <p:cNvCxnSpPr>
            <a:cxnSpLocks/>
          </p:cNvCxnSpPr>
          <p:nvPr/>
        </p:nvCxnSpPr>
        <p:spPr>
          <a:xfrm flipV="1">
            <a:off x="7937500" y="2065793"/>
            <a:ext cx="0" cy="1099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96F55-442B-4F4C-A49A-D97D98D3EEBA}"/>
              </a:ext>
            </a:extLst>
          </p:cNvPr>
          <p:cNvCxnSpPr/>
          <p:nvPr/>
        </p:nvCxnSpPr>
        <p:spPr>
          <a:xfrm>
            <a:off x="9410700" y="2050641"/>
            <a:ext cx="0" cy="106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24F86-25BF-42CE-948A-3CF45EDFF4A5}"/>
              </a:ext>
            </a:extLst>
          </p:cNvPr>
          <p:cNvCxnSpPr/>
          <p:nvPr/>
        </p:nvCxnSpPr>
        <p:spPr>
          <a:xfrm>
            <a:off x="10833100" y="2062734"/>
            <a:ext cx="0" cy="10654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2978F4C-674D-43FC-A835-0F6A45364C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" t="7356" r="13640" b="14968"/>
          <a:stretch/>
        </p:blipFill>
        <p:spPr>
          <a:xfrm>
            <a:off x="4428320" y="4009876"/>
            <a:ext cx="3240576" cy="13729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34E14-2C30-4DBD-8B23-7C2E3053324E}"/>
              </a:ext>
            </a:extLst>
          </p:cNvPr>
          <p:cNvCxnSpPr>
            <a:cxnSpLocks/>
          </p:cNvCxnSpPr>
          <p:nvPr/>
        </p:nvCxnSpPr>
        <p:spPr>
          <a:xfrm flipH="1">
            <a:off x="4422082" y="3150243"/>
            <a:ext cx="1988212" cy="84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2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/>
              <a:t>Modeling</a:t>
            </a:r>
            <a:br>
              <a:rPr lang="en-US"/>
            </a:br>
            <a:endParaRPr lang="it-IT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3FEAD2-E227-4FD9-ACDD-858E7625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r>
              <a:rPr lang="en-US" dirty="0"/>
              <a:t>CRNN schema for classification task:</a:t>
            </a:r>
          </a:p>
          <a:p>
            <a:pPr marL="342900" indent="-342900">
              <a:buFontTx/>
              <a:buChar char="-"/>
            </a:pPr>
            <a:r>
              <a:rPr lang="en-US" dirty="0"/>
              <a:t>24 outputs in Key Estimation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140 outputs in BPM Estimation</a:t>
            </a:r>
          </a:p>
          <a:p>
            <a:r>
              <a:rPr lang="en-US" dirty="0"/>
              <a:t>CRNN used for its benefits gained in long short time readability.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A9590D4-BB42-4644-B2BD-6617B588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1652095"/>
            <a:ext cx="5028041" cy="4439653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endParaRPr lang="it-I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278-4CC1-4B57-86A0-2F5398D9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For Tempo Estimation: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700" dirty="0"/>
              <a:t>@acc1=50%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700" dirty="0"/>
              <a:t>@acc2=70% (described in the insights)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For Key Estimation: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700" dirty="0"/>
              <a:t>@acc1= 30%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1700" dirty="0"/>
              <a:t>@acc2= 50% (described in the insights)</a:t>
            </a:r>
            <a:endParaRPr lang="it-IT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4E626-9A3E-4455-86B8-B030F4CE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3" t="60830" r="27308" b="15126"/>
          <a:stretch/>
        </p:blipFill>
        <p:spPr>
          <a:xfrm>
            <a:off x="7622955" y="3587344"/>
            <a:ext cx="3358113" cy="2186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28EB6-1AA1-49A9-BE3F-A23B32239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00" t="39966" r="27116" b="37402"/>
          <a:stretch/>
        </p:blipFill>
        <p:spPr>
          <a:xfrm>
            <a:off x="7669482" y="1495033"/>
            <a:ext cx="3265060" cy="2039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1765D-F5E7-45B3-BA82-84BBBD79277B}"/>
              </a:ext>
            </a:extLst>
          </p:cNvPr>
          <p:cNvSpPr txBox="1"/>
          <p:nvPr/>
        </p:nvSpPr>
        <p:spPr>
          <a:xfrm>
            <a:off x="6478035" y="2426677"/>
            <a:ext cx="898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 </a:t>
            </a:r>
          </a:p>
          <a:p>
            <a:r>
              <a:rPr lang="en-US" sz="1200" dirty="0"/>
              <a:t>Estimation</a:t>
            </a:r>
          </a:p>
          <a:p>
            <a:r>
              <a:rPr lang="en-US" sz="1200" dirty="0"/>
              <a:t>@acc1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E7FE5-77BE-41D7-A3F2-CC8272BFFE54}"/>
              </a:ext>
            </a:extLst>
          </p:cNvPr>
          <p:cNvSpPr txBox="1"/>
          <p:nvPr/>
        </p:nvSpPr>
        <p:spPr>
          <a:xfrm>
            <a:off x="6480023" y="4431323"/>
            <a:ext cx="89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Tempo </a:t>
            </a:r>
            <a:br>
              <a:rPr lang="en-US" sz="1200" dirty="0"/>
            </a:br>
            <a:r>
              <a:rPr lang="en-US" sz="1200" dirty="0"/>
              <a:t>estimation</a:t>
            </a:r>
          </a:p>
          <a:p>
            <a:r>
              <a:rPr lang="en-US" sz="1200" dirty="0"/>
              <a:t>@acc1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584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93771"/>
            <a:ext cx="5021182" cy="98742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278-4CC1-4B57-86A0-2F5398D9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2739"/>
            <a:ext cx="5021182" cy="4298061"/>
          </a:xfrm>
        </p:spPr>
        <p:txBody>
          <a:bodyPr/>
          <a:lstStyle/>
          <a:p>
            <a:r>
              <a:rPr lang="en-US" dirty="0"/>
              <a:t>Initially the purpose was to use two different architecture that would had estimate the Tempo and Key </a:t>
            </a:r>
            <a:r>
              <a:rPr lang="en-US" dirty="0" err="1"/>
              <a:t>simoultaneosly</a:t>
            </a:r>
            <a:r>
              <a:rPr lang="en-US" dirty="0"/>
              <a:t>, but :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existing large dataset with both information predefined</a:t>
            </a:r>
          </a:p>
          <a:p>
            <a:pPr marL="342900" indent="-342900">
              <a:buFontTx/>
              <a:buChar char="-"/>
            </a:pPr>
            <a:r>
              <a:rPr lang="en-US" dirty="0"/>
              <a:t>Hard handcrafting computation for feature extraction </a:t>
            </a:r>
          </a:p>
          <a:p>
            <a:pPr marL="342900" indent="-342900">
              <a:buFontTx/>
              <a:buChar char="-"/>
            </a:pPr>
            <a:r>
              <a:rPr lang="en-US" dirty="0"/>
              <a:t>Library inefficient in the estimation of Key and Tempo (</a:t>
            </a:r>
            <a:r>
              <a:rPr lang="en-US" i="1" dirty="0" err="1"/>
              <a:t>librosa</a:t>
            </a:r>
            <a:r>
              <a:rPr lang="en-US" dirty="0"/>
              <a:t>)</a:t>
            </a:r>
            <a:endParaRPr lang="it-I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28B18F1-0F97-48FC-935A-15CD4C0E9A6D}"/>
              </a:ext>
            </a:extLst>
          </p:cNvPr>
          <p:cNvSpPr/>
          <p:nvPr/>
        </p:nvSpPr>
        <p:spPr>
          <a:xfrm>
            <a:off x="5657850" y="3867150"/>
            <a:ext cx="1943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D09D15-63BE-486D-B2BC-5A71B0B8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863" y="2385688"/>
            <a:ext cx="3277115" cy="161582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100" dirty="0" err="1">
                <a:solidFill>
                  <a:srgbClr val="202124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nly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one common CRNN 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architecture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with 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differences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in the setting of 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parameters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hyperparameters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and kernel </a:t>
            </a:r>
            <a:r>
              <a:rPr kumimoji="0" lang="it-IT" altLang="it-IT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regularizers</a:t>
            </a:r>
            <a:r>
              <a:rPr kumimoji="0" lang="it-IT" altLang="it-IT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it-IT" altLang="it-IT" sz="800" dirty="0"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5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1AA-DB92-4B61-81ED-97E8A76E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93771"/>
            <a:ext cx="5021182" cy="987429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4278-4CC1-4B57-86A0-2F5398D9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02739"/>
            <a:ext cx="5021182" cy="4298061"/>
          </a:xfrm>
        </p:spPr>
        <p:txBody>
          <a:bodyPr/>
          <a:lstStyle/>
          <a:p>
            <a:r>
              <a:rPr lang="en-US" dirty="0"/>
              <a:t>New accuracy used:</a:t>
            </a:r>
          </a:p>
          <a:p>
            <a:pPr marL="342900" indent="-342900">
              <a:buFontTx/>
              <a:buChar char="-"/>
            </a:pPr>
            <a:r>
              <a:rPr lang="en-US" dirty="0"/>
              <a:t>Tempo Estimation: @acc2</a:t>
            </a:r>
            <a:br>
              <a:rPr lang="en-US" dirty="0"/>
            </a:br>
            <a:r>
              <a:rPr lang="en-US" dirty="0"/>
              <a:t>tolerance of 8% +  tolerance with doubled and halved BPM</a:t>
            </a:r>
            <a:br>
              <a:rPr lang="en-US" dirty="0"/>
            </a:br>
            <a:r>
              <a:rPr lang="en-US" dirty="0"/>
              <a:t>The @acc2=70%</a:t>
            </a:r>
          </a:p>
          <a:p>
            <a:pPr marL="342900" indent="-342900">
              <a:buFontTx/>
              <a:buChar char="-"/>
            </a:pPr>
            <a:r>
              <a:rPr lang="it-IT" dirty="0"/>
              <a:t>Key </a:t>
            </a:r>
            <a:r>
              <a:rPr lang="it-IT" dirty="0" err="1"/>
              <a:t>Estimation</a:t>
            </a:r>
            <a:r>
              <a:rPr lang="it-IT" dirty="0"/>
              <a:t>: @acc2</a:t>
            </a:r>
            <a:br>
              <a:rPr lang="it-IT" dirty="0"/>
            </a:br>
            <a:r>
              <a:rPr lang="en-US" dirty="0"/>
              <a:t>considering the weighting error of relative </a:t>
            </a:r>
            <a:r>
              <a:rPr lang="en-US" dirty="0" err="1"/>
              <a:t>fifth,minor</a:t>
            </a:r>
            <a:r>
              <a:rPr lang="en-US" dirty="0"/>
              <a:t>, major</a:t>
            </a:r>
            <a:br>
              <a:rPr lang="en-US" dirty="0"/>
            </a:br>
            <a:r>
              <a:rPr lang="en-US" dirty="0"/>
              <a:t>The @acc2=50%</a:t>
            </a:r>
            <a:endParaRPr lang="it-IT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5CE84A1-6BF3-4031-91E0-FE93404DD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" t="6358" r="24012" b="58089"/>
          <a:stretch/>
        </p:blipFill>
        <p:spPr>
          <a:xfrm>
            <a:off x="6900430" y="5053781"/>
            <a:ext cx="3247403" cy="957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BE4C0-8D56-4EC1-BCB8-8D6FF7DE1F94}"/>
              </a:ext>
            </a:extLst>
          </p:cNvPr>
          <p:cNvSpPr txBox="1"/>
          <p:nvPr/>
        </p:nvSpPr>
        <p:spPr>
          <a:xfrm>
            <a:off x="6930290" y="4530180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Relative minor</a:t>
            </a:r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882D29-BBC7-4BAB-8054-114075EDD242}"/>
              </a:ext>
            </a:extLst>
          </p:cNvPr>
          <p:cNvCxnSpPr>
            <a:cxnSpLocks/>
          </p:cNvCxnSpPr>
          <p:nvPr/>
        </p:nvCxnSpPr>
        <p:spPr>
          <a:xfrm>
            <a:off x="7460243" y="4814499"/>
            <a:ext cx="204986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8828B-C028-4308-B50F-8821D6585BD6}"/>
              </a:ext>
            </a:extLst>
          </p:cNvPr>
          <p:cNvSpPr txBox="1"/>
          <p:nvPr/>
        </p:nvSpPr>
        <p:spPr>
          <a:xfrm>
            <a:off x="8376578" y="426857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Relative fifth</a:t>
            </a:r>
            <a:endParaRPr lang="it-IT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2D6EB-21CE-4A59-B9EE-6CD99A08B1B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38531" y="4530180"/>
            <a:ext cx="111094" cy="51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0D9C599-CBD3-4C30-9013-E232F928D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28" r="1198"/>
          <a:stretch/>
        </p:blipFill>
        <p:spPr>
          <a:xfrm>
            <a:off x="5751894" y="1316804"/>
            <a:ext cx="5719691" cy="12210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C19459-0396-42CD-8913-FCBDB25F6996}"/>
              </a:ext>
            </a:extLst>
          </p:cNvPr>
          <p:cNvSpPr/>
          <p:nvPr/>
        </p:nvSpPr>
        <p:spPr>
          <a:xfrm>
            <a:off x="8716002" y="1190287"/>
            <a:ext cx="189391" cy="134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D3466-1A25-4B7C-A144-69D49D613D35}"/>
              </a:ext>
            </a:extLst>
          </p:cNvPr>
          <p:cNvSpPr/>
          <p:nvPr/>
        </p:nvSpPr>
        <p:spPr>
          <a:xfrm>
            <a:off x="6123989" y="1190287"/>
            <a:ext cx="189391" cy="134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173A50-98EB-4C0A-9F2D-C10E4152586C}"/>
              </a:ext>
            </a:extLst>
          </p:cNvPr>
          <p:cNvSpPr/>
          <p:nvPr/>
        </p:nvSpPr>
        <p:spPr>
          <a:xfrm>
            <a:off x="6785715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D2477-A96E-4FF0-80AC-1185BF64931A}"/>
              </a:ext>
            </a:extLst>
          </p:cNvPr>
          <p:cNvSpPr/>
          <p:nvPr/>
        </p:nvSpPr>
        <p:spPr>
          <a:xfrm>
            <a:off x="7399909" y="1202544"/>
            <a:ext cx="170156" cy="133531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08DCA-9875-47C4-AAD4-2BC114B72375}"/>
              </a:ext>
            </a:extLst>
          </p:cNvPr>
          <p:cNvSpPr/>
          <p:nvPr/>
        </p:nvSpPr>
        <p:spPr>
          <a:xfrm>
            <a:off x="8026246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1288E-8F95-471D-8767-897619595A70}"/>
              </a:ext>
            </a:extLst>
          </p:cNvPr>
          <p:cNvSpPr/>
          <p:nvPr/>
        </p:nvSpPr>
        <p:spPr>
          <a:xfrm>
            <a:off x="9266778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7C96DE-21FB-41E3-9103-EF9706D263A3}"/>
              </a:ext>
            </a:extLst>
          </p:cNvPr>
          <p:cNvSpPr/>
          <p:nvPr/>
        </p:nvSpPr>
        <p:spPr>
          <a:xfrm>
            <a:off x="6165450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AAF0A-18AB-40CD-A47A-EDD51E8ADC86}"/>
              </a:ext>
            </a:extLst>
          </p:cNvPr>
          <p:cNvSpPr/>
          <p:nvPr/>
        </p:nvSpPr>
        <p:spPr>
          <a:xfrm>
            <a:off x="9915523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BF5E2-B4DA-4F56-96B9-603DCBC0DC83}"/>
              </a:ext>
            </a:extLst>
          </p:cNvPr>
          <p:cNvSpPr/>
          <p:nvPr/>
        </p:nvSpPr>
        <p:spPr>
          <a:xfrm>
            <a:off x="8669414" y="1190287"/>
            <a:ext cx="189391" cy="13475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5D72CE-D9DF-454D-9923-07034B3DB089}"/>
              </a:ext>
            </a:extLst>
          </p:cNvPr>
          <p:cNvSpPr txBox="1"/>
          <p:nvPr/>
        </p:nvSpPr>
        <p:spPr>
          <a:xfrm>
            <a:off x="7062294" y="305125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 bpm </a:t>
            </a:r>
            <a:r>
              <a:rPr lang="en-US" dirty="0"/>
              <a:t>-&gt; </a:t>
            </a:r>
            <a:r>
              <a:rPr lang="en-US" dirty="0">
                <a:solidFill>
                  <a:schemeClr val="accent6"/>
                </a:solidFill>
              </a:rPr>
              <a:t>160 bpm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900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404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inherit</vt:lpstr>
      <vt:lpstr>GestaltVTI</vt:lpstr>
      <vt:lpstr>Common C-RNN  architecture for Key and Tempo estimation</vt:lpstr>
      <vt:lpstr>Key and Tempo</vt:lpstr>
      <vt:lpstr>Pipeline</vt:lpstr>
      <vt:lpstr>Pre-processing</vt:lpstr>
      <vt:lpstr>Pre-processing </vt:lpstr>
      <vt:lpstr>Modeling </vt:lpstr>
      <vt:lpstr>Evaluation </vt:lpstr>
      <vt:lpstr>Insights </vt:lpstr>
      <vt:lpstr>Insights </vt:lpstr>
      <vt:lpstr>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C-RNN  architecture for Key and Tempo estimation</dc:title>
  <dc:creator>Castellano Rino</dc:creator>
  <cp:lastModifiedBy>Castellano Rino</cp:lastModifiedBy>
  <cp:revision>4</cp:revision>
  <dcterms:created xsi:type="dcterms:W3CDTF">2022-01-19T15:59:01Z</dcterms:created>
  <dcterms:modified xsi:type="dcterms:W3CDTF">2022-01-19T21:59:23Z</dcterms:modified>
</cp:coreProperties>
</file>