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998C3-D426-4DE3-A5CE-AE9B52C07803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E35C-588F-4042-B027-75B9421A1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83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998C3-D426-4DE3-A5CE-AE9B52C07803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E35C-588F-4042-B027-75B9421A1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01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998C3-D426-4DE3-A5CE-AE9B52C07803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E35C-588F-4042-B027-75B9421A1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515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998C3-D426-4DE3-A5CE-AE9B52C07803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E35C-588F-4042-B027-75B9421A1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270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998C3-D426-4DE3-A5CE-AE9B52C07803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E35C-588F-4042-B027-75B9421A1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21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998C3-D426-4DE3-A5CE-AE9B52C07803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E35C-588F-4042-B027-75B9421A1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222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998C3-D426-4DE3-A5CE-AE9B52C07803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E35C-588F-4042-B027-75B9421A1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776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998C3-D426-4DE3-A5CE-AE9B52C07803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E35C-588F-4042-B027-75B9421A1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200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998C3-D426-4DE3-A5CE-AE9B52C07803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E35C-588F-4042-B027-75B9421A1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117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998C3-D426-4DE3-A5CE-AE9B52C07803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E35C-588F-4042-B027-75B9421A1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3776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998C3-D426-4DE3-A5CE-AE9B52C07803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E35C-588F-4042-B027-75B9421A1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52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998C3-D426-4DE3-A5CE-AE9B52C07803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AB9E35C-588F-4042-B027-75B9421A1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76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998C3-D426-4DE3-A5CE-AE9B52C07803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E35C-588F-4042-B027-75B9421A1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4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998C3-D426-4DE3-A5CE-AE9B52C07803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E35C-588F-4042-B027-75B9421A1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09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998C3-D426-4DE3-A5CE-AE9B52C07803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E35C-588F-4042-B027-75B9421A1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43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998C3-D426-4DE3-A5CE-AE9B52C07803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E35C-588F-4042-B027-75B9421A1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3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998C3-D426-4DE3-A5CE-AE9B52C07803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E35C-588F-4042-B027-75B9421A1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17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998C3-D426-4DE3-A5CE-AE9B52C07803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E35C-588F-4042-B027-75B9421A1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55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998C3-D426-4DE3-A5CE-AE9B52C07803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E35C-588F-4042-B027-75B9421A1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3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2998C3-D426-4DE3-A5CE-AE9B52C07803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B9E35C-588F-4042-B027-75B9421A1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24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Employee Performance Analysis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An in-depth analysis of employee performance and productivity metrics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05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2287" y="187705"/>
            <a:ext cx="5480713" cy="726696"/>
          </a:xfrm>
        </p:spPr>
        <p:txBody>
          <a:bodyPr/>
          <a:lstStyle/>
          <a:p>
            <a:pPr algn="ctr"/>
            <a:r>
              <a:rPr lang="en-GB" dirty="0" smtClean="0"/>
              <a:t>Correlation </a:t>
            </a:r>
            <a:r>
              <a:rPr lang="en-GB" dirty="0" err="1" smtClean="0"/>
              <a:t>Heatmap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00751" y="1825625"/>
            <a:ext cx="4626591" cy="4351338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Findings:</a:t>
            </a:r>
            <a:endParaRPr lang="en-US" sz="1800" dirty="0" smtClean="0"/>
          </a:p>
          <a:p>
            <a:pPr lvl="1"/>
            <a:r>
              <a:rPr lang="en-US" sz="1800" dirty="0" smtClean="0"/>
              <a:t>Strong positive correlation between satisfaction score and performance.</a:t>
            </a:r>
          </a:p>
          <a:p>
            <a:pPr lvl="1"/>
            <a:r>
              <a:rPr lang="en-US" sz="1800" dirty="0" smtClean="0"/>
              <a:t>Weak correlation between salary and performance.</a:t>
            </a:r>
          </a:p>
          <a:p>
            <a:pPr lvl="1"/>
            <a:r>
              <a:rPr lang="en-US" sz="1800" dirty="0" smtClean="0"/>
              <a:t>Years at company have moderate correlation with performance.</a:t>
            </a:r>
          </a:p>
          <a:p>
            <a:r>
              <a:rPr lang="en-US" sz="1800" b="1" dirty="0" smtClean="0"/>
              <a:t>Problem:</a:t>
            </a:r>
            <a:endParaRPr lang="en-US" sz="1800" dirty="0" smtClean="0"/>
          </a:p>
          <a:p>
            <a:pPr lvl="1"/>
            <a:r>
              <a:rPr lang="en-US" sz="1800" dirty="0" smtClean="0"/>
              <a:t>Some unexpected weak correlations require deeper analysis.</a:t>
            </a:r>
          </a:p>
          <a:p>
            <a:r>
              <a:rPr lang="en-US" sz="1800" b="1" dirty="0" smtClean="0"/>
              <a:t>Solution:</a:t>
            </a:r>
            <a:endParaRPr lang="en-US" sz="1800" dirty="0" smtClean="0"/>
          </a:p>
          <a:p>
            <a:pPr lvl="1"/>
            <a:r>
              <a:rPr lang="en-US" sz="1800" dirty="0" smtClean="0"/>
              <a:t>Further analysis using regression models to identify hidden patterns.</a:t>
            </a:r>
          </a:p>
          <a:p>
            <a:endParaRPr lang="en-GB" sz="1800" dirty="0"/>
          </a:p>
        </p:txBody>
      </p:sp>
      <p:pic>
        <p:nvPicPr>
          <p:cNvPr id="5" name="Chart Placeholder 4"/>
          <p:cNvPicPr>
            <a:picLocks noGrp="1"/>
          </p:cNvPicPr>
          <p:nvPr>
            <p:ph type="chart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104" y="1378427"/>
            <a:ext cx="6209732" cy="4875363"/>
          </a:xfrm>
        </p:spPr>
      </p:pic>
    </p:spTree>
    <p:extLst>
      <p:ext uri="{BB962C8B-B14F-4D97-AF65-F5344CB8AC3E}">
        <p14:creationId xmlns:p14="http://schemas.microsoft.com/office/powerpoint/2010/main" val="316851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990" y="13648"/>
            <a:ext cx="8065827" cy="79157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Distribution of Employee Performance Scores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56567" y="1241946"/>
            <a:ext cx="5181600" cy="4935017"/>
          </a:xfrm>
        </p:spPr>
        <p:txBody>
          <a:bodyPr>
            <a:normAutofit/>
          </a:bodyPr>
          <a:lstStyle/>
          <a:p>
            <a:r>
              <a:rPr lang="en-US" b="1" dirty="0"/>
              <a:t>Findings:</a:t>
            </a:r>
            <a:endParaRPr lang="en-US" dirty="0"/>
          </a:p>
          <a:p>
            <a:pPr lvl="1"/>
            <a:r>
              <a:rPr lang="en-US" dirty="0"/>
              <a:t>Majority of employees have average performance scores.</a:t>
            </a:r>
          </a:p>
          <a:p>
            <a:pPr lvl="1"/>
            <a:r>
              <a:rPr lang="en-US" dirty="0"/>
              <a:t>Few outliers with extremely high or low performance.</a:t>
            </a:r>
          </a:p>
          <a:p>
            <a:r>
              <a:rPr lang="en-US" b="1" dirty="0"/>
              <a:t>Problem:</a:t>
            </a:r>
            <a:endParaRPr lang="en-US" dirty="0"/>
          </a:p>
          <a:p>
            <a:pPr lvl="1"/>
            <a:r>
              <a:rPr lang="en-US" dirty="0"/>
              <a:t>Skewed distribution may indicate performance inconsistencies.</a:t>
            </a:r>
          </a:p>
          <a:p>
            <a:r>
              <a:rPr lang="en-US" b="1" dirty="0"/>
              <a:t>Solution:</a:t>
            </a:r>
            <a:endParaRPr lang="en-US" dirty="0"/>
          </a:p>
          <a:p>
            <a:pPr lvl="1"/>
            <a:r>
              <a:rPr lang="en-US" dirty="0"/>
              <a:t>Investigate performance review processes to ensure fairness.</a:t>
            </a:r>
          </a:p>
          <a:p>
            <a:endParaRPr lang="en-GB" dirty="0"/>
          </a:p>
        </p:txBody>
      </p:sp>
      <p:pic>
        <p:nvPicPr>
          <p:cNvPr id="5" name="Chart Placeholder 4"/>
          <p:cNvPicPr>
            <a:picLocks noGrp="1"/>
          </p:cNvPicPr>
          <p:nvPr>
            <p:ph type="chart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167" y="1214655"/>
            <a:ext cx="5770731" cy="5527344"/>
          </a:xfrm>
        </p:spPr>
      </p:pic>
    </p:spTree>
    <p:extLst>
      <p:ext uri="{BB962C8B-B14F-4D97-AF65-F5344CB8AC3E}">
        <p14:creationId xmlns:p14="http://schemas.microsoft.com/office/powerpoint/2010/main" val="2816464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0"/>
            <a:ext cx="6946710" cy="909851"/>
          </a:xfrm>
        </p:spPr>
        <p:txBody>
          <a:bodyPr>
            <a:normAutofit/>
          </a:bodyPr>
          <a:lstStyle/>
          <a:p>
            <a:r>
              <a:rPr lang="en-GB" sz="2800" dirty="0" smtClean="0"/>
              <a:t>Employee Satisfaction </a:t>
            </a:r>
            <a:r>
              <a:rPr lang="en-GB" sz="2800" dirty="0" err="1" smtClean="0"/>
              <a:t>vs</a:t>
            </a:r>
            <a:r>
              <a:rPr lang="en-GB" sz="2800" dirty="0" smtClean="0"/>
              <a:t> Performance Score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24808" y="1073627"/>
            <a:ext cx="5181600" cy="4794910"/>
          </a:xfrm>
        </p:spPr>
        <p:txBody>
          <a:bodyPr/>
          <a:lstStyle/>
          <a:p>
            <a:r>
              <a:rPr lang="en-US" b="1" dirty="0"/>
              <a:t>Findings:</a:t>
            </a:r>
            <a:endParaRPr lang="en-US" dirty="0"/>
          </a:p>
          <a:p>
            <a:pPr lvl="1"/>
            <a:r>
              <a:rPr lang="en-US" dirty="0"/>
              <a:t>Employees with higher satisfaction tend to perform better.</a:t>
            </a:r>
          </a:p>
          <a:p>
            <a:r>
              <a:rPr lang="en-US" b="1" dirty="0"/>
              <a:t>Problem:</a:t>
            </a:r>
            <a:endParaRPr lang="en-US" dirty="0"/>
          </a:p>
          <a:p>
            <a:pPr lvl="1"/>
            <a:r>
              <a:rPr lang="en-US" dirty="0"/>
              <a:t>Some highly satisfied employees still have low performance scores.</a:t>
            </a:r>
          </a:p>
          <a:p>
            <a:r>
              <a:rPr lang="en-US" b="1" dirty="0"/>
              <a:t>Solution:</a:t>
            </a:r>
            <a:endParaRPr lang="en-US" dirty="0"/>
          </a:p>
          <a:p>
            <a:pPr lvl="1"/>
            <a:r>
              <a:rPr lang="en-US" dirty="0"/>
              <a:t>Identify external factors affecting performance (e.g., workload, role clarity)</a:t>
            </a:r>
          </a:p>
          <a:p>
            <a:endParaRPr lang="en-GB" dirty="0"/>
          </a:p>
        </p:txBody>
      </p:sp>
      <p:pic>
        <p:nvPicPr>
          <p:cNvPr id="5" name="Chart Placeholder 4"/>
          <p:cNvPicPr>
            <a:picLocks noGrp="1"/>
          </p:cNvPicPr>
          <p:nvPr>
            <p:ph type="chart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568" y="1114571"/>
            <a:ext cx="5701352" cy="5654721"/>
          </a:xfrm>
        </p:spPr>
      </p:pic>
    </p:spTree>
    <p:extLst>
      <p:ext uri="{BB962C8B-B14F-4D97-AF65-F5344CB8AC3E}">
        <p14:creationId xmlns:p14="http://schemas.microsoft.com/office/powerpoint/2010/main" val="63026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3323" y="0"/>
            <a:ext cx="6073255" cy="764275"/>
          </a:xfrm>
        </p:spPr>
        <p:txBody>
          <a:bodyPr>
            <a:normAutofit/>
          </a:bodyPr>
          <a:lstStyle/>
          <a:p>
            <a:r>
              <a:rPr lang="en-GB" sz="2800" dirty="0" smtClean="0"/>
              <a:t>Experience </a:t>
            </a:r>
            <a:r>
              <a:rPr lang="en-GB" sz="2800" dirty="0" err="1" smtClean="0"/>
              <a:t>vs</a:t>
            </a:r>
            <a:r>
              <a:rPr lang="en-GB" sz="2800" dirty="0" smtClean="0"/>
              <a:t> Performance Score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20344" y="1009936"/>
            <a:ext cx="5181600" cy="5276211"/>
          </a:xfrm>
        </p:spPr>
        <p:txBody>
          <a:bodyPr>
            <a:normAutofit/>
          </a:bodyPr>
          <a:lstStyle/>
          <a:p>
            <a:r>
              <a:rPr lang="en-US" b="1" dirty="0"/>
              <a:t>Findings:</a:t>
            </a:r>
            <a:endParaRPr lang="en-US" dirty="0"/>
          </a:p>
          <a:p>
            <a:pPr lvl="1"/>
            <a:r>
              <a:rPr lang="en-US" dirty="0"/>
              <a:t>Employees with more years in the company tend to perform better.</a:t>
            </a:r>
          </a:p>
          <a:p>
            <a:pPr lvl="1"/>
            <a:r>
              <a:rPr lang="en-US" dirty="0"/>
              <a:t>Some new employees perform exceptionally well.</a:t>
            </a:r>
          </a:p>
          <a:p>
            <a:r>
              <a:rPr lang="en-US" b="1" dirty="0"/>
              <a:t>Problem:</a:t>
            </a:r>
            <a:endParaRPr lang="en-US" dirty="0"/>
          </a:p>
          <a:p>
            <a:pPr lvl="1"/>
            <a:r>
              <a:rPr lang="en-US" dirty="0"/>
              <a:t>Performance inconsistency among long-term employees.</a:t>
            </a:r>
          </a:p>
          <a:p>
            <a:r>
              <a:rPr lang="en-US" b="1" dirty="0"/>
              <a:t>Solution:</a:t>
            </a:r>
            <a:endParaRPr lang="en-US" dirty="0"/>
          </a:p>
          <a:p>
            <a:pPr lvl="1"/>
            <a:r>
              <a:rPr lang="en-US" dirty="0"/>
              <a:t>Implement continuous training programs to maintain high performance.</a:t>
            </a:r>
          </a:p>
          <a:p>
            <a:endParaRPr lang="en-GB" dirty="0"/>
          </a:p>
        </p:txBody>
      </p:sp>
      <p:pic>
        <p:nvPicPr>
          <p:cNvPr id="5" name="Chart Placeholder 4"/>
          <p:cNvPicPr>
            <a:picLocks noGrp="1"/>
          </p:cNvPicPr>
          <p:nvPr>
            <p:ph type="chart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283" y="1009936"/>
            <a:ext cx="5428397" cy="5745706"/>
          </a:xfrm>
        </p:spPr>
      </p:pic>
    </p:spTree>
    <p:extLst>
      <p:ext uri="{BB962C8B-B14F-4D97-AF65-F5344CB8AC3E}">
        <p14:creationId xmlns:p14="http://schemas.microsoft.com/office/powerpoint/2010/main" val="3747174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2506" y="0"/>
            <a:ext cx="6699012" cy="704697"/>
          </a:xfrm>
        </p:spPr>
        <p:txBody>
          <a:bodyPr>
            <a:normAutofit/>
          </a:bodyPr>
          <a:lstStyle/>
          <a:p>
            <a:r>
              <a:rPr lang="en-GB" sz="2800" dirty="0" smtClean="0"/>
              <a:t>Salary Distribution by Gender</a:t>
            </a:r>
            <a:endParaRPr lang="en-GB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61288" y="928048"/>
            <a:ext cx="5181600" cy="5248915"/>
          </a:xfrm>
        </p:spPr>
        <p:txBody>
          <a:bodyPr/>
          <a:lstStyle/>
          <a:p>
            <a:r>
              <a:rPr lang="en-US" b="1" dirty="0"/>
              <a:t>Findings:</a:t>
            </a:r>
            <a:endParaRPr lang="en-US" dirty="0"/>
          </a:p>
          <a:p>
            <a:pPr lvl="1"/>
            <a:r>
              <a:rPr lang="en-US" dirty="0"/>
              <a:t>No significant gender-based salary disparity.</a:t>
            </a:r>
          </a:p>
          <a:p>
            <a:r>
              <a:rPr lang="en-US" b="1" dirty="0"/>
              <a:t>Problem:</a:t>
            </a:r>
            <a:endParaRPr lang="en-US" dirty="0"/>
          </a:p>
          <a:p>
            <a:pPr lvl="1"/>
            <a:r>
              <a:rPr lang="en-US" dirty="0"/>
              <a:t>Further analysis needed to ensure equal growth opportunities.</a:t>
            </a:r>
          </a:p>
          <a:p>
            <a:r>
              <a:rPr lang="en-US" b="1" dirty="0"/>
              <a:t>Solution:</a:t>
            </a:r>
            <a:endParaRPr lang="en-US" dirty="0"/>
          </a:p>
          <a:p>
            <a:pPr lvl="1"/>
            <a:r>
              <a:rPr lang="en-US" dirty="0"/>
              <a:t>Conduct internal audits to maintain pay equity.</a:t>
            </a:r>
          </a:p>
          <a:p>
            <a:endParaRPr lang="en-GB" dirty="0"/>
          </a:p>
        </p:txBody>
      </p:sp>
      <p:pic>
        <p:nvPicPr>
          <p:cNvPr id="5" name="Chart Placeholder 4"/>
          <p:cNvPicPr>
            <a:picLocks noGrp="1"/>
          </p:cNvPicPr>
          <p:nvPr>
            <p:ph type="chart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990" y="928048"/>
            <a:ext cx="5523931" cy="5732059"/>
          </a:xfrm>
        </p:spPr>
      </p:pic>
    </p:spTree>
    <p:extLst>
      <p:ext uri="{BB962C8B-B14F-4D97-AF65-F5344CB8AC3E}">
        <p14:creationId xmlns:p14="http://schemas.microsoft.com/office/powerpoint/2010/main" val="22302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5073" y="0"/>
            <a:ext cx="7777185" cy="832514"/>
          </a:xfrm>
        </p:spPr>
        <p:txBody>
          <a:bodyPr>
            <a:normAutofit/>
          </a:bodyPr>
          <a:lstStyle/>
          <a:p>
            <a:r>
              <a:rPr lang="en-GB" sz="3200" b="1" dirty="0" smtClean="0"/>
              <a:t>Conclusion and Insights</a:t>
            </a:r>
            <a:endParaRPr lang="en-GB" sz="3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08" y="1269243"/>
            <a:ext cx="10018713" cy="48631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1. Employee satisfaction strongly correlates with performance.</a:t>
            </a:r>
          </a:p>
          <a:p>
            <a:r>
              <a:rPr lang="en-US" sz="3200" dirty="0" smtClean="0"/>
              <a:t>2. Experience has a moderate impact on performance.</a:t>
            </a:r>
          </a:p>
          <a:p>
            <a:r>
              <a:rPr lang="en-US" sz="3200" dirty="0" smtClean="0"/>
              <a:t>3. Gender pay disparities may need further investigation.</a:t>
            </a:r>
          </a:p>
          <a:p>
            <a:r>
              <a:rPr lang="en-US" sz="3200" dirty="0" smtClean="0"/>
              <a:t>4. Departments show varied performance trends.</a:t>
            </a:r>
          </a:p>
          <a:p>
            <a:r>
              <a:rPr lang="en-US" sz="3200" dirty="0" smtClean="0"/>
              <a:t>5. Recommendations: Improve employee satisfaction, address salary gaps, and tailor training programs.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238412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</TotalTime>
  <Words>283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Employee Performance Analysis</vt:lpstr>
      <vt:lpstr>Correlation Heatmap</vt:lpstr>
      <vt:lpstr>Distribution of Employee Performance Scores</vt:lpstr>
      <vt:lpstr>Employee Satisfaction vs Performance Score</vt:lpstr>
      <vt:lpstr>Experience vs Performance Score</vt:lpstr>
      <vt:lpstr>Salary Distribution by Gender</vt:lpstr>
      <vt:lpstr>Conclusion and Insights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Performance Analysis</dc:title>
  <dc:creator>Sukanmi</dc:creator>
  <cp:lastModifiedBy>Sukanmi</cp:lastModifiedBy>
  <cp:revision>2</cp:revision>
  <dcterms:created xsi:type="dcterms:W3CDTF">2025-03-13T20:22:28Z</dcterms:created>
  <dcterms:modified xsi:type="dcterms:W3CDTF">2025-03-13T20:40:10Z</dcterms:modified>
</cp:coreProperties>
</file>