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97" r:id="rId8"/>
    <p:sldId id="264" r:id="rId9"/>
    <p:sldId id="281" r:id="rId10"/>
    <p:sldId id="280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  <p:sldId id="274" r:id="rId20"/>
    <p:sldId id="302" r:id="rId21"/>
    <p:sldId id="277" r:id="rId22"/>
    <p:sldId id="275" r:id="rId23"/>
    <p:sldId id="276" r:id="rId24"/>
    <p:sldId id="279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92" r:id="rId33"/>
    <p:sldId id="298" r:id="rId34"/>
    <p:sldId id="289" r:id="rId35"/>
    <p:sldId id="299" r:id="rId36"/>
    <p:sldId id="290" r:id="rId37"/>
    <p:sldId id="300" r:id="rId38"/>
    <p:sldId id="291" r:id="rId39"/>
    <p:sldId id="293" r:id="rId40"/>
    <p:sldId id="294" r:id="rId41"/>
    <p:sldId id="295" r:id="rId42"/>
    <p:sldId id="301" r:id="rId43"/>
    <p:sldId id="296" r:id="rId44"/>
    <p:sldId id="30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897-8CEE-FCA3-FD08-F499F9EB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20" y="1799771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Elephant" panose="02020904090505020303" pitchFamily="18" charset="0"/>
                <a:cs typeface="Times New Roman" panose="02020603050405020304" pitchFamily="18" charset="0"/>
              </a:rPr>
              <a:t>Introduction to C</a:t>
            </a:r>
            <a:endParaRPr lang="en-IN" sz="6600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3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A3A69-28A9-3719-4310-0DBDC84423D1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 constants: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an entity that never change.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 constants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Constants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Constants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F85A9-E65D-A821-DF90-6EB6C79A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2212666"/>
            <a:ext cx="9173029" cy="45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E0457-818A-DC12-F774-A551020C5F5C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Constants: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numbers that come under these categories,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(Base 10), Octal (Base 8), Hexadecimal (Base 16)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constructing Integer constants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integer constant must have at least one digit.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not have a decimal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either be positive or negative.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sign precedes an integer constant, it is assumed to be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commas or blanks are allowed within an integer constant.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45, -56, +678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68265-4B33-0ECA-A2EB-383C096CEE6D}"/>
              </a:ext>
            </a:extLst>
          </p:cNvPr>
          <p:cNvSpPr txBox="1"/>
          <p:nvPr/>
        </p:nvSpPr>
        <p:spPr>
          <a:xfrm>
            <a:off x="0" y="0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constructing Real/Float constants in Fractional Form: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constant must have at least one digit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after point.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have a decimal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either positive or negative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sign precedes an float constant, it is assumed to be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commas or blanks are allowed within a real constant.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+56.5554, –56.455, 5655.5557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9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92719-AFDC-15BF-81FD-5A2FFBD653F5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constructing Character constants: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constant is a single alphabet, a single digit or a single special symbol enclosed within single quotes.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length of a character constant is 1 character.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‘A’, ‘f’, ‘4’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constructing String constants: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constants are enclosed within double quotes.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 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“Welcome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Systems”, “Good to see you”, “learning is fun”.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“45”,”##$%^”</a:t>
            </a:r>
          </a:p>
        </p:txBody>
      </p:sp>
    </p:spTree>
    <p:extLst>
      <p:ext uri="{BB962C8B-B14F-4D97-AF65-F5344CB8AC3E}">
        <p14:creationId xmlns:p14="http://schemas.microsoft.com/office/powerpoint/2010/main" val="187108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21699-2E23-343C-C469-2343F5DFDEE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 program: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									 								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("Hi, hello");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77205-FFAF-CDF8-2B98-898479F8D79E}"/>
              </a:ext>
            </a:extLst>
          </p:cNvPr>
          <p:cNvSpPr txBox="1"/>
          <p:nvPr/>
        </p:nvSpPr>
        <p:spPr>
          <a:xfrm>
            <a:off x="142540" y="5237604"/>
            <a:ext cx="672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4DAD0-E0F3-39CE-DDAF-8CB3379DFEAF}"/>
              </a:ext>
            </a:extLst>
          </p:cNvPr>
          <p:cNvSpPr txBox="1"/>
          <p:nvPr/>
        </p:nvSpPr>
        <p:spPr>
          <a:xfrm>
            <a:off x="4123427" y="2865514"/>
            <a:ext cx="713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preproccesser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</a:t>
            </a: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output)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file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function and start of the program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scope of the program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7D8-AA2B-D767-40DF-0BF7D65F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288" y="1378424"/>
            <a:ext cx="5991367" cy="3062947"/>
          </a:xfrm>
        </p:spPr>
        <p:txBody>
          <a:bodyPr/>
          <a:lstStyle/>
          <a:p>
            <a:r>
              <a:rPr lang="en-US" b="1" dirty="0">
                <a:latin typeface="Elephant" panose="02020904090505020303" pitchFamily="18" charset="0"/>
                <a:cs typeface="Times New Roman" panose="02020603050405020304" pitchFamily="18" charset="0"/>
              </a:rPr>
              <a:t>VARIABLES AND EXPRESSION   </a:t>
            </a:r>
            <a:endParaRPr lang="en-IN" b="1" dirty="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9B83-2B36-0D6E-1718-BB02E7089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435" y="447824"/>
            <a:ext cx="3460719" cy="930600"/>
          </a:xfrm>
        </p:spPr>
        <p:txBody>
          <a:bodyPr>
            <a:normAutofit/>
          </a:bodyPr>
          <a:lstStyle/>
          <a:p>
            <a:r>
              <a:rPr lang="en-US" sz="3600" b="1" dirty="0"/>
              <a:t>Chapter 2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3122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CBF5E-7607-9790-4CF2-FA0DE4CB8C52}"/>
              </a:ext>
            </a:extLst>
          </p:cNvPr>
          <p:cNvSpPr txBox="1"/>
          <p:nvPr/>
        </p:nvSpPr>
        <p:spPr>
          <a:xfrm>
            <a:off x="0" y="0"/>
            <a:ext cx="12192000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 container to store data(values).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names given to the memory locations.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location can hold integer, real, char or string constants.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variables needs 4bytes, float variable needs 4bytes, double variable needs 8bytes and char variable needs 1byte memory space.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=value;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Ex: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c=2;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6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770234B-EF9A-9F1F-DDF8-70C1C510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399"/>
            <a:ext cx="8789158" cy="40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8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D2A09-E07F-063C-1EE6-4738C5EF6F8A}"/>
              </a:ext>
            </a:extLst>
          </p:cNvPr>
          <p:cNvSpPr txBox="1"/>
          <p:nvPr/>
        </p:nvSpPr>
        <p:spPr>
          <a:xfrm>
            <a:off x="0" y="0"/>
            <a:ext cx="12192000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variable name: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 can be Alpha-numeric.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should start with an alphabets.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contain any spaces in between.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contain any special symbols except underscore(_)in between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contain any keyword.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no1,no_2;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total;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2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92B72-10CE-4D44-14AD-0FDF16988221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predefined, reserved words in C language and each of which is associated with specific features. They have special meaning to the compilers.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eywords in C | Keywords in C Programming Language">
            <a:extLst>
              <a:ext uri="{FF2B5EF4-FFF2-40B4-BE49-F238E27FC236}">
                <a16:creationId xmlns:a16="http://schemas.microsoft.com/office/drawing/2014/main" id="{6CDADAE1-5A70-AB19-025D-50B7E7C4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2" y="2119085"/>
            <a:ext cx="8984342" cy="43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F0C64-E4C5-4B32-8ADB-3AAF07B7CD53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Dennis Ritchie in 1972 at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Bell Laboratories of AT&amp;T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(American Telephone and Telegraph)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Lab.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for UNIX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 the following languages are used, ALGOL, BCPL and B.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general-purpose, procedural, mid-level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in system programming and application programming like development of computer software and applications, games, web development and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32 keywords in C.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3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F3782A7-068A-79D2-0B99-B66E8031E5D3}"/>
              </a:ext>
            </a:extLst>
          </p:cNvPr>
          <p:cNvGrpSpPr/>
          <p:nvPr/>
        </p:nvGrpSpPr>
        <p:grpSpPr>
          <a:xfrm>
            <a:off x="270933" y="1435100"/>
            <a:ext cx="9076266" cy="3987800"/>
            <a:chOff x="5238736" y="0"/>
            <a:chExt cx="1714527" cy="147732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E956B1-7F3C-728C-AE62-0540AACD1E88}"/>
                </a:ext>
              </a:extLst>
            </p:cNvPr>
            <p:cNvSpPr/>
            <p:nvPr/>
          </p:nvSpPr>
          <p:spPr>
            <a:xfrm>
              <a:off x="5238736" y="0"/>
              <a:ext cx="1508529" cy="1477328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C13777-E94D-3A40-E128-98962F990A37}"/>
                </a:ext>
              </a:extLst>
            </p:cNvPr>
            <p:cNvSpPr/>
            <p:nvPr/>
          </p:nvSpPr>
          <p:spPr>
            <a:xfrm>
              <a:off x="5985003" y="194248"/>
              <a:ext cx="960263" cy="262571"/>
            </a:xfrm>
            <a:custGeom>
              <a:avLst/>
              <a:gdLst>
                <a:gd name="connsiteX0" fmla="*/ 0 w 960263"/>
                <a:gd name="connsiteY0" fmla="*/ 43763 h 262571"/>
                <a:gd name="connsiteX1" fmla="*/ 43763 w 960263"/>
                <a:gd name="connsiteY1" fmla="*/ 0 h 262571"/>
                <a:gd name="connsiteX2" fmla="*/ 916500 w 960263"/>
                <a:gd name="connsiteY2" fmla="*/ 0 h 262571"/>
                <a:gd name="connsiteX3" fmla="*/ 960263 w 960263"/>
                <a:gd name="connsiteY3" fmla="*/ 43763 h 262571"/>
                <a:gd name="connsiteX4" fmla="*/ 960263 w 960263"/>
                <a:gd name="connsiteY4" fmla="*/ 218808 h 262571"/>
                <a:gd name="connsiteX5" fmla="*/ 916500 w 960263"/>
                <a:gd name="connsiteY5" fmla="*/ 262571 h 262571"/>
                <a:gd name="connsiteX6" fmla="*/ 43763 w 960263"/>
                <a:gd name="connsiteY6" fmla="*/ 262571 h 262571"/>
                <a:gd name="connsiteX7" fmla="*/ 0 w 960263"/>
                <a:gd name="connsiteY7" fmla="*/ 218808 h 262571"/>
                <a:gd name="connsiteX8" fmla="*/ 0 w 960263"/>
                <a:gd name="connsiteY8" fmla="*/ 43763 h 26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263" h="262571">
                  <a:moveTo>
                    <a:pt x="0" y="43763"/>
                  </a:moveTo>
                  <a:cubicBezTo>
                    <a:pt x="0" y="19593"/>
                    <a:pt x="19593" y="0"/>
                    <a:pt x="43763" y="0"/>
                  </a:cubicBezTo>
                  <a:lnTo>
                    <a:pt x="916500" y="0"/>
                  </a:lnTo>
                  <a:cubicBezTo>
                    <a:pt x="940670" y="0"/>
                    <a:pt x="960263" y="19593"/>
                    <a:pt x="960263" y="43763"/>
                  </a:cubicBezTo>
                  <a:lnTo>
                    <a:pt x="960263" y="218808"/>
                  </a:lnTo>
                  <a:cubicBezTo>
                    <a:pt x="960263" y="242978"/>
                    <a:pt x="940670" y="262571"/>
                    <a:pt x="916500" y="262571"/>
                  </a:cubicBezTo>
                  <a:lnTo>
                    <a:pt x="43763" y="262571"/>
                  </a:lnTo>
                  <a:cubicBezTo>
                    <a:pt x="19593" y="262571"/>
                    <a:pt x="0" y="242978"/>
                    <a:pt x="0" y="218808"/>
                  </a:cubicBezTo>
                  <a:lnTo>
                    <a:pt x="0" y="437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868" tIns="31868" rIns="31868" bIns="318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/>
                <a:t>%d </a:t>
              </a:r>
              <a:r>
                <a:rPr lang="en-US" sz="2000" kern="1200"/>
                <a:t>is format specifier for </a:t>
              </a:r>
              <a:r>
                <a:rPr lang="en-US" sz="2000" b="1" kern="1200"/>
                <a:t>integer.</a:t>
              </a:r>
              <a:endParaRPr lang="en-IN" sz="20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C3AA07-72EE-2297-1231-32158A86047A}"/>
                </a:ext>
              </a:extLst>
            </p:cNvPr>
            <p:cNvSpPr/>
            <p:nvPr/>
          </p:nvSpPr>
          <p:spPr>
            <a:xfrm>
              <a:off x="5985003" y="607378"/>
              <a:ext cx="960263" cy="262571"/>
            </a:xfrm>
            <a:custGeom>
              <a:avLst/>
              <a:gdLst>
                <a:gd name="connsiteX0" fmla="*/ 0 w 960263"/>
                <a:gd name="connsiteY0" fmla="*/ 43763 h 262571"/>
                <a:gd name="connsiteX1" fmla="*/ 43763 w 960263"/>
                <a:gd name="connsiteY1" fmla="*/ 0 h 262571"/>
                <a:gd name="connsiteX2" fmla="*/ 916500 w 960263"/>
                <a:gd name="connsiteY2" fmla="*/ 0 h 262571"/>
                <a:gd name="connsiteX3" fmla="*/ 960263 w 960263"/>
                <a:gd name="connsiteY3" fmla="*/ 43763 h 262571"/>
                <a:gd name="connsiteX4" fmla="*/ 960263 w 960263"/>
                <a:gd name="connsiteY4" fmla="*/ 218808 h 262571"/>
                <a:gd name="connsiteX5" fmla="*/ 916500 w 960263"/>
                <a:gd name="connsiteY5" fmla="*/ 262571 h 262571"/>
                <a:gd name="connsiteX6" fmla="*/ 43763 w 960263"/>
                <a:gd name="connsiteY6" fmla="*/ 262571 h 262571"/>
                <a:gd name="connsiteX7" fmla="*/ 0 w 960263"/>
                <a:gd name="connsiteY7" fmla="*/ 218808 h 262571"/>
                <a:gd name="connsiteX8" fmla="*/ 0 w 960263"/>
                <a:gd name="connsiteY8" fmla="*/ 43763 h 26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263" h="262571">
                  <a:moveTo>
                    <a:pt x="0" y="43763"/>
                  </a:moveTo>
                  <a:cubicBezTo>
                    <a:pt x="0" y="19593"/>
                    <a:pt x="19593" y="0"/>
                    <a:pt x="43763" y="0"/>
                  </a:cubicBezTo>
                  <a:lnTo>
                    <a:pt x="916500" y="0"/>
                  </a:lnTo>
                  <a:cubicBezTo>
                    <a:pt x="940670" y="0"/>
                    <a:pt x="960263" y="19593"/>
                    <a:pt x="960263" y="43763"/>
                  </a:cubicBezTo>
                  <a:lnTo>
                    <a:pt x="960263" y="218808"/>
                  </a:lnTo>
                  <a:cubicBezTo>
                    <a:pt x="960263" y="242978"/>
                    <a:pt x="940670" y="262571"/>
                    <a:pt x="916500" y="262571"/>
                  </a:cubicBezTo>
                  <a:lnTo>
                    <a:pt x="43763" y="262571"/>
                  </a:lnTo>
                  <a:cubicBezTo>
                    <a:pt x="19593" y="262571"/>
                    <a:pt x="0" y="242978"/>
                    <a:pt x="0" y="218808"/>
                  </a:cubicBezTo>
                  <a:lnTo>
                    <a:pt x="0" y="437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868" tIns="31868" rIns="31868" bIns="318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%f </a:t>
              </a:r>
              <a:r>
                <a:rPr lang="en-US" sz="2000" kern="1200" dirty="0"/>
                <a:t>is format specifier for </a:t>
              </a:r>
              <a:r>
                <a:rPr lang="en-US" sz="2000" b="1" kern="1200" dirty="0"/>
                <a:t>real.</a:t>
              </a:r>
              <a:endParaRPr lang="en-IN" sz="20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EFB5A7-54F2-60C2-A87C-8E948B5DB433}"/>
                </a:ext>
              </a:extLst>
            </p:cNvPr>
            <p:cNvSpPr/>
            <p:nvPr/>
          </p:nvSpPr>
          <p:spPr>
            <a:xfrm>
              <a:off x="5993000" y="1034057"/>
              <a:ext cx="960263" cy="262571"/>
            </a:xfrm>
            <a:custGeom>
              <a:avLst/>
              <a:gdLst>
                <a:gd name="connsiteX0" fmla="*/ 0 w 960263"/>
                <a:gd name="connsiteY0" fmla="*/ 43763 h 262571"/>
                <a:gd name="connsiteX1" fmla="*/ 43763 w 960263"/>
                <a:gd name="connsiteY1" fmla="*/ 0 h 262571"/>
                <a:gd name="connsiteX2" fmla="*/ 916500 w 960263"/>
                <a:gd name="connsiteY2" fmla="*/ 0 h 262571"/>
                <a:gd name="connsiteX3" fmla="*/ 960263 w 960263"/>
                <a:gd name="connsiteY3" fmla="*/ 43763 h 262571"/>
                <a:gd name="connsiteX4" fmla="*/ 960263 w 960263"/>
                <a:gd name="connsiteY4" fmla="*/ 218808 h 262571"/>
                <a:gd name="connsiteX5" fmla="*/ 916500 w 960263"/>
                <a:gd name="connsiteY5" fmla="*/ 262571 h 262571"/>
                <a:gd name="connsiteX6" fmla="*/ 43763 w 960263"/>
                <a:gd name="connsiteY6" fmla="*/ 262571 h 262571"/>
                <a:gd name="connsiteX7" fmla="*/ 0 w 960263"/>
                <a:gd name="connsiteY7" fmla="*/ 218808 h 262571"/>
                <a:gd name="connsiteX8" fmla="*/ 0 w 960263"/>
                <a:gd name="connsiteY8" fmla="*/ 43763 h 26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263" h="262571">
                  <a:moveTo>
                    <a:pt x="0" y="43763"/>
                  </a:moveTo>
                  <a:cubicBezTo>
                    <a:pt x="0" y="19593"/>
                    <a:pt x="19593" y="0"/>
                    <a:pt x="43763" y="0"/>
                  </a:cubicBezTo>
                  <a:lnTo>
                    <a:pt x="916500" y="0"/>
                  </a:lnTo>
                  <a:cubicBezTo>
                    <a:pt x="940670" y="0"/>
                    <a:pt x="960263" y="19593"/>
                    <a:pt x="960263" y="43763"/>
                  </a:cubicBezTo>
                  <a:lnTo>
                    <a:pt x="960263" y="218808"/>
                  </a:lnTo>
                  <a:cubicBezTo>
                    <a:pt x="960263" y="242978"/>
                    <a:pt x="940670" y="262571"/>
                    <a:pt x="916500" y="262571"/>
                  </a:cubicBezTo>
                  <a:lnTo>
                    <a:pt x="43763" y="262571"/>
                  </a:lnTo>
                  <a:cubicBezTo>
                    <a:pt x="19593" y="262571"/>
                    <a:pt x="0" y="242978"/>
                    <a:pt x="0" y="218808"/>
                  </a:cubicBezTo>
                  <a:lnTo>
                    <a:pt x="0" y="437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868" tIns="31868" rIns="31868" bIns="318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/>
                <a:t>%c </a:t>
              </a:r>
              <a:r>
                <a:rPr lang="en-US" sz="2000" kern="1200"/>
                <a:t>is the format specifier for </a:t>
              </a:r>
              <a:r>
                <a:rPr lang="en-US" sz="2000" b="1" kern="1200"/>
                <a:t>character</a:t>
              </a:r>
              <a:r>
                <a:rPr lang="en-US" sz="2000" kern="1200"/>
                <a:t>.</a:t>
              </a:r>
              <a:endParaRPr lang="en-IN" sz="2000" kern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056F5F-4128-93B5-E6FB-3391FAC63523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ssign the values to the variables at the time of declaration: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0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0A6FE-6635-F2BE-47CC-EC3B848CFC48}"/>
              </a:ext>
            </a:extLst>
          </p:cNvPr>
          <p:cNvSpPr txBox="1"/>
          <p:nvPr/>
        </p:nvSpPr>
        <p:spPr>
          <a:xfrm>
            <a:off x="0" y="8626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(declaring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 to value)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number1=12;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number2=50.25;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='A';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("Integer value = %d\n",number1);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("Float value = %f\n",number2);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("Character value = %c\n",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2E84F-B68C-572A-B4EC-2F9382CE411E}"/>
              </a:ext>
            </a:extLst>
          </p:cNvPr>
          <p:cNvSpPr txBox="1"/>
          <p:nvPr/>
        </p:nvSpPr>
        <p:spPr>
          <a:xfrm>
            <a:off x="6865257" y="4385816"/>
            <a:ext cx="54718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 = 12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value = 50.250000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value = 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1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551D3-3F59-AABC-C28A-3A557AEA1F70}"/>
              </a:ext>
            </a:extLst>
          </p:cNvPr>
          <p:cNvSpPr txBox="1"/>
          <p:nvPr/>
        </p:nvSpPr>
        <p:spPr>
          <a:xfrm>
            <a:off x="491318" y="0"/>
            <a:ext cx="1170068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functions: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()-&gt;function to display output to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scanf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()-&gt;function to take input from the user</a:t>
            </a:r>
            <a:br>
              <a:rPr lang="en-IN" sz="2800" dirty="0"/>
            </a:br>
            <a:endParaRPr lang="en-IN" sz="2800" dirty="0"/>
          </a:p>
          <a:p>
            <a:r>
              <a:rPr lang="en-IN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lang="en-IN" sz="24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</a:t>
            </a:r>
            <a:br>
              <a:rPr lang="en-IN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("Hi, hello");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-IN" sz="2400" dirty="0"/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9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D7D9D-A5D1-47A7-1BF6-9C3A0A9EBFD7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Pogram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IN" sz="24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number;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: 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d",&amp;number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("Entered number = %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d",number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should be properly documented.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 comments: /* */.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comments //.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4FB08-9011-837F-855E-39D15E6654CC}"/>
              </a:ext>
            </a:extLst>
          </p:cNvPr>
          <p:cNvSpPr txBox="1"/>
          <p:nvPr/>
        </p:nvSpPr>
        <p:spPr>
          <a:xfrm>
            <a:off x="5936342" y="406399"/>
            <a:ext cx="5529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number :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number = 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5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DF416-69C4-BCE8-813E-2ECE0F5A15CD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single character input/output functions: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etchar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)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get a single character and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 key after input.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()-&gt;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put a single character on the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device.</a:t>
            </a:r>
          </a:p>
          <a:p>
            <a:endParaRPr lang="en-US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lvl="1"/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3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4363-2CBF-40B0-AA3F-59AE5CDF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etchar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6486-C23D-6639-4D23-F615D8E9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48" y="1594532"/>
            <a:ext cx="8596668" cy="503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#include&lt;stdio.h&gt;</a:t>
            </a:r>
          </a:p>
          <a:p>
            <a:pPr marL="0" indent="0">
              <a:buNone/>
            </a:pPr>
            <a:r>
              <a:rPr lang="en-IN" sz="2800" dirty="0"/>
              <a:t>int main(){</a:t>
            </a:r>
          </a:p>
          <a:p>
            <a:pPr marL="0" indent="0">
              <a:buNone/>
            </a:pPr>
            <a:r>
              <a:rPr lang="en-IN" sz="2800" dirty="0"/>
              <a:t>	char variable;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printf</a:t>
            </a:r>
            <a:r>
              <a:rPr lang="en-IN" sz="2800" dirty="0"/>
              <a:t>("Enter character : ");</a:t>
            </a:r>
          </a:p>
          <a:p>
            <a:pPr marL="0" indent="0">
              <a:buNone/>
            </a:pPr>
            <a:r>
              <a:rPr lang="en-IN" sz="2800" dirty="0"/>
              <a:t>	variable=</a:t>
            </a:r>
            <a:r>
              <a:rPr lang="en-IN" sz="2800" dirty="0" err="1"/>
              <a:t>getchar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printf</a:t>
            </a:r>
            <a:r>
              <a:rPr lang="en-IN" sz="2800" dirty="0"/>
              <a:t>("Entered character = %</a:t>
            </a:r>
            <a:r>
              <a:rPr lang="en-IN" sz="2800" dirty="0" err="1"/>
              <a:t>c",variable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	return 0;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E5BE4-4856-1ABF-3C2B-255799AB1D40}"/>
              </a:ext>
            </a:extLst>
          </p:cNvPr>
          <p:cNvSpPr txBox="1"/>
          <p:nvPr/>
        </p:nvSpPr>
        <p:spPr>
          <a:xfrm>
            <a:off x="6541105" y="5121165"/>
            <a:ext cx="5650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character : Hello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character = H</a:t>
            </a:r>
          </a:p>
        </p:txBody>
      </p:sp>
    </p:spTree>
    <p:extLst>
      <p:ext uri="{BB962C8B-B14F-4D97-AF65-F5344CB8AC3E}">
        <p14:creationId xmlns:p14="http://schemas.microsoft.com/office/powerpoint/2010/main" val="85305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8C3C-B732-CBC7-40EA-6A7FB365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</a:t>
            </a:r>
            <a:r>
              <a:rPr lang="en-IN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EDA8-A53E-C7B8-8284-19C21759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638075"/>
            <a:ext cx="9017582" cy="5219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variable;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character : ");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variable=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("Entered character = ");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(variable);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71844-87B7-FE8B-38DE-603DA4D48F3F}"/>
              </a:ext>
            </a:extLst>
          </p:cNvPr>
          <p:cNvSpPr txBox="1"/>
          <p:nvPr/>
        </p:nvSpPr>
        <p:spPr>
          <a:xfrm>
            <a:off x="5979885" y="1270000"/>
            <a:ext cx="5196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character : World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character = 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0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F0ADC-BFBF-9717-2A18-E7C4694DFE7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10C13-E259-3F89-9E70-643BFC594BFE}"/>
              </a:ext>
            </a:extLst>
          </p:cNvPr>
          <p:cNvSpPr txBox="1"/>
          <p:nvPr/>
        </p:nvSpPr>
        <p:spPr>
          <a:xfrm>
            <a:off x="0" y="0"/>
            <a:ext cx="12192000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tring input output functions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Take Input of a String With Spaces in C ?</a:t>
            </a:r>
            <a:b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   char sentence[20];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any sentence: ");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("%s", &amp;sentence);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entered: %s.", sentence);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0;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any sentence : Hello World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sentence is Hello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F449-3131-BD56-C1FE-3AF95BFA51C9}"/>
              </a:ext>
            </a:extLst>
          </p:cNvPr>
          <p:cNvSpPr txBox="1"/>
          <p:nvPr/>
        </p:nvSpPr>
        <p:spPr>
          <a:xfrm>
            <a:off x="5747656" y="1204686"/>
            <a:ext cx="72571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space also...using gets()...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char sentence[30];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any sentence : ");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gets(sentence);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("Entered sentence is %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s",sentence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any sentence : Hello World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sentence is Hello World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88332-E338-7DEC-0703-56DFE50A5525}"/>
              </a:ext>
            </a:extLst>
          </p:cNvPr>
          <p:cNvCxnSpPr>
            <a:cxnSpLocks/>
          </p:cNvCxnSpPr>
          <p:nvPr/>
        </p:nvCxnSpPr>
        <p:spPr>
          <a:xfrm>
            <a:off x="5747656" y="1204686"/>
            <a:ext cx="0" cy="56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8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FD520-352C-A5AA-5457-591A34F2E07D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:(define string)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("%s",&amp;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("%s",&amp;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(“%s\n",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printing the input value in the same line with a space 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%s",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firstname,lastname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C60C4-3092-B465-EEE8-B70DCE73058F}"/>
              </a:ext>
            </a:extLst>
          </p:cNvPr>
          <p:cNvSpPr txBox="1"/>
          <p:nvPr/>
        </p:nvSpPr>
        <p:spPr>
          <a:xfrm>
            <a:off x="5863771" y="580571"/>
            <a:ext cx="45865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Hello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World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5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FB00B-173D-BC77-DF7E-3B149EBECFE6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 using puts()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first name: \n");			  // take user input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(f_name,20,stdin);						  // use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input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last name: \n");			// take user input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(l_name,20,stdin);						// use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input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puts(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							// printing the input value using puts()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puts(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0;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04AC6-86C0-C51D-DEAF-111705039B9D}"/>
              </a:ext>
            </a:extLst>
          </p:cNvPr>
          <p:cNvSpPr txBox="1"/>
          <p:nvPr/>
        </p:nvSpPr>
        <p:spPr>
          <a:xfrm>
            <a:off x="8215085" y="145143"/>
            <a:ext cx="5921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Hello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World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EC262-73DD-CDA5-35D4-ACCA1363F047}"/>
              </a:ext>
            </a:extLst>
          </p:cNvPr>
          <p:cNvSpPr txBox="1"/>
          <p:nvPr/>
        </p:nvSpPr>
        <p:spPr>
          <a:xfrm>
            <a:off x="0" y="0"/>
            <a:ext cx="12192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oriented programming(POP)-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instruction or procedure based.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divide the program into much smaller programs called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 top-down approach.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Mid-level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have features of both low level and high level language.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Syntax , so it is easy to learn.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speed: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compiler.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statically typed programming language.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7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16C73-5469-6B83-9A86-3B24F02D24CA}"/>
              </a:ext>
            </a:extLst>
          </p:cNvPr>
          <p:cNvSpPr txBox="1"/>
          <p:nvPr/>
        </p:nvSpPr>
        <p:spPr>
          <a:xfrm>
            <a:off x="0" y="0"/>
            <a:ext cx="1219200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Relational/</a:t>
            </a: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ogical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to perform simple </a:t>
            </a:r>
            <a:r>
              <a:rPr lang="en-US" sz="2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operations. They are,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	Addition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Subtraction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	Multiplication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	Division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	Modulus</a:t>
            </a:r>
          </a:p>
          <a:p>
            <a:endParaRPr lang="en-US" sz="280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9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5EDA3-09D5-E5F9-37B6-C92340E2DD70}"/>
              </a:ext>
            </a:extLst>
          </p:cNvPr>
          <p:cNvSpPr txBox="1"/>
          <p:nvPr/>
        </p:nvSpPr>
        <p:spPr>
          <a:xfrm>
            <a:off x="0" y="0"/>
            <a:ext cx="1219200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(Arithmetic Operators)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numberOne,numberTwo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two numbers : ");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%d",&amp;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("Addition of two number is %d\n",(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numberOne+numberTwo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 of two number is %d\n",(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numberOne-numberTwo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("Multiplication of two number is %d\n",(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("Division of two number is %d\n",(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("Modulus of two number is %d\n",(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numberOne%numberTwo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two numbers : 5   2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of two number is 7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two number is 3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number is 10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 of two number is 2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Modulus of two number is 1</a:t>
            </a:r>
          </a:p>
          <a:p>
            <a:pPr lvl="1"/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13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50C0E-A1E1-69F9-EC4A-9CCD14FBCF0D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Operators:</a:t>
            </a:r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Assignment operators are used to assign the values to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=, +=, -=, *=, /=, %=, &amp;=, |=, ^=</a:t>
            </a:r>
          </a:p>
          <a:p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	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a=10, b=5;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c=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 value is:%d \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	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c+=a;								//c=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c=15+10= 25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 value is:%d \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	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b-=c;								//b=b-c; b=5-25= -20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(“B value is:%d \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	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a*=b;								//a=a*b; a=10*-20= -200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(“A value is:%d \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	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2AA2A-6008-D2A0-95D7-917F5A134FE5}"/>
              </a:ext>
            </a:extLst>
          </p:cNvPr>
          <p:cNvSpPr txBox="1"/>
          <p:nvPr/>
        </p:nvSpPr>
        <p:spPr>
          <a:xfrm>
            <a:off x="7794172" y="2246769"/>
            <a:ext cx="4862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value is: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value is: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value is: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</a:p>
          <a:p>
            <a:pPr lvl="1"/>
            <a:r>
              <a:rPr lang="en-US" sz="28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value is: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24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C0E96-56B1-CA7B-696A-D6987287EF8C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/Relational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 are used to compare two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of a comparison is either 1(true) or 0(false).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are,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 	Less than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 	Greater than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==	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!=	Not 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&lt;=	Less than or equal</a:t>
            </a:r>
          </a:p>
          <a:p>
            <a:pPr marL="685800" lvl="1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&gt;=	Greater than or equal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10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3DCD4-BD85-3197-89CA-EBF32351AEF3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 (Comparison Operator)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two numbers : ");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%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d",&amp;a,&amp;b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Lessthan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:%d\n",(a&lt;b));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Greaterthan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:%d\n",(a&gt;b));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Lessthan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equal:%d\n",(a&lt;=b));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Greaterthan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equal:%d\n",(a&gt;=b));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("Equal to :%d\n",(a==b));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("Not equal to :%d\n",(a!=b));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163A9-25E7-4B5A-09F2-88BAB4A11C64}"/>
              </a:ext>
            </a:extLst>
          </p:cNvPr>
          <p:cNvSpPr txBox="1"/>
          <p:nvPr/>
        </p:nvSpPr>
        <p:spPr>
          <a:xfrm>
            <a:off x="7017152" y="1103086"/>
            <a:ext cx="48332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numbers : 3  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Lessthan:1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Greaterthan:0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Lessthan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equal:1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Greaterthan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equal:0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:0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 to :1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98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28085-408E-8C89-84A2-7511BB255C21}"/>
              </a:ext>
            </a:extLst>
          </p:cNvPr>
          <p:cNvSpPr txBox="1"/>
          <p:nvPr/>
        </p:nvSpPr>
        <p:spPr>
          <a:xfrm>
            <a:off x="0" y="0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Bitwise Operators: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 access and modification of a particular bit inside a section of the data.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applied to integer types and bytes and can’t to apply float and double.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	Binary AND Operator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		Binary OR Operator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		Binary XOR Operator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		Binary Complement Operator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	Binary Left Shift Operator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	Binary Right Shift Operator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8747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FD800-DC3A-EB0F-7200-9D227109407B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 (Bitwise Operator)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two values : ");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%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d",&amp;a,&amp;b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("AND value = %d\n",(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("OR value = %d\n",(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("XOR value = %d\n",(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("NOT value = %d\n",(~a));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Rightshift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= %d\n",(a&gt;&gt;2));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Leftshift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= %d\n",(a&lt;&lt;2));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27113-BA35-821B-B6ED-90DF89C3BFDA}"/>
              </a:ext>
            </a:extLst>
          </p:cNvPr>
          <p:cNvSpPr txBox="1"/>
          <p:nvPr/>
        </p:nvSpPr>
        <p:spPr>
          <a:xfrm>
            <a:off x="7707085" y="2107210"/>
            <a:ext cx="50654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 : 10   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value =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value = 14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value = 14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value = -11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Rightshift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2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Leftshift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40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52A95-D344-751E-AE7A-3039E53069D3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to determine the logic between variables or values.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	Logical 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		Logical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		Logical not</a:t>
            </a:r>
          </a:p>
          <a:p>
            <a:pPr marL="400050" lvl="1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	</a:t>
            </a: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1’st condition of AND is true, then it move to next</a:t>
            </a:r>
          </a:p>
          <a:p>
            <a:pPr marL="400050" lvl="1" indent="0">
              <a:buNone/>
            </a:pP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condition, otherwise it false.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857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3982B-095B-64AF-8EEA-527F11D59BC6}"/>
              </a:ext>
            </a:extLst>
          </p:cNvPr>
          <p:cNvSpPr txBox="1"/>
          <p:nvPr/>
        </p:nvSpPr>
        <p:spPr>
          <a:xfrm>
            <a:off x="0" y="0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IN" sz="36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Program:(L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ogical Operator)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a=10,b=5;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("%d\n",(a&gt;b)&amp;&amp;(a&lt;b));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("%d\n",(a&gt;b)||(a&lt;b));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("%d\n",!((a&gt;b)&amp;&amp;(a&lt;b)));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C4B35-D1A2-D860-C991-BB0C00979875}"/>
              </a:ext>
            </a:extLst>
          </p:cNvPr>
          <p:cNvSpPr txBox="1"/>
          <p:nvPr/>
        </p:nvSpPr>
        <p:spPr>
          <a:xfrm>
            <a:off x="7794172" y="2046515"/>
            <a:ext cx="5312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53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01090-7361-2B49-BFDA-BEA4D55D5DBC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 only one operand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increment, decrement or negate the values.</a:t>
            </a:r>
          </a:p>
          <a:p>
            <a:endParaRPr lang="en-IN" sz="28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increase the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increment	(increment and compute)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increment	(compute and increment)</a:t>
            </a:r>
          </a:p>
          <a:p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539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00CAE-3803-13D6-6B84-959467199303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once and run it anywhere.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memory management.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initialize as an array, variables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can be divided into small parts using functions and stored it in libraries for reusability.</a:t>
            </a:r>
          </a:p>
        </p:txBody>
      </p:sp>
    </p:spTree>
    <p:extLst>
      <p:ext uri="{BB962C8B-B14F-4D97-AF65-F5344CB8AC3E}">
        <p14:creationId xmlns:p14="http://schemas.microsoft.com/office/powerpoint/2010/main" val="138465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7EF02-BB2D-3283-A233-A9EB51B6103C}"/>
              </a:ext>
            </a:extLst>
          </p:cNvPr>
          <p:cNvSpPr txBox="1"/>
          <p:nvPr/>
        </p:nvSpPr>
        <p:spPr>
          <a:xfrm>
            <a:off x="0" y="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pre increment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("++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preincrement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a=5;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%d\n",++a);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88F3B-D275-814B-98F1-FC0275A53984}"/>
              </a:ext>
            </a:extLst>
          </p:cNvPr>
          <p:cNvSpPr txBox="1"/>
          <p:nvPr/>
        </p:nvSpPr>
        <p:spPr>
          <a:xfrm>
            <a:off x="8040914" y="1799772"/>
            <a:ext cx="50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preincrement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6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10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68A8-EAA7-54C5-81BC-C678B6C83291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post increment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postincrement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++\n");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a=5;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: %d\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n",a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lvl="1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3E2C-6915-6B06-B5ED-0BEAF1D544ED}"/>
              </a:ext>
            </a:extLst>
          </p:cNvPr>
          <p:cNvSpPr txBox="1"/>
          <p:nvPr/>
        </p:nvSpPr>
        <p:spPr>
          <a:xfrm>
            <a:off x="7039429" y="1959429"/>
            <a:ext cx="4702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postincrement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: 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1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72869-D5E6-A49D-5BB4-C9DEA243DC01}"/>
              </a:ext>
            </a:extLst>
          </p:cNvPr>
          <p:cNvSpPr txBox="1"/>
          <p:nvPr/>
        </p:nvSpPr>
        <p:spPr>
          <a:xfrm>
            <a:off x="0" y="0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decrease the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decrement	(decrement and compute)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decrement	(compute and decrement)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920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C08F9-A4D5-5872-B0FE-B419A5A583D4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display student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find the area of circle.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illustrate the post decrement operator.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illustrate the assignment and conditional operator.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6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36F6D-3D7D-41C5-10A1-E2A2875F6D20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Group:</a:t>
            </a:r>
          </a:p>
          <a:p>
            <a:r>
              <a:rPr lang="en-US" dirty="0"/>
              <a:t>	select shape image want to </a:t>
            </a:r>
            <a:r>
              <a:rPr lang="en-US" dirty="0" err="1"/>
              <a:t>chage</a:t>
            </a:r>
            <a:r>
              <a:rPr lang="en-US" dirty="0" err="1">
                <a:sym typeface="Wingdings" panose="05000000000000000000" pitchFamily="2" charset="2"/>
              </a:rPr>
              <a:t>formatgroup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0F1CA-3063-1A3D-CD18-EFB7823225DA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director starts with #.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model instruction that the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 understand.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preprocessor executes before a program is compiled.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preprocessor accepts the source code as input and is responsible for removing comments.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I/O file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#define—defines a symbolic name or constant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MAX_ARRAY_SIZE 100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2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12F72-0E51-8FC5-2D79-267B8ADF59DB}"/>
              </a:ext>
            </a:extLst>
          </p:cNvPr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that converts the source code into the object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25735-FE1E-C3E2-72F3-627B9CBCC659}"/>
              </a:ext>
            </a:extLst>
          </p:cNvPr>
          <p:cNvSpPr txBox="1"/>
          <p:nvPr/>
        </p:nvSpPr>
        <p:spPr>
          <a:xfrm>
            <a:off x="0" y="3429000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that converts Assembly language into machine code.</a:t>
            </a:r>
          </a:p>
          <a:p>
            <a:endParaRPr lang="en-IN" sz="2400" dirty="0"/>
          </a:p>
        </p:txBody>
      </p:sp>
      <p:pic>
        <p:nvPicPr>
          <p:cNvPr id="1028" name="Picture 4" descr="Compiler in C | Difference Between Compiler and Interpreter - C Tutorial">
            <a:extLst>
              <a:ext uri="{FF2B5EF4-FFF2-40B4-BE49-F238E27FC236}">
                <a16:creationId xmlns:a16="http://schemas.microsoft.com/office/drawing/2014/main" id="{5E259DE8-8DC9-4997-1684-0B12D8AD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21" y="1048204"/>
            <a:ext cx="6089650" cy="198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uage Processors: Assembler, Compiler and Interpreter - GeeksforGeeks">
            <a:extLst>
              <a:ext uri="{FF2B5EF4-FFF2-40B4-BE49-F238E27FC236}">
                <a16:creationId xmlns:a16="http://schemas.microsoft.com/office/drawing/2014/main" id="{A10A6FA5-2631-AFFB-C447-70878C2C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847770"/>
            <a:ext cx="7082970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9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he four stages of the gcc compiler: preprocessor, compiler, assembler,  linker. | by Fernando Gonzales Pradinett | Medium">
            <a:extLst>
              <a:ext uri="{FF2B5EF4-FFF2-40B4-BE49-F238E27FC236}">
                <a16:creationId xmlns:a16="http://schemas.microsoft.com/office/drawing/2014/main" id="{35EB1808-8A34-D755-3A9F-3E930527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527554"/>
            <a:ext cx="6749142" cy="58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8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1683-F58E-6D26-B755-DE84B6D1E289}"/>
              </a:ext>
            </a:extLst>
          </p:cNvPr>
          <p:cNvSpPr txBox="1"/>
          <p:nvPr/>
        </p:nvSpPr>
        <p:spPr>
          <a:xfrm>
            <a:off x="0" y="0"/>
            <a:ext cx="12192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C Program: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The C Character Set - C Tutorial | Study Glance">
            <a:extLst>
              <a:ext uri="{FF2B5EF4-FFF2-40B4-BE49-F238E27FC236}">
                <a16:creationId xmlns:a16="http://schemas.microsoft.com/office/drawing/2014/main" id="{646AA667-467D-705F-DD47-8922F6FC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8" y="1736678"/>
            <a:ext cx="10426889" cy="33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9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B45E2-219B-85EE-B2C2-28D68E9D4F4F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 of C: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Tokens In C | A Guide To 7 Token Types (+ Examples) // Unstop">
            <a:extLst>
              <a:ext uri="{FF2B5EF4-FFF2-40B4-BE49-F238E27FC236}">
                <a16:creationId xmlns:a16="http://schemas.microsoft.com/office/drawing/2014/main" id="{ECDC3166-F77E-CA0A-1023-16084D70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" y="1095375"/>
            <a:ext cx="10682515" cy="53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50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3240</TotalTime>
  <Words>3157</Words>
  <Application>Microsoft Office PowerPoint</Application>
  <PresentationFormat>Widescreen</PresentationFormat>
  <Paragraphs>563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Elephant</vt:lpstr>
      <vt:lpstr>Nunito</vt:lpstr>
      <vt:lpstr>Times New Roman</vt:lpstr>
      <vt:lpstr>Trebuchet MS</vt:lpstr>
      <vt:lpstr>Wingdings</vt:lpstr>
      <vt:lpstr>Wingdings 3</vt:lpstr>
      <vt:lpstr>Facet</vt:lpstr>
      <vt:lpstr>Introduction to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EXPRESSION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Program: getchar()</vt:lpstr>
      <vt:lpstr>Program : putchar()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310</cp:revision>
  <dcterms:created xsi:type="dcterms:W3CDTF">2024-03-05T11:11:49Z</dcterms:created>
  <dcterms:modified xsi:type="dcterms:W3CDTF">2024-06-06T06:29:37Z</dcterms:modified>
</cp:coreProperties>
</file>