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B6F9-0A09-AF35-3EFC-4786ADBD2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9D517-CE58-411B-2065-FA6CAB52E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F8682-7466-F20D-1EB0-C48B19C9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E489D-D371-E250-0EE4-0D5AB31A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E4505-C24D-C970-DB5C-FF32D679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3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AC5C-DB98-0B2D-05F6-A810A868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477B6-3076-4DCD-B2B9-694CCB501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B9A7C-D481-F962-A40B-0ABB0441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B95F-7920-B80B-9140-829BC66C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91672-FB45-166C-0D01-3A318243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8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F2582-56AC-05BD-C56B-AE5133B43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08F5B-E7FE-2C37-3969-3AADB16D6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68840-5DB3-B289-F8D7-085F61BA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73A8-B96C-0810-58A9-251AA287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93E87-D647-498C-F36C-3D30F6F6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9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426C-DEEA-1A67-8FD8-085C9676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5635-9CEF-B95A-7669-5F3539F5E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E6CD4-B1D1-0C68-994A-9252508A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F66B8-E5D1-4B0F-14E6-9B15E24C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3521-4918-AD88-70C6-802833D4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2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73-8543-C795-EFC8-91B18E11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C413B-3F3C-4226-6605-5C08FD2B7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CB5E3-B72D-2441-E9B0-4A5B7130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2BE56-1ACA-8902-74E9-97D5C0B4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D12FA-BC95-2FA3-D658-6A0B731F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DD2A-8468-38DF-9875-E5284B19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9DBC-3E94-CC96-586F-4200BDFBB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D3ACD-AEB4-2251-B51B-222596F81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EEFFC-4F8D-306C-81D3-5084B1D1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47182-C514-73C4-2804-37D3E2F4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0141D-24B3-5681-D636-D8E1959F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0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FAF3-044A-8F17-F2CD-F27BE7FBD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0AAE-126F-F499-A2B2-AC304473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DC522-5981-7D21-A148-124177A30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004CE-EB5B-E898-F395-90B6C6905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80311-15AE-52BC-DD97-66A618280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48097-2C8D-62FA-2153-DC698E5B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23539-3938-D171-6F3B-AD73C273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6B052-8BAD-C006-C5F0-C5AA5D4D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1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75B8-F4AC-A89E-A3B9-96EA99C1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9092D-B258-0779-A871-F039D2E5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57CA5-8CAB-0557-1EC9-8E85756C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B1FB3-C5D2-4C40-C540-57A82A3A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159D-FF67-6C1A-650D-1A0BC512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5806E-D2E1-E8FC-D237-B0B5A992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4278C-0731-2414-A69D-7C71DF9E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0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184B-196C-2EA4-4286-CD02EF77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D0632-6D41-E022-EDFB-F31C294E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B3134-2913-4493-3C46-C4CA8B60C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D1C0E-86D2-3681-48B7-0365994C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7C11C-4299-9726-D602-642CF2DC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E1352-FDA6-A2F0-7340-EC2D4B2D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4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4BE5-666E-C0B6-BAAC-302C6962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5C443-112F-0B0D-CACB-223BF3BEB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1274C-6663-2C3E-7C15-FA790A428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C8656-E269-2DFF-822F-59D22E59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6003A-2E51-C7CE-90CD-457E3E0C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173B0-0FC0-23E9-7FA3-B05BAE2E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6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8CF77-861E-4306-5B7B-4180B2AE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3483D-7527-7830-6D74-B5D779F2B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32846-02ED-A52A-3A4B-AAD0712A3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0C3FD-B268-DDAC-4544-8AFA0FC28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49BDA-F87C-3D2C-3A0F-92D3D7EC3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1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2E04-ADE5-ABF8-7A0E-6084994F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77" y="1596571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Algerian" panose="04020705040A02060702" pitchFamily="82" charset="0"/>
              </a:rPr>
              <a:t>PROGRAMMING CONCEPT</a:t>
            </a:r>
            <a:endParaRPr lang="en-IN" sz="6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92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CE58E-2422-0C73-3B63-DE51BF7326A1}"/>
              </a:ext>
            </a:extLst>
          </p:cNvPr>
          <p:cNvSpPr txBox="1"/>
          <p:nvPr/>
        </p:nvSpPr>
        <p:spPr>
          <a:xfrm>
            <a:off x="0" y="0"/>
            <a:ext cx="1219200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Program: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int a;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your age : ");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d",&amp;a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if(a&gt;0){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if(a&gt;=18 &amp;&amp; a&lt;=50){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("Eligible  for working\n");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else{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("Not eligible for working\n ");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("Age is not satisfactory according to the organization norms\n");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return 0;	}</a:t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EE70C-F35A-C4E6-8069-FD153BED5630}"/>
              </a:ext>
            </a:extLst>
          </p:cNvPr>
          <p:cNvSpPr txBox="1"/>
          <p:nvPr/>
        </p:nvSpPr>
        <p:spPr>
          <a:xfrm>
            <a:off x="7068457" y="508000"/>
            <a:ext cx="53267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your age : 20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Eligible  for working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6DAA8C-03AF-8670-ADF1-576A2FB54B8A}"/>
              </a:ext>
            </a:extLst>
          </p:cNvPr>
          <p:cNvSpPr txBox="1"/>
          <p:nvPr/>
        </p:nvSpPr>
        <p:spPr>
          <a:xfrm>
            <a:off x="0" y="0"/>
            <a:ext cx="121920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 statement:</a:t>
            </a:r>
          </a:p>
          <a:p>
            <a:r>
              <a:rPr lang="en-IN" sz="28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executes one statement from multiple ones.</a:t>
            </a:r>
            <a:endParaRPr lang="en-IN" sz="28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switch(expression)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1: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statements;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2: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statements;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default: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statements;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2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53DA0-B1CE-DEFC-690F-5C85B0946DEC}"/>
              </a:ext>
            </a:extLst>
          </p:cNvPr>
          <p:cNvSpPr txBox="1"/>
          <p:nvPr/>
        </p:nvSpPr>
        <p:spPr>
          <a:xfrm>
            <a:off x="0" y="0"/>
            <a:ext cx="12192000" cy="1000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simple calculator)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char </a:t>
            </a: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x;</a:t>
            </a:r>
            <a:endParaRPr lang="en-US" sz="28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int n1,n2;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an operator(+,-,*,/) : \n");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c",&amp;x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two operands : \n");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 %d",&amp;n1,&amp;n2);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3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66993E-8B2A-B5E5-C2D3-CF17E5548432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switch(x){</a:t>
            </a:r>
            <a:endParaRPr lang="en-IN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case '+':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("Addition of two value = %d",(n1+n2));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break;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case '-':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("Subtraction = %d",(n1-n2));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break;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case '*':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("Multiplication = %d",(n1*n2));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break;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case '/':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("Division = %d",(n1/n2));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break;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default: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("Error! operator is not correct");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break;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return 0;	}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C4D7B-7882-E05C-C437-A1576DCD7A79}"/>
              </a:ext>
            </a:extLst>
          </p:cNvPr>
          <p:cNvSpPr txBox="1"/>
          <p:nvPr/>
        </p:nvSpPr>
        <p:spPr>
          <a:xfrm>
            <a:off x="8104472" y="2204185"/>
            <a:ext cx="419679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an operator(+,-,*,/) 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two operands 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= 12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90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E3533D-3F62-3CF9-849F-BAA2AFA7D9CE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statement: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execute a block of code repeatedly until a particular condition has been met.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is used to iterate a part of the program several times, if the number of iteration is fixed.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while loop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</a:p>
          <a:p>
            <a:endParaRPr lang="en-IN" sz="2400" dirty="0"/>
          </a:p>
          <a:p>
            <a:r>
              <a:rPr lang="en-IN" sz="2800" b="1" dirty="0"/>
              <a:t>while loop: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</a:rPr>
              <a:t>It executes a set of instructions until a Boolean condition is met.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endParaRPr lang="en-IN" sz="2400" dirty="0"/>
          </a:p>
          <a:p>
            <a:r>
              <a:rPr lang="en-IN" sz="2400" b="1" dirty="0"/>
              <a:t>Syntax:</a:t>
            </a: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while(condition)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statements;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361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A4027-E09E-CCE9-798E-95A622CC092E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pt-BR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pt-BR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int n=10;</a:t>
            </a:r>
          </a:p>
          <a:p>
            <a:r>
              <a:rPr lang="pt-BR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while(n&gt;0){</a:t>
            </a:r>
          </a:p>
          <a:p>
            <a:r>
              <a:rPr lang="pt-BR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printf(“Value of n = %d\n",n);</a:t>
            </a:r>
          </a:p>
          <a:p>
            <a:r>
              <a:rPr lang="pt-BR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n--;</a:t>
            </a:r>
          </a:p>
          <a:p>
            <a:r>
              <a:rPr lang="pt-BR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pt-BR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pt-BR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pt-BR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E8FEB-ABD7-0443-345A-344F159E00D4}"/>
              </a:ext>
            </a:extLst>
          </p:cNvPr>
          <p:cNvSpPr txBox="1"/>
          <p:nvPr/>
        </p:nvSpPr>
        <p:spPr>
          <a:xfrm>
            <a:off x="7478830" y="875899"/>
            <a:ext cx="45623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Value of n = 10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Value of n = 9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Value of n = 8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Value of n = 7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Value of n = 6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Value of n = 5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Value of n = 4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Value of n = 3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Value of n = 2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Value of n = 1</a:t>
            </a:r>
            <a:endParaRPr lang="en-IN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95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F63001-20A6-0A95-2F39-EECBCADE4484}"/>
              </a:ext>
            </a:extLst>
          </p:cNvPr>
          <p:cNvSpPr txBox="1"/>
          <p:nvPr/>
        </p:nvSpPr>
        <p:spPr>
          <a:xfrm>
            <a:off x="0" y="0"/>
            <a:ext cx="12192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while loop: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executes a set of statements at least once, even if the condition is not met.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similar to the while loop.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685800" lvl="1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2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  <a:p>
            <a:pPr marL="685800" lvl="1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}while(condition)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55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2F5E92-FDCB-C1C2-E5CB-1777CDC44476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while)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int n=10;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do{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("Value of n = %d\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n",n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n--;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}while(n&gt;0);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41D14-A041-F35C-0ED0-130D7D871FB7}"/>
              </a:ext>
            </a:extLst>
          </p:cNvPr>
          <p:cNvSpPr txBox="1"/>
          <p:nvPr/>
        </p:nvSpPr>
        <p:spPr>
          <a:xfrm>
            <a:off x="6699183" y="827773"/>
            <a:ext cx="45912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</a:rPr>
              <a:t>Value of n = 10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</a:rPr>
              <a:t>Value of n = 9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</a:rPr>
              <a:t>Value of n = 8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</a:rPr>
              <a:t>Value of n = 7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</a:rPr>
              <a:t>Value of n = 6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</a:rPr>
              <a:t>Value of n = 5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</a:rPr>
              <a:t>Value of n = 4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</a:rPr>
              <a:t>Value of n = 3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</a:rPr>
              <a:t>Value of n = 2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</a:rPr>
              <a:t>Value of n = 1</a:t>
            </a:r>
            <a:endParaRPr lang="en-I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097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3C18AD-5957-17EC-8F96-7B9C9F140F13}"/>
              </a:ext>
            </a:extLst>
          </p:cNvPr>
          <p:cNvSpPr txBox="1"/>
          <p:nvPr/>
        </p:nvSpPr>
        <p:spPr>
          <a:xfrm>
            <a:off x="0" y="0"/>
            <a:ext cx="12192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loop statement consists of initialization of variable, a condition and an increment/decrement value, all in one 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for(initialization; condition ; increment/decrement)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 statement(s);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loop)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for(int n=10;n&gt;0;n--){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("Value of n = %d\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n",n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9B270-720B-8D35-6ADC-4951FC3ED340}"/>
              </a:ext>
            </a:extLst>
          </p:cNvPr>
          <p:cNvSpPr txBox="1"/>
          <p:nvPr/>
        </p:nvSpPr>
        <p:spPr>
          <a:xfrm>
            <a:off x="7892716" y="2387065"/>
            <a:ext cx="450462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</a:rPr>
              <a:t>Value of n = 10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</a:rPr>
              <a:t>Value of n = 9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</a:rPr>
              <a:t>Value of n = 8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</a:rPr>
              <a:t>Value of n = 7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</a:rPr>
              <a:t>Value of n = 6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</a:rPr>
              <a:t>Value of n = 5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</a:rPr>
              <a:t>Value of n = 4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</a:rPr>
              <a:t>Value of n = 3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</a:rPr>
              <a:t>Value of n = 2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</a:rPr>
              <a:t>Value of n = 1</a:t>
            </a:r>
            <a:endParaRPr lang="en-I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669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2DCB4-7748-FD64-B1E9-AF090EB30280}"/>
              </a:ext>
            </a:extLst>
          </p:cNvPr>
          <p:cNvSpPr txBox="1"/>
          <p:nvPr/>
        </p:nvSpPr>
        <p:spPr>
          <a:xfrm>
            <a:off x="0" y="0"/>
            <a:ext cx="12192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for loop: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loop within an another loop.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for(initialization; condition ; 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increment/decrement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//body of loop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for(initialization; condition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80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increment/decrement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//body of loop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0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F0DD1-A84C-554A-E573-62562850A056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three types. They are,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or conditional statements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statements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Jumping statements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or conditional statements: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statement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ladder statement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if statement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 statement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89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35406-FFFC-7E84-BCD9-3FD046F73047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multiplier,multiplicant,product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multiplicant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=1;multiplicant&lt;=3;multiplicant++){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for(multiplier=1;multiplier&lt;=10;multiplier++){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product=multiplier*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multiplicant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 * %d = %d\n",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multiplier,multiplicant,product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423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BB73D-0EA9-9CC3-C37E-D2A9E9F52075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Jumping or Branching statements: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move program execution from one location to another location.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branching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Unconditional branching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statement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statement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statement: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terminates the execution of the loop.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within for, while, do-while or switch statement.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break;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56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BD82F4-1FE1-B2FC-A317-8C2DE0505EE7}"/>
              </a:ext>
            </a:extLst>
          </p:cNvPr>
          <p:cNvSpPr txBox="1"/>
          <p:nvPr/>
        </p:nvSpPr>
        <p:spPr>
          <a:xfrm>
            <a:off x="0" y="0"/>
            <a:ext cx="12192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x=1;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while(x&lt;10){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//x++;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("x = %d\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x++;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if(x==5){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break;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C1A08-7796-4394-ABD9-70276C956D36}"/>
              </a:ext>
            </a:extLst>
          </p:cNvPr>
          <p:cNvSpPr txBox="1"/>
          <p:nvPr/>
        </p:nvSpPr>
        <p:spPr>
          <a:xfrm>
            <a:off x="6702724" y="1723549"/>
            <a:ext cx="5089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</a:rPr>
              <a:t>x = 1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</a:rPr>
              <a:t>x = 2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</a:rPr>
              <a:t>x = 3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4099893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F3633-CD83-2837-D8F3-FA94263C1427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statement: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continues the current flow of the program and skips the remaining code at the specified condition.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807B7-75D5-AAD0-CB8F-B6E6C44D6F7F}"/>
              </a:ext>
            </a:extLst>
          </p:cNvPr>
          <p:cNvSpPr txBox="1"/>
          <p:nvPr/>
        </p:nvSpPr>
        <p:spPr>
          <a:xfrm>
            <a:off x="2981865" y="1241521"/>
            <a:ext cx="473014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=1;i&lt;10;i++){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==5){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continue;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%d\n",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724C6-04A9-6E41-13C7-ABBBD0C29368}"/>
              </a:ext>
            </a:extLst>
          </p:cNvPr>
          <p:cNvCxnSpPr/>
          <p:nvPr/>
        </p:nvCxnSpPr>
        <p:spPr>
          <a:xfrm>
            <a:off x="2820153" y="1146630"/>
            <a:ext cx="0" cy="5711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C37222-0FBD-13D8-4039-C0E0AA002290}"/>
              </a:ext>
            </a:extLst>
          </p:cNvPr>
          <p:cNvSpPr txBox="1"/>
          <p:nvPr/>
        </p:nvSpPr>
        <p:spPr>
          <a:xfrm>
            <a:off x="8420066" y="1828800"/>
            <a:ext cx="41493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Output:</a:t>
            </a:r>
          </a:p>
          <a:p>
            <a:pPr lvl="1"/>
            <a:r>
              <a:rPr lang="nn-NO" sz="2800" dirty="0">
                <a:latin typeface="Times New Roman" panose="02020603050405020304" pitchFamily="18" charset="0"/>
              </a:rPr>
              <a:t>i = 1</a:t>
            </a:r>
          </a:p>
          <a:p>
            <a:pPr lvl="1"/>
            <a:r>
              <a:rPr lang="nn-NO" sz="2800" dirty="0">
                <a:latin typeface="Times New Roman" panose="02020603050405020304" pitchFamily="18" charset="0"/>
              </a:rPr>
              <a:t>i = 2</a:t>
            </a:r>
          </a:p>
          <a:p>
            <a:pPr lvl="1"/>
            <a:r>
              <a:rPr lang="nn-NO" sz="2800" dirty="0">
                <a:latin typeface="Times New Roman" panose="02020603050405020304" pitchFamily="18" charset="0"/>
              </a:rPr>
              <a:t>i = 3</a:t>
            </a:r>
          </a:p>
          <a:p>
            <a:pPr lvl="1"/>
            <a:r>
              <a:rPr lang="nn-NO" sz="2800" dirty="0">
                <a:latin typeface="Times New Roman" panose="02020603050405020304" pitchFamily="18" charset="0"/>
              </a:rPr>
              <a:t>i = 4</a:t>
            </a:r>
          </a:p>
          <a:p>
            <a:pPr lvl="1"/>
            <a:r>
              <a:rPr lang="nn-NO" sz="2800" dirty="0">
                <a:latin typeface="Times New Roman" panose="02020603050405020304" pitchFamily="18" charset="0"/>
              </a:rPr>
              <a:t>i = 6</a:t>
            </a:r>
          </a:p>
          <a:p>
            <a:pPr lvl="1"/>
            <a:r>
              <a:rPr lang="nn-NO" sz="2800" dirty="0">
                <a:latin typeface="Times New Roman" panose="02020603050405020304" pitchFamily="18" charset="0"/>
              </a:rPr>
              <a:t>i = 7</a:t>
            </a:r>
          </a:p>
          <a:p>
            <a:pPr lvl="1"/>
            <a:r>
              <a:rPr lang="nn-NO" sz="2800" dirty="0">
                <a:latin typeface="Times New Roman" panose="02020603050405020304" pitchFamily="18" charset="0"/>
              </a:rPr>
              <a:t>i = 8</a:t>
            </a:r>
          </a:p>
          <a:p>
            <a:pPr lvl="1"/>
            <a:r>
              <a:rPr lang="nn-NO" sz="2800" dirty="0">
                <a:latin typeface="Times New Roman" panose="02020603050405020304" pitchFamily="18" charset="0"/>
              </a:rPr>
              <a:t>i = 9</a:t>
            </a:r>
            <a:endParaRPr lang="en-I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63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24DA9E-E647-6AA8-7534-46ADF3C3C6BD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Unconditional branching: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statement: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return statement is used to return from a function.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expression;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("Return statement example");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B7CD8-89BC-CA55-D201-6323332FBAD0}"/>
              </a:ext>
            </a:extLst>
          </p:cNvPr>
          <p:cNvSpPr txBox="1"/>
          <p:nvPr/>
        </p:nvSpPr>
        <p:spPr>
          <a:xfrm>
            <a:off x="6590580" y="5402476"/>
            <a:ext cx="46410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</a:rPr>
              <a:t>Return statement example</a:t>
            </a:r>
          </a:p>
        </p:txBody>
      </p:sp>
    </p:spTree>
    <p:extLst>
      <p:ext uri="{BB962C8B-B14F-4D97-AF65-F5344CB8AC3E}">
        <p14:creationId xmlns:p14="http://schemas.microsoft.com/office/powerpoint/2010/main" val="1357995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A12142-EA98-FFE9-3729-83FEB3CE9C51}"/>
              </a:ext>
            </a:extLst>
          </p:cNvPr>
          <p:cNvSpPr txBox="1"/>
          <p:nvPr/>
        </p:nvSpPr>
        <p:spPr>
          <a:xfrm>
            <a:off x="0" y="0"/>
            <a:ext cx="12192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in C is a jump statement used to change the flow of execution from one block of code to another.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it can be used to create loops, its main purpose is to control the execution of a program.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0FB4D-5C8C-BF95-9675-E549EF278204}"/>
              </a:ext>
            </a:extLst>
          </p:cNvPr>
          <p:cNvSpPr txBox="1"/>
          <p:nvPr/>
        </p:nvSpPr>
        <p:spPr>
          <a:xfrm>
            <a:off x="4710022" y="2364418"/>
            <a:ext cx="602123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 decimal number (To end press 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value): 2.2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square root of 2.200000 is 1.483240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 decimal number (To end press 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value): 1.1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square root of 1.100000 is 1.048809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 decimal number (To end press 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value): -1.3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any key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232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0FA1F9-09A9-AA56-B96B-C3751362D789}"/>
              </a:ext>
            </a:extLst>
          </p:cNvPr>
          <p:cNvSpPr txBox="1"/>
          <p:nvPr/>
        </p:nvSpPr>
        <p:spPr>
          <a:xfrm>
            <a:off x="0" y="0"/>
            <a:ext cx="12192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#include&lt;math.h&gt;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float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num,res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input: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a decimal number (To end press 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value): ");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f",&amp;num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if(num&lt;=0)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res=sqrt(num);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square root of %f is %f \n",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num,res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end: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any key");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return 0;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991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6915BD-3F49-B4BD-12DF-8772CC1ADEFB}"/>
              </a:ext>
            </a:extLst>
          </p:cNvPr>
          <p:cNvSpPr txBox="1"/>
          <p:nvPr/>
        </p:nvSpPr>
        <p:spPr>
          <a:xfrm>
            <a:off x="0" y="0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 program to check the given value is positive or negative.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 program to find biggest among four numbers.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 program to print numbers from 1 to nth times using while loop.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 program to print the square of the first five integers using the for loop.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 program to count the number of vowels in the string.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7A93D-A7A9-2402-0FA8-FDDA2AEFBC0E}"/>
              </a:ext>
            </a:extLst>
          </p:cNvPr>
          <p:cNvSpPr txBox="1"/>
          <p:nvPr/>
        </p:nvSpPr>
        <p:spPr>
          <a:xfrm>
            <a:off x="0" y="0"/>
            <a:ext cx="12192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condition is true, the statement will execute otherwise it will not execute.</a:t>
            </a:r>
          </a:p>
          <a:p>
            <a:endParaRPr lang="en-US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Syntax:</a:t>
            </a:r>
            <a:endParaRPr lang="en-US" sz="3200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80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(condition)</a:t>
            </a:r>
          </a:p>
          <a:p>
            <a:pPr marL="685800" lvl="1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# statement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609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0311E-C139-5846-F9AE-360B778D9E22}"/>
              </a:ext>
            </a:extLst>
          </p:cNvPr>
          <p:cNvSpPr txBox="1"/>
          <p:nvPr/>
        </p:nvSpPr>
        <p:spPr>
          <a:xfrm>
            <a:off x="0" y="10633"/>
            <a:ext cx="12192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int a=6,b=7,c=8;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if(a&gt;b){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("A is greater\n");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if(b&gt;a){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("B is greater\n");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if(c&gt;a){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("C is greater\n");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CDB30E-8D03-C9E8-1DCD-1BE19E467CA2}"/>
              </a:ext>
            </a:extLst>
          </p:cNvPr>
          <p:cNvSpPr txBox="1"/>
          <p:nvPr/>
        </p:nvSpPr>
        <p:spPr>
          <a:xfrm>
            <a:off x="7257142" y="1698172"/>
            <a:ext cx="6037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is greater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greater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903C72-489C-BAC6-6670-80E5BC75DC8F}"/>
              </a:ext>
            </a:extLst>
          </p:cNvPr>
          <p:cNvSpPr txBox="1"/>
          <p:nvPr/>
        </p:nvSpPr>
        <p:spPr>
          <a:xfrm>
            <a:off x="0" y="0"/>
            <a:ext cx="12192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statements: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condition is true, ‘if’ block will be executed, otherwise ‘else’ block is executed.</a:t>
            </a:r>
            <a:endParaRPr lang="en-US" sz="32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/>
              <a:t>Syntax:</a:t>
            </a:r>
          </a:p>
          <a:p>
            <a:pPr marL="228600" algn="l"/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f(condition)</a:t>
            </a:r>
          </a:p>
          <a:p>
            <a:pPr marL="228600" algn="l"/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32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l"/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#statements</a:t>
            </a:r>
            <a:endParaRPr lang="en-US" sz="32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l"/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2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l"/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lse</a:t>
            </a:r>
          </a:p>
          <a:p>
            <a:pPr marL="228600" algn="l"/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32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l"/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#statements</a:t>
            </a:r>
            <a:endParaRPr lang="en-US" sz="32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l"/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2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11423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B68EF-62C7-708F-D3F2-8222B3715EAB}"/>
              </a:ext>
            </a:extLst>
          </p:cNvPr>
          <p:cNvSpPr txBox="1"/>
          <p:nvPr/>
        </p:nvSpPr>
        <p:spPr>
          <a:xfrm>
            <a:off x="0" y="0"/>
            <a:ext cx="12192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an integer : ");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("%d",&amp;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if(num%2==0){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("Number is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evan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("Number is odd");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88575-5673-DC88-7DBA-4FB2171CC295}"/>
              </a:ext>
            </a:extLst>
          </p:cNvPr>
          <p:cNvSpPr txBox="1"/>
          <p:nvPr/>
        </p:nvSpPr>
        <p:spPr>
          <a:xfrm>
            <a:off x="6284686" y="1277257"/>
            <a:ext cx="53412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an integer : 6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is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25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C8930-B0AD-8C82-59EC-4DF98CB8EAD5}"/>
              </a:ext>
            </a:extLst>
          </p:cNvPr>
          <p:cNvSpPr txBox="1"/>
          <p:nvPr/>
        </p:nvSpPr>
        <p:spPr>
          <a:xfrm>
            <a:off x="0" y="0"/>
            <a:ext cx="121920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ladder statement: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’if’ </a:t>
            </a:r>
            <a:r>
              <a:rPr lang="en-US" sz="2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stmt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followed by multiple else-if block.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all ‘if’ and  ‘else-if’  conditions are not true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then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‘else’ block will be executed.</a:t>
            </a:r>
            <a:endParaRPr lang="en-US" sz="2800" dirty="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endParaRPr lang="en-US" sz="2800" b="1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Syntax:</a:t>
            </a:r>
            <a:endParaRPr lang="en-US" sz="2800" b="1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f(condition)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85800" lvl="1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0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#block of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stmt</a:t>
            </a:r>
            <a:endParaRPr lang="en-US" sz="20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 marL="685800" lvl="1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lse if(condition)</a:t>
            </a:r>
          </a:p>
          <a:p>
            <a:pPr marL="685800" lvl="1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0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#block of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stmt</a:t>
            </a:r>
            <a:endParaRPr lang="en-US" sz="20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20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lse if(condition)</a:t>
            </a:r>
          </a:p>
          <a:p>
            <a:pPr marL="685800" lvl="1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0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#block of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stmt</a:t>
            </a:r>
            <a:endParaRPr lang="en-US" sz="20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</a:p>
          <a:p>
            <a:pPr marL="685800" lvl="1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else{</a:t>
            </a:r>
          </a:p>
          <a:p>
            <a:pPr marL="685800" lvl="1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#block of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stmt</a:t>
            </a:r>
            <a:endParaRPr lang="en-US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sz="20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6366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9B332B-8844-3907-DCBA-E63F53AE962A}"/>
              </a:ext>
            </a:extLst>
          </p:cNvPr>
          <p:cNvSpPr txBox="1"/>
          <p:nvPr/>
        </p:nvSpPr>
        <p:spPr>
          <a:xfrm>
            <a:off x="0" y="0"/>
            <a:ext cx="12192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int number1,number2;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two integers : \n");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 %d",&amp;number1,&amp;number2);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if(number1==number2){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("Numbers are equal");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else if(number1&gt;number2){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("Number1 is greater");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("Number2 is greater");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7092F-AC36-B80E-4638-8A6CE5EFBB8E}"/>
              </a:ext>
            </a:extLst>
          </p:cNvPr>
          <p:cNvSpPr txBox="1"/>
          <p:nvPr/>
        </p:nvSpPr>
        <p:spPr>
          <a:xfrm>
            <a:off x="7474857" y="1727200"/>
            <a:ext cx="5283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two integers 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4       7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Number2 is greater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F82AE-B7AA-BA97-E41F-7501C4CE9245}"/>
              </a:ext>
            </a:extLst>
          </p:cNvPr>
          <p:cNvSpPr txBox="1"/>
          <p:nvPr/>
        </p:nvSpPr>
        <p:spPr>
          <a:xfrm>
            <a:off x="0" y="0"/>
            <a:ext cx="12192000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if statement: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‘if else’ statement is presented inside the body of another ‘if ’ statement then this is called nested if else.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if else statement within an if statement.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685800" lvl="1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f(condition){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143000" lvl="2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if(condition)</a:t>
            </a:r>
          </a:p>
          <a:p>
            <a:pPr marL="1143000" lvl="2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1143000" lvl="2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#statements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1143000" lvl="2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1143000" lvl="2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lse </a:t>
            </a:r>
          </a:p>
          <a:p>
            <a:pPr marL="1143000" lvl="2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1143000" lvl="2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#statements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1143000" lvl="2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		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lse</a:t>
            </a: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1143000" lvl="2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#statements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685800" lvl="1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80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2165</Words>
  <Application>Microsoft Office PowerPoint</Application>
  <PresentationFormat>Widescreen</PresentationFormat>
  <Paragraphs>464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PROGRAMMING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Hey!</dc:creator>
  <cp:lastModifiedBy>Hey!</cp:lastModifiedBy>
  <cp:revision>130</cp:revision>
  <dcterms:created xsi:type="dcterms:W3CDTF">2024-03-07T09:20:43Z</dcterms:created>
  <dcterms:modified xsi:type="dcterms:W3CDTF">2024-05-29T06:02:55Z</dcterms:modified>
</cp:coreProperties>
</file>