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6" r:id="rId6"/>
    <p:sldId id="264" r:id="rId7"/>
    <p:sldId id="260" r:id="rId8"/>
    <p:sldId id="261" r:id="rId9"/>
    <p:sldId id="262" r:id="rId10"/>
    <p:sldId id="263" r:id="rId11"/>
    <p:sldId id="273" r:id="rId12"/>
    <p:sldId id="267" r:id="rId13"/>
    <p:sldId id="268" r:id="rId14"/>
    <p:sldId id="274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9A79-353E-12AA-73C0-9EF081F73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23D51-51A9-8F52-9810-3EEADE062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48685-4C9D-2862-C333-8F75C2F4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42FE-482B-418F-A265-331F8A823EAA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F6502-C5A6-8894-20D6-1F2CB137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C53C2-A9A3-7711-B363-9F896A14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251B-5CBB-4C36-82B1-9A9DEAF90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44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B4448-031C-D848-B78A-DBD34966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8BA8F-7DD5-18C4-CFC1-CA63D030E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957AA-F10F-A223-2499-6C895A53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42FE-482B-418F-A265-331F8A823EAA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38A10-47FC-27B8-7C3A-65444B801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F2261-1AF3-7B73-0809-00D38938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251B-5CBB-4C36-82B1-9A9DEAF90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37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5BAEB-ADA0-B77C-D1C7-35D50210B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390DE-49A5-5EA8-D7C6-BADB1BE48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82418-E017-108A-D127-2F01A8BB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42FE-482B-418F-A265-331F8A823EAA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4ED42-3F25-17F2-9142-CB35226F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456DD-7CD9-376C-2A99-3155563D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251B-5CBB-4C36-82B1-9A9DEAF90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71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87164-ED48-1C90-0770-366C1266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9FF4B-3106-32CB-D6E0-F0FEC7D12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9B6A8-ABD7-79E1-D163-E8F0617B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42FE-482B-418F-A265-331F8A823EAA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13C61-C79A-F292-CDE0-0520D649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4EC4A-83CA-EE14-B418-2C21FF8C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251B-5CBB-4C36-82B1-9A9DEAF90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2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E479-77E0-3418-55E3-B656D81D4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6F3BA-1448-93B9-1A80-D7ADEDFBF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8BC2D-F33B-02B6-BA28-01328143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42FE-482B-418F-A265-331F8A823EAA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021EA-36E1-A22E-43D1-EA2954648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E6728-721C-3AE2-63F9-6B519FC8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251B-5CBB-4C36-82B1-9A9DEAF90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62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9B888-91A8-2E65-859D-E29DF5A0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E2BD1-00E8-6826-5E1D-E49574C49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B7F25-ECC4-42E5-1CFF-14795BA18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9B73B-EDA5-BCC1-F2FC-6B5C4F89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42FE-482B-418F-A265-331F8A823EAA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B71DA-C8E9-70B5-D0F1-5395758F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30A8E-01BB-79A4-24ED-A909EA6D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251B-5CBB-4C36-82B1-9A9DEAF90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96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24EAB-7D0A-7F62-D23C-9AE005688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6C1F2-0F94-041D-6B4E-1CABD3F3A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DBF63-0364-81A4-818A-2710932E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0CC892-0C9D-DA50-96C4-0B31CADA2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B137C-AEAE-0419-AAFF-02AEC7C58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083D0-979F-3290-8268-6702DC3A1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42FE-482B-418F-A265-331F8A823EAA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91BD2-B97E-CC62-53BD-A97EC441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77A855-D838-AFBB-F3CB-3B5A0801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251B-5CBB-4C36-82B1-9A9DEAF90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05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601B-083A-85A0-D4BB-67356BA2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F0B4C-ECD5-34B8-CB07-4D8BD9C4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42FE-482B-418F-A265-331F8A823EAA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BC2C3-339E-C777-15BA-1F9CFE1D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0A03E-2E66-4591-9692-2EC1815D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251B-5CBB-4C36-82B1-9A9DEAF90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19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E59FD-1A25-ABE3-C772-D62C7F54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42FE-482B-418F-A265-331F8A823EAA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88AEC-48B0-DF79-3DFF-4D8B0C96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FF9F7-B364-C5F2-BF1E-DD3AB2064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251B-5CBB-4C36-82B1-9A9DEAF90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7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40DC-A774-0C0D-099C-9A48E978B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75761-B34E-458B-E8E6-CEDEBF22C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48074-474A-74A8-3B31-7C4A34D08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64B5D-78D3-EF35-8D85-68E6C92C9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42FE-482B-418F-A265-331F8A823EAA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45016-8F13-DBEF-F9D1-80C50E309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C58AB-D7C3-4367-765F-4DDF1667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251B-5CBB-4C36-82B1-9A9DEAF90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9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47382-5F9B-AA11-3940-B298225A3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BE46F-8483-37A2-AAF9-69EA00C12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5DB3F-EF69-7BEC-D6A4-E4BF11542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1F00E-AD70-1B29-95F1-AB267C76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42FE-482B-418F-A265-331F8A823EAA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846C4-82D8-A553-1EC1-5EC2DACE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9094D-9141-4CCF-7D9A-6F3986C9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251B-5CBB-4C36-82B1-9A9DEAF90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23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77F7BC-1CFC-A7D1-56DE-CA19C3D9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2EB0A-2C4E-983E-F870-C68863DBB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044AA-E7BE-044B-B7DF-54C48E372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442FE-482B-418F-A265-331F8A823EAA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B6008-675A-21F5-85C2-AFC69F0DF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96271-F54D-EFC5-99E0-828109178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E251B-5CBB-4C36-82B1-9A9DEAF90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54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7D40-E4E4-7DE3-57BD-2C1AF6AA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" y="14101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latin typeface="Algerian" panose="04020705040A02060702" pitchFamily="82" charset="0"/>
              </a:rPr>
              <a:t>ARRAYS</a:t>
            </a:r>
            <a:endParaRPr lang="en-IN" sz="8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11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0FD5BF-0CB8-E434-A236-9CECD3AB2F6D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a[5]={1,2,3,4,5};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("Size of array = %d",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(a));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AB8A37-BF84-6F57-8AEA-CEF1CD926460}"/>
              </a:ext>
            </a:extLst>
          </p:cNvPr>
          <p:cNvSpPr txBox="1"/>
          <p:nvPr/>
        </p:nvSpPr>
        <p:spPr>
          <a:xfrm>
            <a:off x="7300685" y="4053981"/>
            <a:ext cx="452845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array = 20</a:t>
            </a:r>
          </a:p>
        </p:txBody>
      </p:sp>
    </p:spTree>
    <p:extLst>
      <p:ext uri="{BB962C8B-B14F-4D97-AF65-F5344CB8AC3E}">
        <p14:creationId xmlns:p14="http://schemas.microsoft.com/office/powerpoint/2010/main" val="2723714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EC4135-80FB-44A1-5976-C7299E356268}"/>
              </a:ext>
            </a:extLst>
          </p:cNvPr>
          <p:cNvSpPr txBox="1"/>
          <p:nvPr/>
        </p:nvSpPr>
        <p:spPr>
          <a:xfrm>
            <a:off x="0" y="0"/>
            <a:ext cx="12192000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Program:</a:t>
            </a:r>
          </a:p>
          <a:p>
            <a:r>
              <a:rPr lang="en-IN" sz="2800" dirty="0">
                <a:latin typeface="Times New Roman" panose="02020603050405020304" pitchFamily="18" charset="0"/>
              </a:rPr>
              <a:t>#include&lt;stdio.h&gt;</a:t>
            </a:r>
          </a:p>
          <a:p>
            <a:r>
              <a:rPr lang="en-IN" sz="2800" dirty="0">
                <a:latin typeface="Times New Roman" panose="02020603050405020304" pitchFamily="18" charset="0"/>
              </a:rPr>
              <a:t>int main(){</a:t>
            </a:r>
          </a:p>
          <a:p>
            <a:r>
              <a:rPr lang="en-IN" sz="2800" dirty="0">
                <a:latin typeface="Times New Roman" panose="02020603050405020304" pitchFamily="18" charset="0"/>
              </a:rPr>
              <a:t>	int a[5];</a:t>
            </a:r>
          </a:p>
          <a:p>
            <a:r>
              <a:rPr lang="en-IN" sz="2800" dirty="0">
                <a:latin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</a:rPr>
              <a:t>printf</a:t>
            </a:r>
            <a:r>
              <a:rPr lang="en-IN" sz="2800" dirty="0">
                <a:latin typeface="Times New Roman" panose="02020603050405020304" pitchFamily="18" charset="0"/>
              </a:rPr>
              <a:t>("Enter 5 numbers :\n"); </a:t>
            </a:r>
          </a:p>
          <a:p>
            <a:r>
              <a:rPr lang="en-IN" sz="2800" dirty="0">
                <a:latin typeface="Times New Roman" panose="02020603050405020304" pitchFamily="18" charset="0"/>
              </a:rPr>
              <a:t>	for(int </a:t>
            </a:r>
            <a:r>
              <a:rPr lang="en-IN" sz="2800" dirty="0" err="1">
                <a:latin typeface="Times New Roman" panose="02020603050405020304" pitchFamily="18" charset="0"/>
              </a:rPr>
              <a:t>i</a:t>
            </a:r>
            <a:r>
              <a:rPr lang="en-IN" sz="2800" dirty="0">
                <a:latin typeface="Times New Roman" panose="02020603050405020304" pitchFamily="18" charset="0"/>
              </a:rPr>
              <a:t>=0;i&lt;5;i++){</a:t>
            </a:r>
          </a:p>
          <a:p>
            <a:r>
              <a:rPr lang="en-IN" sz="2800" dirty="0">
                <a:latin typeface="Times New Roman" panose="02020603050405020304" pitchFamily="18" charset="0"/>
              </a:rPr>
              <a:t>		</a:t>
            </a:r>
            <a:r>
              <a:rPr lang="en-IN" sz="2800" dirty="0" err="1">
                <a:latin typeface="Times New Roman" panose="02020603050405020304" pitchFamily="18" charset="0"/>
              </a:rPr>
              <a:t>scanf</a:t>
            </a:r>
            <a:r>
              <a:rPr lang="en-IN" sz="2800" dirty="0">
                <a:latin typeface="Times New Roman" panose="02020603050405020304" pitchFamily="18" charset="0"/>
              </a:rPr>
              <a:t>("%</a:t>
            </a:r>
            <a:r>
              <a:rPr lang="en-IN" sz="2800" dirty="0" err="1">
                <a:latin typeface="Times New Roman" panose="02020603050405020304" pitchFamily="18" charset="0"/>
              </a:rPr>
              <a:t>d",&amp;a</a:t>
            </a:r>
            <a:r>
              <a:rPr lang="en-IN" sz="2800" dirty="0">
                <a:latin typeface="Times New Roman" panose="02020603050405020304" pitchFamily="18" charset="0"/>
              </a:rPr>
              <a:t>[</a:t>
            </a:r>
            <a:r>
              <a:rPr lang="en-IN" sz="2800" dirty="0" err="1">
                <a:latin typeface="Times New Roman" panose="02020603050405020304" pitchFamily="18" charset="0"/>
              </a:rPr>
              <a:t>i</a:t>
            </a:r>
            <a:r>
              <a:rPr lang="en-IN" sz="2800" dirty="0">
                <a:latin typeface="Times New Roman" panose="02020603050405020304" pitchFamily="18" charset="0"/>
              </a:rPr>
              <a:t>]);</a:t>
            </a:r>
          </a:p>
          <a:p>
            <a:r>
              <a:rPr lang="en-IN" sz="2800" dirty="0">
                <a:latin typeface="Times New Roman" panose="02020603050405020304" pitchFamily="18" charset="0"/>
              </a:rPr>
              <a:t>	}</a:t>
            </a:r>
          </a:p>
          <a:p>
            <a:r>
              <a:rPr lang="en-IN" sz="2800" dirty="0">
                <a:latin typeface="Times New Roman" panose="02020603050405020304" pitchFamily="18" charset="0"/>
              </a:rPr>
              <a:t>	for(int </a:t>
            </a:r>
            <a:r>
              <a:rPr lang="en-IN" sz="2800" dirty="0" err="1">
                <a:latin typeface="Times New Roman" panose="02020603050405020304" pitchFamily="18" charset="0"/>
              </a:rPr>
              <a:t>i</a:t>
            </a:r>
            <a:r>
              <a:rPr lang="en-IN" sz="2800" dirty="0">
                <a:latin typeface="Times New Roman" panose="02020603050405020304" pitchFamily="18" charset="0"/>
              </a:rPr>
              <a:t>=0;i&lt;5;i++){</a:t>
            </a:r>
          </a:p>
          <a:p>
            <a:r>
              <a:rPr lang="en-IN" sz="2800" dirty="0">
                <a:latin typeface="Times New Roman" panose="02020603050405020304" pitchFamily="18" charset="0"/>
              </a:rPr>
              <a:t>		</a:t>
            </a:r>
            <a:r>
              <a:rPr lang="en-IN" sz="2800" dirty="0" err="1">
                <a:latin typeface="Times New Roman" panose="02020603050405020304" pitchFamily="18" charset="0"/>
              </a:rPr>
              <a:t>printf</a:t>
            </a:r>
            <a:r>
              <a:rPr lang="en-IN" sz="2800" dirty="0">
                <a:latin typeface="Times New Roman" panose="02020603050405020304" pitchFamily="18" charset="0"/>
              </a:rPr>
              <a:t>("\</a:t>
            </a:r>
            <a:r>
              <a:rPr lang="en-IN" sz="2800" dirty="0" err="1">
                <a:latin typeface="Times New Roman" panose="02020603050405020304" pitchFamily="18" charset="0"/>
              </a:rPr>
              <a:t>na</a:t>
            </a:r>
            <a:r>
              <a:rPr lang="en-IN" sz="2800" dirty="0">
                <a:latin typeface="Times New Roman" panose="02020603050405020304" pitchFamily="18" charset="0"/>
              </a:rPr>
              <a:t>[%d] = %d",</a:t>
            </a:r>
            <a:r>
              <a:rPr lang="en-IN" sz="2800" dirty="0" err="1">
                <a:latin typeface="Times New Roman" panose="02020603050405020304" pitchFamily="18" charset="0"/>
              </a:rPr>
              <a:t>i,a</a:t>
            </a:r>
            <a:r>
              <a:rPr lang="en-IN" sz="2800" dirty="0">
                <a:latin typeface="Times New Roman" panose="02020603050405020304" pitchFamily="18" charset="0"/>
              </a:rPr>
              <a:t>[</a:t>
            </a:r>
            <a:r>
              <a:rPr lang="en-IN" sz="2800" dirty="0" err="1">
                <a:latin typeface="Times New Roman" panose="02020603050405020304" pitchFamily="18" charset="0"/>
              </a:rPr>
              <a:t>i</a:t>
            </a:r>
            <a:r>
              <a:rPr lang="en-IN" sz="2800" dirty="0">
                <a:latin typeface="Times New Roman" panose="02020603050405020304" pitchFamily="18" charset="0"/>
              </a:rPr>
              <a:t>]);</a:t>
            </a:r>
          </a:p>
          <a:p>
            <a:r>
              <a:rPr lang="en-IN" sz="2800" dirty="0">
                <a:latin typeface="Times New Roman" panose="02020603050405020304" pitchFamily="18" charset="0"/>
              </a:rPr>
              <a:t>	}</a:t>
            </a:r>
          </a:p>
          <a:p>
            <a:r>
              <a:rPr lang="en-IN" sz="2800" dirty="0">
                <a:latin typeface="Times New Roman" panose="02020603050405020304" pitchFamily="18" charset="0"/>
              </a:rPr>
              <a:t>	return 0;</a:t>
            </a:r>
          </a:p>
          <a:p>
            <a:r>
              <a:rPr lang="en-IN" sz="2800" dirty="0">
                <a:latin typeface="Times New Roman" panose="02020603050405020304" pitchFamily="18" charset="0"/>
              </a:rPr>
              <a:t>}</a:t>
            </a:r>
          </a:p>
          <a:p>
            <a:endParaRPr lang="en-IN" sz="2400" dirty="0">
              <a:latin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99204-A1D5-348A-2401-2C6E463C3FFB}"/>
              </a:ext>
            </a:extLst>
          </p:cNvPr>
          <p:cNvSpPr txBox="1"/>
          <p:nvPr/>
        </p:nvSpPr>
        <p:spPr>
          <a:xfrm>
            <a:off x="7996687" y="1147314"/>
            <a:ext cx="339018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</a:rPr>
              <a:t>Enter 5 numbers 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</a:rPr>
              <a:t>1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</a:rPr>
              <a:t>2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</a:rPr>
              <a:t>3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</a:rPr>
              <a:t>4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</a:rPr>
              <a:t>5</a:t>
            </a:r>
          </a:p>
          <a:p>
            <a:pPr lvl="1"/>
            <a:endParaRPr lang="en-IN" sz="2400" dirty="0">
              <a:latin typeface="Times New Roman" panose="02020603050405020304" pitchFamily="18" charset="0"/>
            </a:endParaRPr>
          </a:p>
          <a:p>
            <a:pPr lvl="1"/>
            <a:r>
              <a:rPr lang="en-IN" sz="2400" dirty="0">
                <a:latin typeface="Times New Roman" panose="02020603050405020304" pitchFamily="18" charset="0"/>
              </a:rPr>
              <a:t>a[0] = 1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</a:rPr>
              <a:t>a[1] = 2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</a:rPr>
              <a:t>a[2] = 3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</a:rPr>
              <a:t>a[3] = 4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</a:rPr>
              <a:t>a[4] = 5</a:t>
            </a:r>
          </a:p>
        </p:txBody>
      </p:sp>
    </p:spTree>
    <p:extLst>
      <p:ext uri="{BB962C8B-B14F-4D97-AF65-F5344CB8AC3E}">
        <p14:creationId xmlns:p14="http://schemas.microsoft.com/office/powerpoint/2010/main" val="2304135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A87D4C-805B-0D10-3011-AE6206E3A93A}"/>
              </a:ext>
            </a:extLst>
          </p:cNvPr>
          <p:cNvSpPr txBox="1"/>
          <p:nvPr/>
        </p:nvSpPr>
        <p:spPr>
          <a:xfrm>
            <a:off x="0" y="0"/>
            <a:ext cx="1219200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a[5],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i,sum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5 numbers :\n");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=0;i&lt;5;i++){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d",&amp;a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sum=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sum+a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("Sum = %d\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n",sum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	}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705DF1-3F6B-C4D9-542A-1D34880C5DC7}"/>
              </a:ext>
            </a:extLst>
          </p:cNvPr>
          <p:cNvSpPr txBox="1"/>
          <p:nvPr/>
        </p:nvSpPr>
        <p:spPr>
          <a:xfrm>
            <a:off x="7732418" y="1978735"/>
            <a:ext cx="370620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5 numbers 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= 15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042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FA5A5B-EFC3-4CB5-3F6E-D4D1338CDB2F}"/>
              </a:ext>
            </a:extLst>
          </p:cNvPr>
          <p:cNvSpPr txBox="1"/>
          <p:nvPr/>
        </p:nvSpPr>
        <p:spPr>
          <a:xfrm>
            <a:off x="0" y="0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dimensional array:</a:t>
            </a:r>
          </a:p>
          <a:p>
            <a:pPr lvl="1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2"/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array_name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row_size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column_size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Initializing two dimensional array: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/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int table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[2][3] = {0,0,01,1,1};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table[2][3] = {{0,0,0},{1,1,1}}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the values as follow,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table[0][0] = 0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table[0][1] = 0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table[0][2] = 0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table[1][0] = 1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table[1][1] = 1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table[1][2] = 1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319BC-41AB-881D-0282-6231284CACCE}"/>
              </a:ext>
            </a:extLst>
          </p:cNvPr>
          <p:cNvSpPr txBox="1"/>
          <p:nvPr/>
        </p:nvSpPr>
        <p:spPr>
          <a:xfrm>
            <a:off x="5341256" y="3106057"/>
            <a:ext cx="37011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    </a:t>
            </a:r>
            <a:r>
              <a:rPr lang="en-US" sz="3600" dirty="0">
                <a:solidFill>
                  <a:srgbClr val="FF0000"/>
                </a:solidFill>
              </a:rPr>
              <a:t>0</a:t>
            </a:r>
            <a:r>
              <a:rPr lang="en-US" sz="3600" dirty="0"/>
              <a:t>   </a:t>
            </a:r>
            <a:r>
              <a:rPr lang="en-US" sz="3600" dirty="0">
                <a:solidFill>
                  <a:srgbClr val="FF0000"/>
                </a:solidFill>
              </a:rPr>
              <a:t>1</a:t>
            </a:r>
            <a:r>
              <a:rPr lang="en-US" sz="3600" dirty="0"/>
              <a:t>   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</a:p>
          <a:p>
            <a:r>
              <a:rPr lang="en-US" sz="3600" dirty="0">
                <a:solidFill>
                  <a:srgbClr val="FF0000"/>
                </a:solidFill>
              </a:rPr>
              <a:t>0</a:t>
            </a:r>
            <a:r>
              <a:rPr lang="en-US" sz="4000" dirty="0"/>
              <a:t>   </a:t>
            </a:r>
            <a:r>
              <a:rPr lang="en-US" sz="4000" b="1" dirty="0"/>
              <a:t>0   0   0</a:t>
            </a:r>
          </a:p>
          <a:p>
            <a:r>
              <a:rPr lang="en-US" sz="3600" dirty="0">
                <a:solidFill>
                  <a:srgbClr val="FF0000"/>
                </a:solidFill>
              </a:rPr>
              <a:t>1</a:t>
            </a:r>
            <a:r>
              <a:rPr lang="en-US" sz="4000" dirty="0"/>
              <a:t>   </a:t>
            </a:r>
            <a:r>
              <a:rPr lang="en-US" sz="4000" b="1" dirty="0"/>
              <a:t>1   1   1</a:t>
            </a:r>
          </a:p>
          <a:p>
            <a:pPr marL="742950" indent="-742950">
              <a:buAutoNum type="arabicPlain"/>
            </a:pPr>
            <a:endParaRPr lang="en-US" sz="4000" b="1" dirty="0"/>
          </a:p>
          <a:p>
            <a:pPr marL="742950" indent="-742950">
              <a:buAutoNum type="arabicPlain"/>
            </a:pPr>
            <a:endParaRPr lang="en-US" sz="4000" b="1" dirty="0"/>
          </a:p>
          <a:p>
            <a:endParaRPr lang="en-IN" sz="40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52D7C9-1ACE-3042-73A0-D894ED346537}"/>
              </a:ext>
            </a:extLst>
          </p:cNvPr>
          <p:cNvCxnSpPr>
            <a:cxnSpLocks/>
          </p:cNvCxnSpPr>
          <p:nvPr/>
        </p:nvCxnSpPr>
        <p:spPr>
          <a:xfrm>
            <a:off x="5094514" y="3744686"/>
            <a:ext cx="27577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96AF1B-2958-3AF6-92C7-B57A5FDCA11B}"/>
              </a:ext>
            </a:extLst>
          </p:cNvPr>
          <p:cNvCxnSpPr>
            <a:cxnSpLocks/>
          </p:cNvCxnSpPr>
          <p:nvPr/>
        </p:nvCxnSpPr>
        <p:spPr>
          <a:xfrm>
            <a:off x="5094514" y="4426857"/>
            <a:ext cx="27577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8545B5-DBF6-8713-AFFC-FB8DA5C04B38}"/>
              </a:ext>
            </a:extLst>
          </p:cNvPr>
          <p:cNvCxnSpPr>
            <a:cxnSpLocks/>
          </p:cNvCxnSpPr>
          <p:nvPr/>
        </p:nvCxnSpPr>
        <p:spPr>
          <a:xfrm>
            <a:off x="5733143" y="3106057"/>
            <a:ext cx="0" cy="2162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D64AD0-7266-0E63-736C-1DA16FE91EBC}"/>
              </a:ext>
            </a:extLst>
          </p:cNvPr>
          <p:cNvCxnSpPr/>
          <p:nvPr/>
        </p:nvCxnSpPr>
        <p:spPr>
          <a:xfrm>
            <a:off x="6386286" y="3106057"/>
            <a:ext cx="0" cy="2162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66734D-7B18-609E-72C9-C3234B98E026}"/>
              </a:ext>
            </a:extLst>
          </p:cNvPr>
          <p:cNvCxnSpPr>
            <a:cxnSpLocks/>
          </p:cNvCxnSpPr>
          <p:nvPr/>
        </p:nvCxnSpPr>
        <p:spPr>
          <a:xfrm>
            <a:off x="6995886" y="3106057"/>
            <a:ext cx="0" cy="2162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189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C90263-0DC8-D3CC-53B3-84F02670AC31}"/>
              </a:ext>
            </a:extLst>
          </p:cNvPr>
          <p:cNvSpPr txBox="1"/>
          <p:nvPr/>
        </p:nvSpPr>
        <p:spPr>
          <a:xfrm>
            <a:off x="0" y="0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Program: (two dimensional array)</a:t>
            </a:r>
          </a:p>
          <a:p>
            <a:r>
              <a:rPr lang="en-IN" sz="2400" dirty="0">
                <a:latin typeface="Times New Roman" panose="02020603050405020304" pitchFamily="18" charset="0"/>
              </a:rPr>
              <a:t>#include&lt;stdio.h&gt;</a:t>
            </a:r>
          </a:p>
          <a:p>
            <a:r>
              <a:rPr lang="en-IN" sz="2400" dirty="0">
                <a:latin typeface="Times New Roman" panose="02020603050405020304" pitchFamily="18" charset="0"/>
              </a:rPr>
              <a:t>int main(){</a:t>
            </a:r>
          </a:p>
          <a:p>
            <a:r>
              <a:rPr lang="en-IN" sz="2400" dirty="0">
                <a:latin typeface="Times New Roman" panose="02020603050405020304" pitchFamily="18" charset="0"/>
              </a:rPr>
              <a:t>	int a[2][4]={{1,2,3,4},{5,6,7,8}};</a:t>
            </a:r>
          </a:p>
          <a:p>
            <a:r>
              <a:rPr lang="en-IN" sz="2400" dirty="0">
                <a:latin typeface="Times New Roman" panose="02020603050405020304" pitchFamily="18" charset="0"/>
              </a:rPr>
              <a:t>	</a:t>
            </a:r>
            <a:r>
              <a:rPr lang="en-IN" sz="2400" dirty="0" err="1">
                <a:latin typeface="Times New Roman" panose="02020603050405020304" pitchFamily="18" charset="0"/>
              </a:rPr>
              <a:t>printf</a:t>
            </a:r>
            <a:r>
              <a:rPr lang="en-IN" sz="2400" dirty="0">
                <a:latin typeface="Times New Roman" panose="02020603050405020304" pitchFamily="18" charset="0"/>
              </a:rPr>
              <a:t>("Value of a[1][2] = %d\</a:t>
            </a:r>
            <a:r>
              <a:rPr lang="en-IN" sz="2400" dirty="0" err="1">
                <a:latin typeface="Times New Roman" panose="02020603050405020304" pitchFamily="18" charset="0"/>
              </a:rPr>
              <a:t>n",a</a:t>
            </a:r>
            <a:r>
              <a:rPr lang="en-IN" sz="2400" dirty="0">
                <a:latin typeface="Times New Roman" panose="02020603050405020304" pitchFamily="18" charset="0"/>
              </a:rPr>
              <a:t>[1][2]);</a:t>
            </a:r>
          </a:p>
          <a:p>
            <a:r>
              <a:rPr lang="en-IN" sz="2400" dirty="0">
                <a:latin typeface="Times New Roman" panose="02020603050405020304" pitchFamily="18" charset="0"/>
              </a:rPr>
              <a:t>	a[1][2]=24;</a:t>
            </a:r>
          </a:p>
          <a:p>
            <a:r>
              <a:rPr lang="en-IN" sz="2400" dirty="0">
                <a:latin typeface="Times New Roman" panose="02020603050405020304" pitchFamily="18" charset="0"/>
              </a:rPr>
              <a:t>	</a:t>
            </a:r>
            <a:r>
              <a:rPr lang="en-IN" sz="2400" dirty="0" err="1">
                <a:latin typeface="Times New Roman" panose="02020603050405020304" pitchFamily="18" charset="0"/>
              </a:rPr>
              <a:t>printf</a:t>
            </a:r>
            <a:r>
              <a:rPr lang="en-IN" sz="2400" dirty="0">
                <a:latin typeface="Times New Roman" panose="02020603050405020304" pitchFamily="18" charset="0"/>
              </a:rPr>
              <a:t>("Value of a[1][2] = %d\n\</a:t>
            </a:r>
            <a:r>
              <a:rPr lang="en-IN" sz="2400" dirty="0" err="1">
                <a:latin typeface="Times New Roman" panose="02020603050405020304" pitchFamily="18" charset="0"/>
              </a:rPr>
              <a:t>n",a</a:t>
            </a:r>
            <a:r>
              <a:rPr lang="en-IN" sz="2400" dirty="0">
                <a:latin typeface="Times New Roman" panose="02020603050405020304" pitchFamily="18" charset="0"/>
              </a:rPr>
              <a:t>[1][2]);</a:t>
            </a:r>
          </a:p>
          <a:p>
            <a:r>
              <a:rPr lang="en-IN" sz="2400" dirty="0">
                <a:latin typeface="Times New Roman" panose="02020603050405020304" pitchFamily="18" charset="0"/>
              </a:rPr>
              <a:t>	for(int </a:t>
            </a:r>
            <a:r>
              <a:rPr lang="en-IN" sz="2400" dirty="0" err="1">
                <a:latin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</a:rPr>
              <a:t>=0;i&lt;2;i++){</a:t>
            </a:r>
          </a:p>
          <a:p>
            <a:r>
              <a:rPr lang="en-IN" sz="2400" dirty="0">
                <a:latin typeface="Times New Roman" panose="02020603050405020304" pitchFamily="18" charset="0"/>
              </a:rPr>
              <a:t>		for(int j=0;j&lt;4;j++){</a:t>
            </a:r>
          </a:p>
          <a:p>
            <a:r>
              <a:rPr lang="en-IN" sz="2400" dirty="0">
                <a:latin typeface="Times New Roman" panose="02020603050405020304" pitchFamily="18" charset="0"/>
              </a:rPr>
              <a:t>			</a:t>
            </a:r>
            <a:r>
              <a:rPr lang="en-IN" sz="2400" dirty="0" err="1">
                <a:latin typeface="Times New Roman" panose="02020603050405020304" pitchFamily="18" charset="0"/>
              </a:rPr>
              <a:t>printf</a:t>
            </a:r>
            <a:r>
              <a:rPr lang="en-IN" sz="2400" dirty="0">
                <a:latin typeface="Times New Roman" panose="02020603050405020304" pitchFamily="18" charset="0"/>
              </a:rPr>
              <a:t>("a[%d][%d] = %d\n",</a:t>
            </a:r>
            <a:r>
              <a:rPr lang="en-IN" sz="2400" dirty="0" err="1">
                <a:latin typeface="Times New Roman" panose="02020603050405020304" pitchFamily="18" charset="0"/>
              </a:rPr>
              <a:t>i,j,a</a:t>
            </a:r>
            <a:r>
              <a:rPr lang="en-IN" sz="2400" dirty="0">
                <a:latin typeface="Times New Roman" panose="02020603050405020304" pitchFamily="18" charset="0"/>
              </a:rPr>
              <a:t>[</a:t>
            </a:r>
            <a:r>
              <a:rPr lang="en-IN" sz="2400" dirty="0" err="1">
                <a:latin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</a:rPr>
              <a:t>][j]);</a:t>
            </a:r>
          </a:p>
          <a:p>
            <a:r>
              <a:rPr lang="en-IN" sz="2400" dirty="0">
                <a:latin typeface="Times New Roman" panose="02020603050405020304" pitchFamily="18" charset="0"/>
              </a:rPr>
              <a:t>		}</a:t>
            </a:r>
          </a:p>
          <a:p>
            <a:r>
              <a:rPr lang="en-IN" sz="2400" dirty="0">
                <a:latin typeface="Times New Roman" panose="02020603050405020304" pitchFamily="18" charset="0"/>
              </a:rPr>
              <a:t>	}</a:t>
            </a:r>
          </a:p>
          <a:p>
            <a:r>
              <a:rPr lang="en-IN" sz="2400" dirty="0">
                <a:latin typeface="Times New Roman" panose="02020603050405020304" pitchFamily="18" charset="0"/>
              </a:rPr>
              <a:t>	return 0;</a:t>
            </a:r>
          </a:p>
          <a:p>
            <a:r>
              <a:rPr lang="en-IN" sz="2400" dirty="0">
                <a:latin typeface="Times New Roman" panose="02020603050405020304" pitchFamily="18" charset="0"/>
              </a:rPr>
              <a:t>}</a:t>
            </a:r>
          </a:p>
          <a:p>
            <a:endParaRPr lang="en-IN" sz="2400" dirty="0">
              <a:latin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47CD79-ED43-48B2-AF1A-F5FA82E0141C}"/>
              </a:ext>
            </a:extLst>
          </p:cNvPr>
          <p:cNvSpPr txBox="1"/>
          <p:nvPr/>
        </p:nvSpPr>
        <p:spPr>
          <a:xfrm>
            <a:off x="8729932" y="1692771"/>
            <a:ext cx="314864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</a:rPr>
              <a:t>Value of a[1][2] = 7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</a:rPr>
              <a:t>Value of a[1][2] = 24</a:t>
            </a:r>
          </a:p>
          <a:p>
            <a:pPr lvl="1"/>
            <a:endParaRPr lang="en-US" sz="2000" dirty="0">
              <a:latin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</a:rPr>
              <a:t>a[0][0] = 1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</a:rPr>
              <a:t>a[0][1] = 2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</a:rPr>
              <a:t>a[0][2] = 3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</a:rPr>
              <a:t>a[0][3] = 4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</a:rPr>
              <a:t>a[1][0] = 5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</a:rPr>
              <a:t>a[1][1] = 6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</a:rPr>
              <a:t>a[1][2] = 24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</a:rPr>
              <a:t>a[1][3] = 8</a:t>
            </a:r>
            <a:endParaRPr lang="en-IN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842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5D1436-D20C-941C-BA90-CAFE5BB25EC9}"/>
              </a:ext>
            </a:extLst>
          </p:cNvPr>
          <p:cNvSpPr txBox="1"/>
          <p:nvPr/>
        </p:nvSpPr>
        <p:spPr>
          <a:xfrm>
            <a:off x="0" y="0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Program:(matrix addition)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m,n,i,j,a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[10][10],b[10][10],sum[10][10];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row and column : ");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 %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d",&amp;m,&amp;n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first matrix :\n");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m;i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for(j=0;j&lt;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n;j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d",&amp;a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second matrix :\n");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m;i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for(j=0;j&lt;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n;j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d",&amp;b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941493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7248F6-C79D-0210-F04D-288BFD12083A}"/>
              </a:ext>
            </a:extLst>
          </p:cNvPr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m;i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for(j=0;j&lt;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n;j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sum[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][j]=a[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][j]+b[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("Sum of matrixes : \n");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m;i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for(j=0;j&lt;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n;j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("%d\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t",sum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("\n");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8424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483C4E-A675-FD00-65F3-4D3F3CCBC171}"/>
              </a:ext>
            </a:extLst>
          </p:cNvPr>
          <p:cNvSpPr txBox="1"/>
          <p:nvPr/>
        </p:nvSpPr>
        <p:spPr>
          <a:xfrm>
            <a:off x="0" y="0"/>
            <a:ext cx="12192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row and column : 2        2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first matrix 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1       1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1       1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second matrix 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1       1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1       1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matrixes 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2       2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2       2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714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DB4EF3-4BF9-16DA-4778-FA38FD9EC3DE}"/>
              </a:ext>
            </a:extLst>
          </p:cNvPr>
          <p:cNvSpPr txBox="1"/>
          <p:nvPr/>
        </p:nvSpPr>
        <p:spPr>
          <a:xfrm>
            <a:off x="0" y="0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dimensional array: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of more dimensions are called multi dimension array.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array_name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[s1][s2][s3][s4]……[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 </a:t>
            </a:r>
          </a:p>
          <a:p>
            <a:pPr lvl="3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size of dimension: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Example: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 survey[3][5][2];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float table[5][4][5][3];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33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1EDA5C-96C9-C1AE-337D-A4864231B6AF}"/>
              </a:ext>
            </a:extLst>
          </p:cNvPr>
          <p:cNvSpPr txBox="1"/>
          <p:nvPr/>
        </p:nvSpPr>
        <p:spPr>
          <a:xfrm>
            <a:off x="0" y="0"/>
            <a:ext cx="1219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 is a fundamental data structure in 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array is a collection of similar types of data items stored in a single unit.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or more values same data type, which may be primary data types (int, float, char), or user−defined types such as struct, or pointers can be stored in an array.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size of the array, also called the length of the array,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declared, the size of a array cannot be changed.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rray_in_C_1">
            <a:extLst>
              <a:ext uri="{FF2B5EF4-FFF2-40B4-BE49-F238E27FC236}">
                <a16:creationId xmlns:a16="http://schemas.microsoft.com/office/drawing/2014/main" id="{A5099372-0F29-77AE-CB78-C525C1A9C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87" y="3437626"/>
            <a:ext cx="9492342" cy="31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17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F90731-2902-4198-83D4-DFBD9EA888D0}"/>
              </a:ext>
            </a:extLst>
          </p:cNvPr>
          <p:cNvSpPr txBox="1"/>
          <p:nvPr/>
        </p:nvSpPr>
        <p:spPr>
          <a:xfrm>
            <a:off x="0" y="0"/>
            <a:ext cx="121920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declaration: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declare an array in C, to specify the type of the elements and the number of elements to be stored in it.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datatype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Size ];		</a:t>
            </a: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number[5];</a:t>
            </a:r>
          </a:p>
          <a:p>
            <a:pPr lvl="1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Datatype 		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specify the type of element stored in array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arrayName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	 giving name to array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Size 		 number of elements present in the array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Size must be an integer constant greater than zero and type can be any valid C data type. The size is put inside the square brackets.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2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C0C217-C3E3-DDBA-420A-7800FCB7F51D}"/>
              </a:ext>
            </a:extLst>
          </p:cNvPr>
          <p:cNvSpPr txBox="1"/>
          <p:nvPr/>
        </p:nvSpPr>
        <p:spPr>
          <a:xfrm>
            <a:off x="0" y="0"/>
            <a:ext cx="12192000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initialization: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array_variable_name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[size] = {list of value};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store 5 (10, 20, 30, 40, 50 ) elements in an array.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number[5] = {10, 20, 30, 40, 50 };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Number[0]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Number[1]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Number[2]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Number[3]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Number[4]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DE6938-345C-7B5F-5006-2D1FC51CDC34}"/>
              </a:ext>
            </a:extLst>
          </p:cNvPr>
          <p:cNvSpPr txBox="1"/>
          <p:nvPr/>
        </p:nvSpPr>
        <p:spPr>
          <a:xfrm>
            <a:off x="1973943" y="2177143"/>
            <a:ext cx="3846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30C566-4371-F37A-5170-B534A4710312}"/>
              </a:ext>
            </a:extLst>
          </p:cNvPr>
          <p:cNvSpPr/>
          <p:nvPr/>
        </p:nvSpPr>
        <p:spPr>
          <a:xfrm>
            <a:off x="1843314" y="4397826"/>
            <a:ext cx="3396342" cy="22206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10</a:t>
            </a:r>
          </a:p>
          <a:p>
            <a:pPr algn="ctr"/>
            <a:r>
              <a:rPr lang="en-US" sz="2800" dirty="0"/>
              <a:t>20</a:t>
            </a:r>
          </a:p>
          <a:p>
            <a:pPr algn="ctr"/>
            <a:r>
              <a:rPr lang="en-US" sz="2800" dirty="0"/>
              <a:t>30</a:t>
            </a:r>
          </a:p>
          <a:p>
            <a:pPr algn="ctr"/>
            <a:r>
              <a:rPr lang="en-US" sz="2800" dirty="0"/>
              <a:t>40</a:t>
            </a:r>
          </a:p>
          <a:p>
            <a:pPr algn="ctr"/>
            <a:r>
              <a:rPr lang="en-US" sz="2800" dirty="0"/>
              <a:t>50</a:t>
            </a:r>
            <a:endParaRPr lang="en-IN" sz="28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BFC1B1-F5DC-EAD6-A8D0-27DC93CF9909}"/>
              </a:ext>
            </a:extLst>
          </p:cNvPr>
          <p:cNvCxnSpPr>
            <a:cxnSpLocks/>
          </p:cNvCxnSpPr>
          <p:nvPr/>
        </p:nvCxnSpPr>
        <p:spPr>
          <a:xfrm>
            <a:off x="1843314" y="4878211"/>
            <a:ext cx="33963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3413E1-6B49-2199-82CD-06A0BE7F4A14}"/>
              </a:ext>
            </a:extLst>
          </p:cNvPr>
          <p:cNvCxnSpPr/>
          <p:nvPr/>
        </p:nvCxnSpPr>
        <p:spPr>
          <a:xfrm>
            <a:off x="1843314" y="5312230"/>
            <a:ext cx="33963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A70515E-F58D-44E3-CB15-8634A9C91A2A}"/>
              </a:ext>
            </a:extLst>
          </p:cNvPr>
          <p:cNvCxnSpPr/>
          <p:nvPr/>
        </p:nvCxnSpPr>
        <p:spPr>
          <a:xfrm>
            <a:off x="1843314" y="5696856"/>
            <a:ext cx="33963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437D4B-3FAC-8C3E-AA9A-3E5A19E6E58A}"/>
              </a:ext>
            </a:extLst>
          </p:cNvPr>
          <p:cNvCxnSpPr/>
          <p:nvPr/>
        </p:nvCxnSpPr>
        <p:spPr>
          <a:xfrm>
            <a:off x="1843314" y="6139542"/>
            <a:ext cx="33963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36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8C96A3-71E8-47DA-8FD5-A14527E8C22B}"/>
              </a:ext>
            </a:extLst>
          </p:cNvPr>
          <p:cNvSpPr txBox="1"/>
          <p:nvPr/>
        </p:nvSpPr>
        <p:spPr>
          <a:xfrm>
            <a:off x="0" y="0"/>
            <a:ext cx="12192000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counter[] = {10,20,30,40,50};	// array with integer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name[] = {‘j’, ‘o’, ‘h’, ‘n’};	// array with char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name[] = “john”;			// array with string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number[5] = {10, 20};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number[0] = 10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number[1] = 20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number[2] = 0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number[3] = 0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number[4] = 0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457E5-07E6-FCAC-4547-4EC7AC2BD3A3}"/>
              </a:ext>
            </a:extLst>
          </p:cNvPr>
          <p:cNvSpPr txBox="1"/>
          <p:nvPr/>
        </p:nvSpPr>
        <p:spPr>
          <a:xfrm>
            <a:off x="5196114" y="2946400"/>
            <a:ext cx="69958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x[5];</a:t>
            </a:r>
          </a:p>
          <a:p>
            <a:pPr lvl="1"/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(“Enter values:”);</a:t>
            </a:r>
          </a:p>
          <a:p>
            <a:pPr lvl="1"/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d%d%d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&amp;x[0], &amp;x[1], &amp;x[2]);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0990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386378-920C-A776-486F-C611F3FED361}"/>
              </a:ext>
            </a:extLst>
          </p:cNvPr>
          <p:cNvSpPr txBox="1"/>
          <p:nvPr/>
        </p:nvSpPr>
        <p:spPr>
          <a:xfrm>
            <a:off x="0" y="0"/>
            <a:ext cx="121920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array: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dimensional array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dimensional array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dimensional array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dimensional array: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datatype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Size ];	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number[5];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689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546E16-1092-D43B-97C2-B214F00C7232}"/>
              </a:ext>
            </a:extLst>
          </p:cNvPr>
          <p:cNvSpPr txBox="1"/>
          <p:nvPr/>
        </p:nvSpPr>
        <p:spPr>
          <a:xfrm>
            <a:off x="0" y="0"/>
            <a:ext cx="1219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Declaring uninitialized array: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a[5];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such type of declaration, the uninitialized elements in the array may show certain random garbage values.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a[5];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for(int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=0;i&lt;5;i++){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("a[%d] : %d\n",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D40ACE-24D2-BAC7-C637-7C0A87D85515}"/>
              </a:ext>
            </a:extLst>
          </p:cNvPr>
          <p:cNvSpPr txBox="1"/>
          <p:nvPr/>
        </p:nvSpPr>
        <p:spPr>
          <a:xfrm>
            <a:off x="6981234" y="3508653"/>
            <a:ext cx="564605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a[0] : 0</a:t>
            </a:r>
          </a:p>
          <a:p>
            <a:pPr lvl="1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a[1] : 0</a:t>
            </a:r>
          </a:p>
          <a:p>
            <a:pPr lvl="1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a[2] : 52</a:t>
            </a:r>
          </a:p>
          <a:p>
            <a:pPr lvl="1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a[3] : 0</a:t>
            </a:r>
          </a:p>
          <a:p>
            <a:pPr lvl="1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a[4] : 0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72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C93940-6880-F55D-F97C-9DB087FE0265}"/>
              </a:ext>
            </a:extLst>
          </p:cNvPr>
          <p:cNvSpPr txBox="1"/>
          <p:nvPr/>
        </p:nvSpPr>
        <p:spPr>
          <a:xfrm>
            <a:off x="0" y="0"/>
            <a:ext cx="12192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Declaring initialized array: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= {1,2,3,4,5};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a[5]={1,2,3,4,5};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for(int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=0;i&lt;5;i++){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("a[%d] = %d\n",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58DDD3-29AA-EF59-A72C-C6042AD4BC84}"/>
              </a:ext>
            </a:extLst>
          </p:cNvPr>
          <p:cNvSpPr txBox="1"/>
          <p:nvPr/>
        </p:nvSpPr>
        <p:spPr>
          <a:xfrm>
            <a:off x="7294251" y="2239308"/>
            <a:ext cx="423064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a[0] = 1</a:t>
            </a:r>
          </a:p>
          <a:p>
            <a:pPr lvl="1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a[1] = 2</a:t>
            </a:r>
          </a:p>
          <a:p>
            <a:pPr lvl="1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a[2] = 3</a:t>
            </a:r>
          </a:p>
          <a:p>
            <a:pPr lvl="1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a[3] = 4</a:t>
            </a:r>
          </a:p>
          <a:p>
            <a:pPr lvl="1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a[4] = 5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178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CA5F79-9BF0-0F69-CD6E-150CC500F2E8}"/>
              </a:ext>
            </a:extLst>
          </p:cNvPr>
          <p:cNvSpPr txBox="1"/>
          <p:nvPr/>
        </p:nvSpPr>
        <p:spPr>
          <a:xfrm>
            <a:off x="0" y="0"/>
            <a:ext cx="1219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a[5]={1,2};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for(int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=0;i&lt;5;i++){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("a[%d] = %d\n",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i,a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7CE30-AF44-3750-2DDB-D5F60FDC11F8}"/>
              </a:ext>
            </a:extLst>
          </p:cNvPr>
          <p:cNvSpPr txBox="1"/>
          <p:nvPr/>
        </p:nvSpPr>
        <p:spPr>
          <a:xfrm>
            <a:off x="7482799" y="2716499"/>
            <a:ext cx="410247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a[0] = 1</a:t>
            </a:r>
          </a:p>
          <a:p>
            <a:pPr lvl="1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a[1] = 2</a:t>
            </a:r>
          </a:p>
          <a:p>
            <a:pPr lvl="1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a[2] = 0</a:t>
            </a:r>
          </a:p>
          <a:p>
            <a:pPr lvl="1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a[3] = 0</a:t>
            </a:r>
          </a:p>
          <a:p>
            <a:pPr lvl="1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a[4] = 0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900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1789</Words>
  <Application>Microsoft Office PowerPoint</Application>
  <PresentationFormat>Widescreen</PresentationFormat>
  <Paragraphs>305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Algerian</vt:lpstr>
      <vt:lpstr>Arial</vt:lpstr>
      <vt:lpstr>Calibri</vt:lpstr>
      <vt:lpstr>Calibri Light</vt:lpstr>
      <vt:lpstr>Times New Roman</vt:lpstr>
      <vt:lpstr>Office Theme</vt:lpstr>
      <vt:lpstr>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Hey!</dc:creator>
  <cp:lastModifiedBy>Hey!</cp:lastModifiedBy>
  <cp:revision>110</cp:revision>
  <dcterms:created xsi:type="dcterms:W3CDTF">2024-03-12T06:57:29Z</dcterms:created>
  <dcterms:modified xsi:type="dcterms:W3CDTF">2024-06-14T07:13:54Z</dcterms:modified>
</cp:coreProperties>
</file>