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6" d="100"/>
          <a:sy n="56" d="100"/>
        </p:scale>
        <p:origin x="106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A63A-7EE6-78D6-BE4A-8E266325385F}"/>
              </a:ext>
            </a:extLst>
          </p:cNvPr>
          <p:cNvSpPr>
            <a:spLocks noGrp="1"/>
          </p:cNvSpPr>
          <p:nvPr>
            <p:ph type="title"/>
          </p:nvPr>
        </p:nvSpPr>
        <p:spPr>
          <a:xfrm>
            <a:off x="598507" y="1508234"/>
            <a:ext cx="8596668" cy="1320800"/>
          </a:xfrm>
        </p:spPr>
        <p:txBody>
          <a:bodyPr>
            <a:normAutofit/>
          </a:bodyPr>
          <a:lstStyle/>
          <a:p>
            <a:pPr algn="ctr"/>
            <a:r>
              <a:rPr lang="en-US" sz="8000" b="1" dirty="0">
                <a:latin typeface="Algerian" panose="04020705040A02060702" pitchFamily="82" charset="0"/>
              </a:rPr>
              <a:t>POINTERS</a:t>
            </a:r>
            <a:endParaRPr lang="en-IN" sz="8000" b="1" dirty="0">
              <a:latin typeface="Algerian" panose="04020705040A02060702" pitchFamily="82" charset="0"/>
            </a:endParaRPr>
          </a:p>
        </p:txBody>
      </p:sp>
    </p:spTree>
    <p:extLst>
      <p:ext uri="{BB962C8B-B14F-4D97-AF65-F5344CB8AC3E}">
        <p14:creationId xmlns:p14="http://schemas.microsoft.com/office/powerpoint/2010/main" val="80762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8BAF8-40C1-53C2-C78A-5F8FC90B54E2}"/>
              </a:ext>
            </a:extLst>
          </p:cNvPr>
          <p:cNvSpPr txBox="1"/>
          <p:nvPr/>
        </p:nvSpPr>
        <p:spPr>
          <a:xfrm>
            <a:off x="0" y="0"/>
            <a:ext cx="12192000" cy="766363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Memory address: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variable is created in C, a memory address is assigned to the variable.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memory address is the location of where the variable is stored on the computer.</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we assign a value to the variable, it is stored in this memory address.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access it, use the reference operator (&amp;), and the result represents where the variable is stored.</a:t>
            </a:r>
          </a:p>
          <a:p>
            <a:endParaRPr lang="en-US" sz="2800" dirty="0">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Program:</a:t>
            </a:r>
          </a:p>
          <a:p>
            <a:r>
              <a:rPr lang="en-US" sz="2800" dirty="0">
                <a:latin typeface="Times New Roman" panose="02020603050405020304" pitchFamily="18" charset="0"/>
                <a:cs typeface="Times New Roman" panose="02020603050405020304" pitchFamily="18" charset="0"/>
              </a:rPr>
              <a:t>#include&lt;stdio.h&gt;</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=20;</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("%d\n",</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("%p\n",&amp;</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return 0;		}</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E1CCA-7F6E-3E06-ED44-C3D1E9534291}"/>
              </a:ext>
            </a:extLst>
          </p:cNvPr>
          <p:cNvSpPr txBox="1"/>
          <p:nvPr/>
        </p:nvSpPr>
        <p:spPr>
          <a:xfrm>
            <a:off x="5407572" y="3783724"/>
            <a:ext cx="4209394" cy="1446550"/>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20</a:t>
            </a:r>
          </a:p>
          <a:p>
            <a:pPr lvl="1"/>
            <a:r>
              <a:rPr lang="en-IN" sz="2800">
                <a:latin typeface="Times New Roman" panose="02020603050405020304" pitchFamily="18" charset="0"/>
                <a:cs typeface="Times New Roman" panose="02020603050405020304" pitchFamily="18" charset="0"/>
              </a:rPr>
              <a:t>000000000062FE1C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4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43710-AFE1-0ED7-DF17-4E8BEA31CCF4}"/>
              </a:ext>
            </a:extLst>
          </p:cNvPr>
          <p:cNvSpPr txBox="1"/>
          <p:nvPr/>
        </p:nvSpPr>
        <p:spPr>
          <a:xfrm>
            <a:off x="0" y="0"/>
            <a:ext cx="12192000" cy="4524315"/>
          </a:xfrm>
          <a:prstGeom prst="rect">
            <a:avLst/>
          </a:prstGeom>
          <a:noFill/>
        </p:spPr>
        <p:txBody>
          <a:bodyPr wrap="square" rtlCol="0">
            <a:spAutoFit/>
          </a:bodyPr>
          <a:lstStyle/>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memory address is in hexadecimal form (0x..). You will probably not get the same result in your program, as this depends on where the variable is stored on your computer.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You should also note that &amp;</a:t>
            </a:r>
            <a:r>
              <a:rPr lang="en-US" sz="3200" dirty="0" err="1">
                <a:latin typeface="Times New Roman" panose="02020603050405020304" pitchFamily="18" charset="0"/>
                <a:cs typeface="Times New Roman" panose="02020603050405020304" pitchFamily="18" charset="0"/>
              </a:rPr>
              <a:t>myAge</a:t>
            </a:r>
            <a:r>
              <a:rPr lang="en-US" sz="3200" dirty="0">
                <a:latin typeface="Times New Roman" panose="02020603050405020304" pitchFamily="18" charset="0"/>
                <a:cs typeface="Times New Roman" panose="02020603050405020304" pitchFamily="18" charset="0"/>
              </a:rPr>
              <a:t> is often called a "pointer". A pointer basically stores the memory address of a variable as its value. To print pointer values, we use the %p format specifier.</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02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EFE29-F021-CD33-8CBC-958A0B6667F3}"/>
              </a:ext>
            </a:extLst>
          </p:cNvPr>
          <p:cNvSpPr txBox="1"/>
          <p:nvPr/>
        </p:nvSpPr>
        <p:spPr>
          <a:xfrm>
            <a:off x="0" y="0"/>
            <a:ext cx="12192000" cy="5262979"/>
          </a:xfrm>
          <a:prstGeom prst="rect">
            <a:avLst/>
          </a:prstGeom>
          <a:noFill/>
        </p:spPr>
        <p:txBody>
          <a:bodyPr wrap="square" rtlCol="0">
            <a:spAutoFit/>
          </a:bodyPr>
          <a:lstStyle/>
          <a:p>
            <a:endParaRPr lang="en-US" sz="4000" b="1"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Pointer: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pointer is a variable that denoted as </a:t>
            </a:r>
            <a:r>
              <a:rPr lang="en-US" sz="3200" dirty="0" err="1">
                <a:latin typeface="Times New Roman" panose="02020603050405020304" pitchFamily="18" charset="0"/>
                <a:cs typeface="Times New Roman" panose="02020603050405020304" pitchFamily="18" charset="0"/>
              </a:rPr>
              <a:t>ptr</a:t>
            </a:r>
            <a:r>
              <a:rPr lang="en-US"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stores the memory address of variable as its value.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pointer variable points to a data type (like int) of the same type, and is created with the * operator.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address of the variable you are working with is assigned to the pointer.</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67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E637E-50A7-EC6D-41B3-5D5465F3DE5A}"/>
              </a:ext>
            </a:extLst>
          </p:cNvPr>
          <p:cNvSpPr txBox="1"/>
          <p:nvPr/>
        </p:nvSpPr>
        <p:spPr>
          <a:xfrm>
            <a:off x="0" y="0"/>
            <a:ext cx="12192000" cy="7048083"/>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US" sz="2800" dirty="0">
                <a:latin typeface="Times New Roman" panose="02020603050405020304" pitchFamily="18" charset="0"/>
                <a:cs typeface="Times New Roman" panose="02020603050405020304" pitchFamily="18" charset="0"/>
              </a:rPr>
              <a:t>#include&lt;stdio.h&gt;</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 = 43;		// an integer variable</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 &amp;</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	// pointer variable store address of </a:t>
            </a:r>
            <a:r>
              <a:rPr lang="en-US" sz="2800" dirty="0" err="1">
                <a:latin typeface="Times New Roman" panose="02020603050405020304" pitchFamily="18" charset="0"/>
                <a:cs typeface="Times New Roman" panose="02020603050405020304" pitchFamily="18" charset="0"/>
              </a:rPr>
              <a:t>myAge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("%d\n",</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("%p\n",&amp;</a:t>
            </a:r>
            <a:r>
              <a:rPr lang="en-US" sz="2800" dirty="0" err="1">
                <a:latin typeface="Times New Roman" panose="02020603050405020304" pitchFamily="18" charset="0"/>
                <a:cs typeface="Times New Roman" panose="02020603050405020304" pitchFamily="18" charset="0"/>
              </a:rPr>
              <a:t>myAge</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("%p\n",</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return 0;</a:t>
            </a:r>
          </a:p>
          <a:p>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D686009-2F37-A167-B290-3CB3BE74CA03}"/>
              </a:ext>
            </a:extLst>
          </p:cNvPr>
          <p:cNvSpPr txBox="1"/>
          <p:nvPr/>
        </p:nvSpPr>
        <p:spPr>
          <a:xfrm>
            <a:off x="5827986" y="3429000"/>
            <a:ext cx="5754414" cy="2616101"/>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IN" sz="3200" dirty="0">
                <a:latin typeface="Times New Roman" panose="02020603050405020304" pitchFamily="18" charset="0"/>
                <a:cs typeface="Times New Roman" panose="02020603050405020304" pitchFamily="18" charset="0"/>
              </a:rPr>
              <a:t>43</a:t>
            </a:r>
          </a:p>
          <a:p>
            <a:pPr lvl="1"/>
            <a:r>
              <a:rPr lang="en-IN" sz="3200" dirty="0">
                <a:latin typeface="Times New Roman" panose="02020603050405020304" pitchFamily="18" charset="0"/>
                <a:cs typeface="Times New Roman" panose="02020603050405020304" pitchFamily="18" charset="0"/>
              </a:rPr>
              <a:t>000000000062FE14</a:t>
            </a:r>
          </a:p>
          <a:p>
            <a:pPr lvl="1"/>
            <a:r>
              <a:rPr lang="en-IN" sz="3200" dirty="0">
                <a:latin typeface="Times New Roman" panose="02020603050405020304" pitchFamily="18" charset="0"/>
                <a:cs typeface="Times New Roman" panose="02020603050405020304" pitchFamily="18" charset="0"/>
              </a:rPr>
              <a:t>000000000062FE14</a:t>
            </a:r>
          </a:p>
          <a:p>
            <a:endParaRPr lang="en-IN" sz="3200" dirty="0"/>
          </a:p>
        </p:txBody>
      </p:sp>
    </p:spTree>
    <p:extLst>
      <p:ext uri="{BB962C8B-B14F-4D97-AF65-F5344CB8AC3E}">
        <p14:creationId xmlns:p14="http://schemas.microsoft.com/office/powerpoint/2010/main" val="253559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83434-0445-038F-41A5-76DBA966A494}"/>
              </a:ext>
            </a:extLst>
          </p:cNvPr>
          <p:cNvSpPr txBox="1"/>
          <p:nvPr/>
        </p:nvSpPr>
        <p:spPr>
          <a:xfrm>
            <a:off x="0" y="0"/>
            <a:ext cx="12192000" cy="323165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Dereference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above example, we used the pointer variable to get the memory address of a variable (used together with the &amp; reference operator).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You can also get the value of the variable the pointer points to, by using the * operator (the dereference operator).</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84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99498-04D5-3A4F-ADE3-4BEAA2B81B09}"/>
              </a:ext>
            </a:extLst>
          </p:cNvPr>
          <p:cNvSpPr txBox="1"/>
          <p:nvPr/>
        </p:nvSpPr>
        <p:spPr>
          <a:xfrm>
            <a:off x="0" y="0"/>
            <a:ext cx="12192000" cy="6986528"/>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Program:</a:t>
            </a:r>
          </a:p>
          <a:p>
            <a:r>
              <a:rPr lang="en-IN" sz="2800" dirty="0">
                <a:latin typeface="Times New Roman" panose="02020603050405020304" pitchFamily="18" charset="0"/>
                <a:cs typeface="Times New Roman" panose="02020603050405020304" pitchFamily="18" charset="0"/>
              </a:rPr>
              <a:t>#include &lt;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int main() {</a:t>
            </a:r>
          </a:p>
          <a:p>
            <a:r>
              <a:rPr lang="en-IN" sz="2800" dirty="0">
                <a:latin typeface="Times New Roman" panose="02020603050405020304" pitchFamily="18" charset="0"/>
                <a:cs typeface="Times New Roman" panose="02020603050405020304" pitchFamily="18" charset="0"/>
              </a:rPr>
              <a:t>  int </a:t>
            </a:r>
            <a:r>
              <a:rPr lang="en-IN" sz="2800" dirty="0" err="1">
                <a:latin typeface="Times New Roman" panose="02020603050405020304" pitchFamily="18" charset="0"/>
                <a:cs typeface="Times New Roman" panose="02020603050405020304" pitchFamily="18" charset="0"/>
              </a:rPr>
              <a:t>myAge</a:t>
            </a:r>
            <a:r>
              <a:rPr lang="en-IN" sz="2800" dirty="0">
                <a:latin typeface="Times New Roman" panose="02020603050405020304" pitchFamily="18" charset="0"/>
                <a:cs typeface="Times New Roman" panose="02020603050405020304" pitchFamily="18" charset="0"/>
              </a:rPr>
              <a:t> = 43;  		</a:t>
            </a:r>
            <a:r>
              <a:rPr lang="en-IN" sz="2800" dirty="0">
                <a:solidFill>
                  <a:srgbClr val="00B050"/>
                </a:solidFill>
                <a:latin typeface="Times New Roman" panose="02020603050405020304" pitchFamily="18" charset="0"/>
                <a:cs typeface="Times New Roman" panose="02020603050405020304" pitchFamily="18" charset="0"/>
              </a:rPr>
              <a:t>// Variable declaration</a:t>
            </a:r>
          </a:p>
          <a:p>
            <a:r>
              <a:rPr lang="en-IN" sz="2800" dirty="0">
                <a:latin typeface="Times New Roman" panose="02020603050405020304" pitchFamily="18" charset="0"/>
                <a:cs typeface="Times New Roman" panose="02020603050405020304" pitchFamily="18" charset="0"/>
              </a:rPr>
              <a:t>  int* </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 = &amp;</a:t>
            </a:r>
            <a:r>
              <a:rPr lang="en-IN" sz="2800" dirty="0" err="1">
                <a:latin typeface="Times New Roman" panose="02020603050405020304" pitchFamily="18" charset="0"/>
                <a:cs typeface="Times New Roman" panose="02020603050405020304" pitchFamily="18" charset="0"/>
              </a:rPr>
              <a:t>myAge</a:t>
            </a:r>
            <a:r>
              <a:rPr lang="en-IN" sz="2800" dirty="0">
                <a:latin typeface="Times New Roman" panose="02020603050405020304" pitchFamily="18" charset="0"/>
                <a:cs typeface="Times New Roman" panose="02020603050405020304" pitchFamily="18" charset="0"/>
              </a:rPr>
              <a:t>;  </a:t>
            </a:r>
            <a:r>
              <a:rPr lang="en-IN" sz="2800" dirty="0">
                <a:solidFill>
                  <a:srgbClr val="00B050"/>
                </a:solidFill>
                <a:latin typeface="Times New Roman" panose="02020603050405020304" pitchFamily="18" charset="0"/>
                <a:cs typeface="Times New Roman" panose="02020603050405020304" pitchFamily="18" charset="0"/>
              </a:rPr>
              <a:t>// Pointer declaration</a:t>
            </a:r>
          </a:p>
          <a:p>
            <a:endParaRPr lang="en-IN" sz="2800" dirty="0">
              <a:latin typeface="Times New Roman" panose="02020603050405020304" pitchFamily="18" charset="0"/>
              <a:cs typeface="Times New Roman" panose="02020603050405020304" pitchFamily="18" charset="0"/>
            </a:endParaRPr>
          </a:p>
          <a:p>
            <a:r>
              <a:rPr lang="en-IN" sz="2800" dirty="0">
                <a:solidFill>
                  <a:srgbClr val="00B050"/>
                </a:solidFill>
                <a:latin typeface="Times New Roman" panose="02020603050405020304" pitchFamily="18" charset="0"/>
                <a:cs typeface="Times New Roman" panose="02020603050405020304" pitchFamily="18" charset="0"/>
              </a:rPr>
              <a:t>  // Reference: Output the memory address of </a:t>
            </a:r>
            <a:r>
              <a:rPr lang="en-IN" sz="2800" dirty="0" err="1">
                <a:solidFill>
                  <a:srgbClr val="00B050"/>
                </a:solidFill>
                <a:latin typeface="Times New Roman" panose="02020603050405020304" pitchFamily="18" charset="0"/>
                <a:cs typeface="Times New Roman" panose="02020603050405020304" pitchFamily="18" charset="0"/>
              </a:rPr>
              <a:t>myAge</a:t>
            </a:r>
            <a:r>
              <a:rPr lang="en-IN" sz="2800" dirty="0">
                <a:solidFill>
                  <a:srgbClr val="00B050"/>
                </a:solidFill>
                <a:latin typeface="Times New Roman" panose="02020603050405020304" pitchFamily="18" charset="0"/>
                <a:cs typeface="Times New Roman" panose="02020603050405020304" pitchFamily="18" charset="0"/>
              </a:rPr>
              <a:t> with the pointer (0x7ffe5367e044)</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("%p\n", </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dirty="0">
                <a:solidFill>
                  <a:srgbClr val="00B050"/>
                </a:solidFill>
                <a:latin typeface="Times New Roman" panose="02020603050405020304" pitchFamily="18" charset="0"/>
                <a:cs typeface="Times New Roman" panose="02020603050405020304" pitchFamily="18" charset="0"/>
              </a:rPr>
              <a:t>// Dereference: Output the value of </a:t>
            </a:r>
            <a:r>
              <a:rPr lang="en-IN" sz="2800" dirty="0" err="1">
                <a:solidFill>
                  <a:srgbClr val="00B050"/>
                </a:solidFill>
                <a:latin typeface="Times New Roman" panose="02020603050405020304" pitchFamily="18" charset="0"/>
                <a:cs typeface="Times New Roman" panose="02020603050405020304" pitchFamily="18" charset="0"/>
              </a:rPr>
              <a:t>myAge</a:t>
            </a:r>
            <a:r>
              <a:rPr lang="en-IN" sz="2800" dirty="0">
                <a:solidFill>
                  <a:srgbClr val="00B050"/>
                </a:solidFill>
                <a:latin typeface="Times New Roman" panose="02020603050405020304" pitchFamily="18" charset="0"/>
                <a:cs typeface="Times New Roman" panose="02020603050405020304" pitchFamily="18" charset="0"/>
              </a:rPr>
              <a:t> with the pointer (43)</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("%d\n", *</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99058-0E38-5D2F-74C9-0FB4D250B0C0}"/>
              </a:ext>
            </a:extLst>
          </p:cNvPr>
          <p:cNvSpPr txBox="1"/>
          <p:nvPr/>
        </p:nvSpPr>
        <p:spPr>
          <a:xfrm>
            <a:off x="5305647" y="5284381"/>
            <a:ext cx="5018567" cy="1446550"/>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000000000062FE14</a:t>
            </a:r>
          </a:p>
          <a:p>
            <a:pPr lvl="1"/>
            <a:r>
              <a:rPr lang="en-IN" sz="2800" dirty="0">
                <a:latin typeface="Times New Roman" panose="02020603050405020304" pitchFamily="18" charset="0"/>
                <a:cs typeface="Times New Roman" panose="02020603050405020304" pitchFamily="18" charset="0"/>
              </a:rPr>
              <a:t>45</a:t>
            </a:r>
          </a:p>
        </p:txBody>
      </p:sp>
    </p:spTree>
    <p:extLst>
      <p:ext uri="{BB962C8B-B14F-4D97-AF65-F5344CB8AC3E}">
        <p14:creationId xmlns:p14="http://schemas.microsoft.com/office/powerpoint/2010/main" val="161788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65C53-76ED-D1F0-EBD8-24DD7F15A912}"/>
              </a:ext>
            </a:extLst>
          </p:cNvPr>
          <p:cNvSpPr txBox="1"/>
          <p:nvPr/>
        </p:nvSpPr>
        <p:spPr>
          <a:xfrm>
            <a:off x="0" y="0"/>
            <a:ext cx="12192000" cy="7048083"/>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Pointer and Array: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Use pointers to access arrays.</a:t>
            </a:r>
          </a:p>
          <a:p>
            <a:endParaRPr lang="en-IN" sz="3200" dirty="0">
              <a:latin typeface="Times New Roman" panose="02020603050405020304" pitchFamily="18" charset="0"/>
              <a:cs typeface="Times New Roman" panose="02020603050405020304" pitchFamily="18" charset="0"/>
            </a:endParaRPr>
          </a:p>
          <a:p>
            <a:r>
              <a:rPr lang="en-IN" sz="3200" b="1" dirty="0">
                <a:solidFill>
                  <a:srgbClr val="FF0000"/>
                </a:solidFill>
                <a:latin typeface="Times New Roman" panose="02020603050405020304" pitchFamily="18" charset="0"/>
                <a:cs typeface="Times New Roman" panose="02020603050405020304" pitchFamily="18" charset="0"/>
              </a:rPr>
              <a:t>Program: (normal)</a:t>
            </a:r>
          </a:p>
          <a:p>
            <a:r>
              <a:rPr lang="en-IN" sz="3200" dirty="0">
                <a:latin typeface="Times New Roman" panose="02020603050405020304" pitchFamily="18" charset="0"/>
                <a:cs typeface="Times New Roman" panose="02020603050405020304" pitchFamily="18" charset="0"/>
              </a:rPr>
              <a:t>#include&lt;stdio.h&gt;</a:t>
            </a:r>
          </a:p>
          <a:p>
            <a:r>
              <a:rPr lang="en-IN" sz="3200" dirty="0">
                <a:latin typeface="Times New Roman" panose="02020603050405020304" pitchFamily="18" charset="0"/>
                <a:cs typeface="Times New Roman" panose="02020603050405020304" pitchFamily="18" charset="0"/>
              </a:rPr>
              <a:t>int main(){</a:t>
            </a:r>
          </a:p>
          <a:p>
            <a:r>
              <a:rPr lang="en-IN" sz="3200" dirty="0">
                <a:latin typeface="Times New Roman" panose="02020603050405020304" pitchFamily="18" charset="0"/>
                <a:cs typeface="Times New Roman" panose="02020603050405020304" pitchFamily="18" charset="0"/>
              </a:rPr>
              <a:t>	int </a:t>
            </a:r>
            <a:r>
              <a:rPr lang="en-IN" sz="3200" dirty="0" err="1">
                <a:latin typeface="Times New Roman" panose="02020603050405020304" pitchFamily="18" charset="0"/>
                <a:cs typeface="Times New Roman" panose="02020603050405020304" pitchFamily="18" charset="0"/>
              </a:rPr>
              <a:t>myNumber</a:t>
            </a:r>
            <a:r>
              <a:rPr lang="en-IN" sz="3200" dirty="0">
                <a:latin typeface="Times New Roman" panose="02020603050405020304" pitchFamily="18" charset="0"/>
                <a:cs typeface="Times New Roman" panose="02020603050405020304" pitchFamily="18" charset="0"/>
              </a:rPr>
              <a:t>[4]={25,50,75,100};</a:t>
            </a:r>
          </a:p>
          <a:p>
            <a:r>
              <a:rPr lang="en-IN" sz="3200" dirty="0">
                <a:latin typeface="Times New Roman" panose="02020603050405020304" pitchFamily="18" charset="0"/>
                <a:cs typeface="Times New Roman" panose="02020603050405020304" pitchFamily="18" charset="0"/>
              </a:rPr>
              <a:t>	int </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for(</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=0;i&lt;4;i++){</a:t>
            </a:r>
          </a:p>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printf</a:t>
            </a:r>
            <a:r>
              <a:rPr lang="en-IN" sz="3200" dirty="0">
                <a:latin typeface="Times New Roman" panose="02020603050405020304" pitchFamily="18" charset="0"/>
                <a:cs typeface="Times New Roman" panose="02020603050405020304" pitchFamily="18" charset="0"/>
              </a:rPr>
              <a:t>("%d\n",</a:t>
            </a:r>
            <a:r>
              <a:rPr lang="en-IN" sz="3200" dirty="0" err="1">
                <a:latin typeface="Times New Roman" panose="02020603050405020304" pitchFamily="18" charset="0"/>
                <a:cs typeface="Times New Roman" panose="02020603050405020304" pitchFamily="18" charset="0"/>
              </a:rPr>
              <a:t>myNumber</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return 0;</a:t>
            </a:r>
          </a:p>
          <a:p>
            <a:r>
              <a:rPr lang="en-IN" sz="32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4DE903-7693-3D72-DBDE-6B9F3D7411A1}"/>
              </a:ext>
            </a:extLst>
          </p:cNvPr>
          <p:cNvSpPr txBox="1"/>
          <p:nvPr/>
        </p:nvSpPr>
        <p:spPr>
          <a:xfrm>
            <a:off x="7845607" y="2569527"/>
            <a:ext cx="4035973" cy="3270126"/>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p>
          <a:p>
            <a:pPr lvl="1">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25</a:t>
            </a:r>
          </a:p>
          <a:p>
            <a:pPr lvl="1">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50</a:t>
            </a:r>
          </a:p>
          <a:p>
            <a:pPr lvl="1">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75</a:t>
            </a:r>
          </a:p>
          <a:p>
            <a:pPr lvl="1">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100</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41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D67B9-1C6E-6DCC-B13C-7E2FD5A31D0E}"/>
              </a:ext>
            </a:extLst>
          </p:cNvPr>
          <p:cNvSpPr txBox="1"/>
          <p:nvPr/>
        </p:nvSpPr>
        <p:spPr>
          <a:xfrm>
            <a:off x="0" y="0"/>
            <a:ext cx="12192000" cy="7109639"/>
          </a:xfrm>
          <a:prstGeom prst="rect">
            <a:avLst/>
          </a:prstGeom>
          <a:noFill/>
        </p:spPr>
        <p:txBody>
          <a:bodyPr wrap="square" rtlCol="0">
            <a:spAutoFit/>
          </a:bodyPr>
          <a:lstStyle/>
          <a:p>
            <a:r>
              <a:rPr lang="en-IN" sz="4000" b="1" dirty="0">
                <a:solidFill>
                  <a:srgbClr val="FF0000"/>
                </a:solidFill>
                <a:latin typeface="Times New Roman" panose="02020603050405020304" pitchFamily="18" charset="0"/>
                <a:cs typeface="Times New Roman" panose="02020603050405020304" pitchFamily="18" charset="0"/>
              </a:rPr>
              <a:t>Program:</a:t>
            </a:r>
          </a:p>
          <a:p>
            <a:r>
              <a:rPr lang="en-IN" sz="3200" dirty="0">
                <a:latin typeface="Times New Roman" panose="02020603050405020304" pitchFamily="18" charset="0"/>
                <a:cs typeface="Times New Roman" panose="02020603050405020304" pitchFamily="18" charset="0"/>
              </a:rPr>
              <a:t>#include&lt;stdio.h&gt;</a:t>
            </a:r>
          </a:p>
          <a:p>
            <a:r>
              <a:rPr lang="en-IN" sz="3200" dirty="0">
                <a:latin typeface="Times New Roman" panose="02020603050405020304" pitchFamily="18" charset="0"/>
                <a:cs typeface="Times New Roman" panose="02020603050405020304" pitchFamily="18" charset="0"/>
              </a:rPr>
              <a:t>int main(){</a:t>
            </a:r>
          </a:p>
          <a:p>
            <a:r>
              <a:rPr lang="en-IN" sz="3200" dirty="0">
                <a:latin typeface="Times New Roman" panose="02020603050405020304" pitchFamily="18" charset="0"/>
                <a:cs typeface="Times New Roman" panose="02020603050405020304" pitchFamily="18" charset="0"/>
              </a:rPr>
              <a:t>	int </a:t>
            </a:r>
            <a:r>
              <a:rPr lang="en-IN" sz="3200" dirty="0" err="1">
                <a:latin typeface="Times New Roman" panose="02020603050405020304" pitchFamily="18" charset="0"/>
                <a:cs typeface="Times New Roman" panose="02020603050405020304" pitchFamily="18" charset="0"/>
              </a:rPr>
              <a:t>myNumber</a:t>
            </a:r>
            <a:r>
              <a:rPr lang="en-IN" sz="3200" dirty="0">
                <a:latin typeface="Times New Roman" panose="02020603050405020304" pitchFamily="18" charset="0"/>
                <a:cs typeface="Times New Roman" panose="02020603050405020304" pitchFamily="18" charset="0"/>
              </a:rPr>
              <a:t>[4]={25,50,75,100};</a:t>
            </a:r>
          </a:p>
          <a:p>
            <a:r>
              <a:rPr lang="en-IN" sz="3200" dirty="0">
                <a:latin typeface="Times New Roman" panose="02020603050405020304" pitchFamily="18" charset="0"/>
                <a:cs typeface="Times New Roman" panose="02020603050405020304" pitchFamily="18" charset="0"/>
              </a:rPr>
              <a:t>	int </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for(</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=0;i&lt;4;i++){</a:t>
            </a:r>
          </a:p>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printf</a:t>
            </a:r>
            <a:r>
              <a:rPr lang="en-IN" sz="3200" dirty="0">
                <a:latin typeface="Times New Roman" panose="02020603050405020304" pitchFamily="18" charset="0"/>
                <a:cs typeface="Times New Roman" panose="02020603050405020304" pitchFamily="18" charset="0"/>
              </a:rPr>
              <a:t>("%p\n",&amp;</a:t>
            </a:r>
            <a:r>
              <a:rPr lang="en-IN" sz="3200" dirty="0" err="1">
                <a:latin typeface="Times New Roman" panose="02020603050405020304" pitchFamily="18" charset="0"/>
                <a:cs typeface="Times New Roman" panose="02020603050405020304" pitchFamily="18" charset="0"/>
              </a:rPr>
              <a:t>myNumber</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i</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return 0;</a:t>
            </a:r>
          </a:p>
          <a:p>
            <a:r>
              <a:rPr lang="en-IN" sz="3200" dirty="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A2399CA-1E44-DF32-78F6-FB31A361D5DC}"/>
              </a:ext>
            </a:extLst>
          </p:cNvPr>
          <p:cNvSpPr txBox="1"/>
          <p:nvPr/>
        </p:nvSpPr>
        <p:spPr>
          <a:xfrm>
            <a:off x="6996223" y="3954929"/>
            <a:ext cx="3827721" cy="2369880"/>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Output:</a:t>
            </a:r>
          </a:p>
          <a:p>
            <a:pPr lvl="1"/>
            <a:r>
              <a:rPr lang="en-IN" sz="2800" dirty="0">
                <a:latin typeface="Times New Roman" panose="02020603050405020304" pitchFamily="18" charset="0"/>
                <a:cs typeface="Times New Roman" panose="02020603050405020304" pitchFamily="18" charset="0"/>
              </a:rPr>
              <a:t>000000000062FE00</a:t>
            </a:r>
          </a:p>
          <a:p>
            <a:pPr lvl="1"/>
            <a:r>
              <a:rPr lang="en-IN" sz="2800" dirty="0">
                <a:latin typeface="Times New Roman" panose="02020603050405020304" pitchFamily="18" charset="0"/>
                <a:cs typeface="Times New Roman" panose="02020603050405020304" pitchFamily="18" charset="0"/>
              </a:rPr>
              <a:t>000000000062FE04</a:t>
            </a:r>
          </a:p>
          <a:p>
            <a:pPr lvl="1"/>
            <a:r>
              <a:rPr lang="en-IN" sz="2800" dirty="0">
                <a:latin typeface="Times New Roman" panose="02020603050405020304" pitchFamily="18" charset="0"/>
                <a:cs typeface="Times New Roman" panose="02020603050405020304" pitchFamily="18" charset="0"/>
              </a:rPr>
              <a:t>000000000062FE08</a:t>
            </a:r>
          </a:p>
          <a:p>
            <a:pPr lvl="1"/>
            <a:r>
              <a:rPr lang="en-IN" sz="2800" dirty="0">
                <a:latin typeface="Times New Roman" panose="02020603050405020304" pitchFamily="18" charset="0"/>
                <a:cs typeface="Times New Roman" panose="02020603050405020304" pitchFamily="18" charset="0"/>
              </a:rPr>
              <a:t>000000000062FE0C</a:t>
            </a:r>
          </a:p>
        </p:txBody>
      </p:sp>
    </p:spTree>
    <p:extLst>
      <p:ext uri="{BB962C8B-B14F-4D97-AF65-F5344CB8AC3E}">
        <p14:creationId xmlns:p14="http://schemas.microsoft.com/office/powerpoint/2010/main" val="4105953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249</TotalTime>
  <Words>622</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Times New Roman</vt:lpstr>
      <vt:lpstr>Trebuchet MS</vt:lpstr>
      <vt:lpstr>Wingdings 3</vt:lpstr>
      <vt:lpstr>Facet</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Hey!</dc:creator>
  <cp:lastModifiedBy>Hey!</cp:lastModifiedBy>
  <cp:revision>28</cp:revision>
  <dcterms:created xsi:type="dcterms:W3CDTF">2024-03-16T07:15:31Z</dcterms:created>
  <dcterms:modified xsi:type="dcterms:W3CDTF">2024-06-04T05:58:15Z</dcterms:modified>
</cp:coreProperties>
</file>