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7" r:id="rId3"/>
    <p:sldId id="258" r:id="rId4"/>
    <p:sldId id="260" r:id="rId5"/>
    <p:sldId id="261" r:id="rId6"/>
    <p:sldId id="262" r:id="rId7"/>
    <p:sldId id="267" r:id="rId8"/>
    <p:sldId id="266" r:id="rId9"/>
    <p:sldId id="263" r:id="rId10"/>
    <p:sldId id="264" r:id="rId11"/>
    <p:sldId id="277" r:id="rId12"/>
    <p:sldId id="268" r:id="rId13"/>
    <p:sldId id="269" r:id="rId14"/>
    <p:sldId id="270" r:id="rId15"/>
    <p:sldId id="271" r:id="rId16"/>
    <p:sldId id="272" r:id="rId17"/>
    <p:sldId id="273" r:id="rId18"/>
    <p:sldId id="274" r:id="rId19"/>
    <p:sldId id="275" r:id="rId20"/>
    <p:sldId id="278" r:id="rId21"/>
    <p:sldId id="279"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A1A-5F23-7D1D-687E-DCB0FEDF3F42}"/>
              </a:ext>
            </a:extLst>
          </p:cNvPr>
          <p:cNvSpPr>
            <a:spLocks noGrp="1"/>
          </p:cNvSpPr>
          <p:nvPr>
            <p:ph type="title"/>
          </p:nvPr>
        </p:nvSpPr>
        <p:spPr>
          <a:xfrm>
            <a:off x="724631" y="1776248"/>
            <a:ext cx="8596668" cy="1320800"/>
          </a:xfrm>
        </p:spPr>
        <p:txBody>
          <a:bodyPr>
            <a:normAutofit fontScale="90000"/>
          </a:bodyPr>
          <a:lstStyle/>
          <a:p>
            <a:r>
              <a:rPr lang="en-US" sz="6600" b="1" dirty="0">
                <a:latin typeface="Algerian" panose="04020705040A02060702" pitchFamily="82" charset="0"/>
              </a:rPr>
              <a:t>STRUCTURE AND UNION</a:t>
            </a:r>
            <a:endParaRPr lang="en-IN" sz="6600" b="1" dirty="0">
              <a:latin typeface="Algerian" panose="04020705040A02060702" pitchFamily="82" charset="0"/>
            </a:endParaRPr>
          </a:p>
        </p:txBody>
      </p:sp>
    </p:spTree>
    <p:extLst>
      <p:ext uri="{BB962C8B-B14F-4D97-AF65-F5344CB8AC3E}">
        <p14:creationId xmlns:p14="http://schemas.microsoft.com/office/powerpoint/2010/main" val="126389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657DA-E62E-F4EF-9C0C-BA5D004D6A42}"/>
              </a:ext>
            </a:extLst>
          </p:cNvPr>
          <p:cNvSpPr txBox="1"/>
          <p:nvPr/>
        </p:nvSpPr>
        <p:spPr>
          <a:xfrm>
            <a:off x="0" y="0"/>
            <a:ext cx="12192000" cy="674030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 main(){</a:t>
            </a:r>
          </a:p>
          <a:p>
            <a:r>
              <a:rPr lang="en-US" sz="2400" dirty="0">
                <a:latin typeface="Times New Roman" panose="02020603050405020304" pitchFamily="18" charset="0"/>
                <a:cs typeface="Times New Roman" panose="02020603050405020304" pitchFamily="18" charset="0"/>
              </a:rPr>
              <a:t>	struct employee </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[5];</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("Enter 3 records of employee :- \n");</a:t>
            </a:r>
          </a:p>
          <a:p>
            <a:r>
              <a:rPr lang="en-US" sz="2400" dirty="0">
                <a:latin typeface="Times New Roman" panose="02020603050405020304" pitchFamily="18" charset="0"/>
                <a:cs typeface="Times New Roman" panose="02020603050405020304" pitchFamily="18" charset="0"/>
              </a:rPr>
              <a:t>	for(int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=0;i&lt;3;i++){</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("Enter id :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("%d",&amp;</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].id);</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("Enter name :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("%s",&amp;</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].name);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("Enter salary :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("%f",&amp;</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].salary);</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("\n");</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("Employee information :- \n");</a:t>
            </a:r>
          </a:p>
          <a:p>
            <a:r>
              <a:rPr lang="en-US" sz="2400" dirty="0">
                <a:latin typeface="Times New Roman" panose="02020603050405020304" pitchFamily="18" charset="0"/>
                <a:cs typeface="Times New Roman" panose="02020603050405020304" pitchFamily="18" charset="0"/>
              </a:rPr>
              <a:t>	for(int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=0;i&lt;3;i++){</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("ID : %d\</a:t>
            </a:r>
            <a:r>
              <a:rPr lang="en-US" sz="2400" dirty="0" err="1">
                <a:latin typeface="Times New Roman" panose="02020603050405020304" pitchFamily="18" charset="0"/>
                <a:cs typeface="Times New Roman" panose="02020603050405020304" pitchFamily="18" charset="0"/>
              </a:rPr>
              <a:t>nNAME</a:t>
            </a:r>
            <a:r>
              <a:rPr lang="en-US" sz="2400" dirty="0">
                <a:latin typeface="Times New Roman" panose="02020603050405020304" pitchFamily="18" charset="0"/>
                <a:cs typeface="Times New Roman" panose="02020603050405020304" pitchFamily="18" charset="0"/>
              </a:rPr>
              <a:t> : %s\</a:t>
            </a:r>
            <a:r>
              <a:rPr lang="en-US" sz="2400" dirty="0" err="1">
                <a:latin typeface="Times New Roman" panose="02020603050405020304" pitchFamily="18" charset="0"/>
                <a:cs typeface="Times New Roman" panose="02020603050405020304" pitchFamily="18" charset="0"/>
              </a:rPr>
              <a:t>nSALARY</a:t>
            </a:r>
            <a:r>
              <a:rPr lang="en-US" sz="2400" dirty="0">
                <a:latin typeface="Times New Roman" panose="02020603050405020304" pitchFamily="18" charset="0"/>
                <a:cs typeface="Times New Roman" panose="02020603050405020304" pitchFamily="18" charset="0"/>
              </a:rPr>
              <a:t> : </a:t>
            </a:r>
            <a:r>
              <a:rPr lang="en-US" sz="2400">
                <a:latin typeface="Times New Roman" panose="02020603050405020304" pitchFamily="18" charset="0"/>
                <a:cs typeface="Times New Roman" panose="02020603050405020304" pitchFamily="18" charset="0"/>
              </a:rPr>
              <a:t>%f\n",</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id,em</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name,em</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].salary);</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("\n");</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return 0;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99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24573-36BA-41EA-CB66-B82F6263963B}"/>
              </a:ext>
            </a:extLst>
          </p:cNvPr>
          <p:cNvSpPr txBox="1"/>
          <p:nvPr/>
        </p:nvSpPr>
        <p:spPr>
          <a:xfrm>
            <a:off x="0" y="0"/>
            <a:ext cx="12192000" cy="6247864"/>
          </a:xfrm>
          <a:prstGeom prst="rect">
            <a:avLst/>
          </a:prstGeom>
          <a:noFill/>
        </p:spPr>
        <p:txBody>
          <a:bodyPr wrap="square" rtlCol="0">
            <a:spAutoFit/>
          </a:bodyPr>
          <a:lstStyle/>
          <a:p>
            <a:r>
              <a:rPr lang="en-IN" sz="3600" b="1" dirty="0">
                <a:solidFill>
                  <a:srgbClr val="FF0000"/>
                </a:solidFill>
                <a:latin typeface="Times New Roman" panose="02020603050405020304" pitchFamily="18" charset="0"/>
                <a:cs typeface="Times New Roman" panose="02020603050405020304" pitchFamily="18" charset="0"/>
              </a:rPr>
              <a:t>Output:</a:t>
            </a:r>
            <a:endParaRPr lang="en-IN" sz="2800" b="1" dirty="0">
              <a:solidFill>
                <a:srgbClr val="FF0000"/>
              </a:solidFill>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Enter 3 records of employee :-</a:t>
            </a:r>
          </a:p>
          <a:p>
            <a:r>
              <a:rPr lang="en-IN" sz="2800" dirty="0">
                <a:latin typeface="Times New Roman" panose="02020603050405020304" pitchFamily="18" charset="0"/>
                <a:cs typeface="Times New Roman" panose="02020603050405020304" pitchFamily="18" charset="0"/>
              </a:rPr>
              <a:t>Enter id : 1</a:t>
            </a:r>
          </a:p>
          <a:p>
            <a:r>
              <a:rPr lang="en-IN" sz="2800" dirty="0">
                <a:latin typeface="Times New Roman" panose="02020603050405020304" pitchFamily="18" charset="0"/>
                <a:cs typeface="Times New Roman" panose="02020603050405020304" pitchFamily="18" charset="0"/>
              </a:rPr>
              <a:t>Enter name : Roja</a:t>
            </a:r>
          </a:p>
          <a:p>
            <a:r>
              <a:rPr lang="en-IN" sz="2800" dirty="0">
                <a:latin typeface="Times New Roman" panose="02020603050405020304" pitchFamily="18" charset="0"/>
                <a:cs typeface="Times New Roman" panose="02020603050405020304" pitchFamily="18" charset="0"/>
              </a:rPr>
              <a:t>Enter salary : 20000</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Enter id : 2</a:t>
            </a:r>
          </a:p>
          <a:p>
            <a:r>
              <a:rPr lang="en-IN" sz="2800" dirty="0">
                <a:latin typeface="Times New Roman" panose="02020603050405020304" pitchFamily="18" charset="0"/>
                <a:cs typeface="Times New Roman" panose="02020603050405020304" pitchFamily="18" charset="0"/>
              </a:rPr>
              <a:t>Enter name : Abi</a:t>
            </a:r>
          </a:p>
          <a:p>
            <a:r>
              <a:rPr lang="en-IN" sz="2800" dirty="0">
                <a:latin typeface="Times New Roman" panose="02020603050405020304" pitchFamily="18" charset="0"/>
                <a:cs typeface="Times New Roman" panose="02020603050405020304" pitchFamily="18" charset="0"/>
              </a:rPr>
              <a:t>Enter salary : 30000</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Enter id : 3</a:t>
            </a:r>
          </a:p>
          <a:p>
            <a:r>
              <a:rPr lang="en-IN" sz="2800" dirty="0">
                <a:latin typeface="Times New Roman" panose="02020603050405020304" pitchFamily="18" charset="0"/>
                <a:cs typeface="Times New Roman" panose="02020603050405020304" pitchFamily="18" charset="0"/>
              </a:rPr>
              <a:t>Enter name : Anila</a:t>
            </a:r>
          </a:p>
          <a:p>
            <a:r>
              <a:rPr lang="en-IN" sz="2800" dirty="0">
                <a:latin typeface="Times New Roman" panose="02020603050405020304" pitchFamily="18" charset="0"/>
                <a:cs typeface="Times New Roman" panose="02020603050405020304" pitchFamily="18" charset="0"/>
              </a:rPr>
              <a:t>Enter salary : 25000</a:t>
            </a: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DDF9669-5421-7070-3625-808204BA8DA2}"/>
              </a:ext>
            </a:extLst>
          </p:cNvPr>
          <p:cNvSpPr txBox="1"/>
          <p:nvPr/>
        </p:nvSpPr>
        <p:spPr>
          <a:xfrm>
            <a:off x="5390707" y="1254642"/>
            <a:ext cx="5986130" cy="415498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Employee information :-</a:t>
            </a:r>
          </a:p>
          <a:p>
            <a:r>
              <a:rPr lang="en-IN" sz="2400" dirty="0">
                <a:latin typeface="Times New Roman" panose="02020603050405020304" pitchFamily="18" charset="0"/>
                <a:cs typeface="Times New Roman" panose="02020603050405020304" pitchFamily="18" charset="0"/>
              </a:rPr>
              <a:t>ID : 1</a:t>
            </a:r>
          </a:p>
          <a:p>
            <a:r>
              <a:rPr lang="en-IN" sz="2400" dirty="0">
                <a:latin typeface="Times New Roman" panose="02020603050405020304" pitchFamily="18" charset="0"/>
                <a:cs typeface="Times New Roman" panose="02020603050405020304" pitchFamily="18" charset="0"/>
              </a:rPr>
              <a:t>NAME : Roja</a:t>
            </a:r>
          </a:p>
          <a:p>
            <a:r>
              <a:rPr lang="en-IN" sz="2400" dirty="0">
                <a:latin typeface="Times New Roman" panose="02020603050405020304" pitchFamily="18" charset="0"/>
                <a:cs typeface="Times New Roman" panose="02020603050405020304" pitchFamily="18" charset="0"/>
              </a:rPr>
              <a:t>SALARY : 20000.000000</a:t>
            </a:r>
          </a:p>
          <a:p>
            <a:r>
              <a:rPr lang="en-IN" sz="2400" dirty="0">
                <a:latin typeface="Times New Roman" panose="02020603050405020304" pitchFamily="18" charset="0"/>
                <a:cs typeface="Times New Roman" panose="02020603050405020304" pitchFamily="18" charset="0"/>
              </a:rPr>
              <a:t>ID : 2</a:t>
            </a:r>
          </a:p>
          <a:p>
            <a:r>
              <a:rPr lang="en-IN" sz="2400" dirty="0">
                <a:latin typeface="Times New Roman" panose="02020603050405020304" pitchFamily="18" charset="0"/>
                <a:cs typeface="Times New Roman" panose="02020603050405020304" pitchFamily="18" charset="0"/>
              </a:rPr>
              <a:t>NAME : Abi</a:t>
            </a:r>
          </a:p>
          <a:p>
            <a:r>
              <a:rPr lang="en-IN" sz="2400" dirty="0">
                <a:latin typeface="Times New Roman" panose="02020603050405020304" pitchFamily="18" charset="0"/>
                <a:cs typeface="Times New Roman" panose="02020603050405020304" pitchFamily="18" charset="0"/>
              </a:rPr>
              <a:t>SALARY : 30000.000000</a:t>
            </a:r>
          </a:p>
          <a:p>
            <a:r>
              <a:rPr lang="en-IN" sz="2400" dirty="0">
                <a:latin typeface="Times New Roman" panose="02020603050405020304" pitchFamily="18" charset="0"/>
                <a:cs typeface="Times New Roman" panose="02020603050405020304" pitchFamily="18" charset="0"/>
              </a:rPr>
              <a:t>ID : 3</a:t>
            </a:r>
          </a:p>
          <a:p>
            <a:r>
              <a:rPr lang="en-IN" sz="2400" dirty="0">
                <a:latin typeface="Times New Roman" panose="02020603050405020304" pitchFamily="18" charset="0"/>
                <a:cs typeface="Times New Roman" panose="02020603050405020304" pitchFamily="18" charset="0"/>
              </a:rPr>
              <a:t>NAME : Anila</a:t>
            </a:r>
          </a:p>
          <a:p>
            <a:r>
              <a:rPr lang="en-IN" sz="2400" dirty="0">
                <a:latin typeface="Times New Roman" panose="02020603050405020304" pitchFamily="18" charset="0"/>
                <a:cs typeface="Times New Roman" panose="02020603050405020304" pitchFamily="18" charset="0"/>
              </a:rPr>
              <a:t>SALARY : 25000.000000</a:t>
            </a:r>
          </a:p>
          <a:p>
            <a:endParaRPr lang="en-IN" sz="2400" dirty="0"/>
          </a:p>
        </p:txBody>
      </p:sp>
      <p:cxnSp>
        <p:nvCxnSpPr>
          <p:cNvPr id="5" name="Straight Connector 4">
            <a:extLst>
              <a:ext uri="{FF2B5EF4-FFF2-40B4-BE49-F238E27FC236}">
                <a16:creationId xmlns:a16="http://schemas.microsoft.com/office/drawing/2014/main" id="{41D94262-70E2-57A9-570F-A61D75C4A0BF}"/>
              </a:ext>
            </a:extLst>
          </p:cNvPr>
          <p:cNvCxnSpPr>
            <a:cxnSpLocks/>
          </p:cNvCxnSpPr>
          <p:nvPr/>
        </p:nvCxnSpPr>
        <p:spPr>
          <a:xfrm>
            <a:off x="4837813" y="673931"/>
            <a:ext cx="0" cy="585446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4655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3226B-0AFB-6010-5C33-7A2FBF038447}"/>
              </a:ext>
            </a:extLst>
          </p:cNvPr>
          <p:cNvSpPr txBox="1"/>
          <p:nvPr/>
        </p:nvSpPr>
        <p:spPr>
          <a:xfrm>
            <a:off x="0" y="0"/>
            <a:ext cx="12192000" cy="4893647"/>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Nested structure: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 provides us the feature of nesting one structure within another structure by using complex data types are created.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example, we may need to store the address of an entity employee in a structure.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attribute address may also have the subparts as street number, city, state, and pin code.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Hence, to store the address of the employee, we need to store the address of the employee into a separate structure and nest the structure address into the structure employee.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57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91B27-DA44-FFDE-FDBD-CAB64CBAFB05}"/>
              </a:ext>
            </a:extLst>
          </p:cNvPr>
          <p:cNvSpPr txBox="1"/>
          <p:nvPr/>
        </p:nvSpPr>
        <p:spPr>
          <a:xfrm>
            <a:off x="0" y="0"/>
            <a:ext cx="12192000" cy="6617196"/>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Program:</a:t>
            </a:r>
          </a:p>
          <a:p>
            <a:r>
              <a:rPr lang="en-IN" sz="2800" dirty="0">
                <a:latin typeface="Times New Roman" panose="02020603050405020304" pitchFamily="18" charset="0"/>
                <a:cs typeface="Times New Roman" panose="02020603050405020304" pitchFamily="18" charset="0"/>
              </a:rPr>
              <a:t>#include&lt;stdio.h&gt;</a:t>
            </a:r>
          </a:p>
          <a:p>
            <a:r>
              <a:rPr lang="en-IN" sz="2800" dirty="0">
                <a:latin typeface="Times New Roman" panose="02020603050405020304" pitchFamily="18" charset="0"/>
                <a:cs typeface="Times New Roman" panose="02020603050405020304" pitchFamily="18" charset="0"/>
              </a:rPr>
              <a:t>#include&lt;string.h&gt;</a:t>
            </a:r>
          </a:p>
          <a:p>
            <a:r>
              <a:rPr lang="en-IN" sz="2800" dirty="0">
                <a:latin typeface="Times New Roman" panose="02020603050405020304" pitchFamily="18" charset="0"/>
                <a:cs typeface="Times New Roman" panose="02020603050405020304" pitchFamily="18" charset="0"/>
              </a:rPr>
              <a:t>struct employee{</a:t>
            </a:r>
          </a:p>
          <a:p>
            <a:r>
              <a:rPr lang="en-IN" sz="2800" dirty="0">
                <a:latin typeface="Times New Roman" panose="02020603050405020304" pitchFamily="18" charset="0"/>
                <a:cs typeface="Times New Roman" panose="02020603050405020304" pitchFamily="18" charset="0"/>
              </a:rPr>
              <a:t>	int id;</a:t>
            </a:r>
          </a:p>
          <a:p>
            <a:r>
              <a:rPr lang="en-IN" sz="2800" dirty="0">
                <a:latin typeface="Times New Roman" panose="02020603050405020304" pitchFamily="18" charset="0"/>
                <a:cs typeface="Times New Roman" panose="02020603050405020304" pitchFamily="18" charset="0"/>
              </a:rPr>
              <a:t>	char name[20];</a:t>
            </a:r>
          </a:p>
          <a:p>
            <a:r>
              <a:rPr lang="en-IN" sz="2800" dirty="0">
                <a:latin typeface="Times New Roman" panose="02020603050405020304" pitchFamily="18" charset="0"/>
                <a:cs typeface="Times New Roman" panose="02020603050405020304" pitchFamily="18" charset="0"/>
              </a:rPr>
              <a:t>	struct birth{</a:t>
            </a:r>
          </a:p>
          <a:p>
            <a:r>
              <a:rPr lang="en-IN" sz="2800" dirty="0">
                <a:latin typeface="Times New Roman" panose="02020603050405020304" pitchFamily="18" charset="0"/>
                <a:cs typeface="Times New Roman" panose="02020603050405020304" pitchFamily="18" charset="0"/>
              </a:rPr>
              <a:t>		int dd;</a:t>
            </a:r>
          </a:p>
          <a:p>
            <a:r>
              <a:rPr lang="en-IN" sz="2800" dirty="0">
                <a:latin typeface="Times New Roman" panose="02020603050405020304" pitchFamily="18" charset="0"/>
                <a:cs typeface="Times New Roman" panose="02020603050405020304" pitchFamily="18" charset="0"/>
              </a:rPr>
              <a:t>		int mm;</a:t>
            </a:r>
          </a:p>
          <a:p>
            <a:r>
              <a:rPr lang="en-IN" sz="2800" dirty="0">
                <a:latin typeface="Times New Roman" panose="02020603050405020304" pitchFamily="18" charset="0"/>
                <a:cs typeface="Times New Roman" panose="02020603050405020304" pitchFamily="18" charset="0"/>
              </a:rPr>
              <a:t>		int </a:t>
            </a:r>
            <a:r>
              <a:rPr lang="en-IN" sz="2800" dirty="0" err="1">
                <a:latin typeface="Times New Roman" panose="02020603050405020304" pitchFamily="18" charset="0"/>
                <a:cs typeface="Times New Roman" panose="02020603050405020304" pitchFamily="18" charset="0"/>
              </a:rPr>
              <a:t>yyyy</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}dob;</a:t>
            </a:r>
          </a:p>
          <a:p>
            <a:r>
              <a:rPr lang="en-IN" sz="2800" dirty="0">
                <a:latin typeface="Times New Roman" panose="02020603050405020304" pitchFamily="18" charset="0"/>
                <a:cs typeface="Times New Roman" panose="02020603050405020304" pitchFamily="18" charset="0"/>
              </a:rPr>
              <a:t>}e1;</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0A2171-EFDE-40E0-5992-7388B6F36D51}"/>
              </a:ext>
            </a:extLst>
          </p:cNvPr>
          <p:cNvSpPr txBox="1"/>
          <p:nvPr/>
        </p:nvSpPr>
        <p:spPr>
          <a:xfrm>
            <a:off x="2796363" y="4295186"/>
            <a:ext cx="10643190" cy="2123658"/>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US" sz="3200" dirty="0">
                <a:latin typeface="Times New Roman" panose="02020603050405020304" pitchFamily="18" charset="0"/>
                <a:cs typeface="Times New Roman" panose="02020603050405020304" pitchFamily="18" charset="0"/>
              </a:rPr>
              <a:t>Employee id : 101</a:t>
            </a:r>
          </a:p>
          <a:p>
            <a:pPr lvl="1"/>
            <a:r>
              <a:rPr lang="en-US" sz="3200" dirty="0">
                <a:latin typeface="Times New Roman" panose="02020603050405020304" pitchFamily="18" charset="0"/>
                <a:cs typeface="Times New Roman" panose="02020603050405020304" pitchFamily="18" charset="0"/>
              </a:rPr>
              <a:t>Employee name : Roja</a:t>
            </a:r>
          </a:p>
          <a:p>
            <a:pPr lvl="1"/>
            <a:r>
              <a:rPr lang="en-US" sz="3200" dirty="0">
                <a:latin typeface="Times New Roman" panose="02020603050405020304" pitchFamily="18" charset="0"/>
                <a:cs typeface="Times New Roman" panose="02020603050405020304" pitchFamily="18" charset="0"/>
              </a:rPr>
              <a:t>Employee date of joining (dd/mm/</a:t>
            </a:r>
            <a:r>
              <a:rPr lang="en-US" sz="3200" dirty="0" err="1">
                <a:latin typeface="Times New Roman" panose="02020603050405020304" pitchFamily="18" charset="0"/>
                <a:cs typeface="Times New Roman" panose="02020603050405020304" pitchFamily="18" charset="0"/>
              </a:rPr>
              <a:t>yyyy</a:t>
            </a:r>
            <a:r>
              <a:rPr lang="en-US" sz="3200" dirty="0">
                <a:latin typeface="Times New Roman" panose="02020603050405020304" pitchFamily="18" charset="0"/>
                <a:cs typeface="Times New Roman" panose="02020603050405020304" pitchFamily="18" charset="0"/>
              </a:rPr>
              <a:t>) : 20/11/2014</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82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C268A-4C58-9B88-C7C7-9E21830FEFB6}"/>
              </a:ext>
            </a:extLst>
          </p:cNvPr>
          <p:cNvSpPr txBox="1"/>
          <p:nvPr/>
        </p:nvSpPr>
        <p:spPr>
          <a:xfrm>
            <a:off x="0" y="0"/>
            <a:ext cx="12192000"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 main(){</a:t>
            </a:r>
          </a:p>
          <a:p>
            <a:r>
              <a:rPr lang="en-US" sz="2800" dirty="0">
                <a:latin typeface="Times New Roman" panose="02020603050405020304" pitchFamily="18" charset="0"/>
                <a:cs typeface="Times New Roman" panose="02020603050405020304" pitchFamily="18" charset="0"/>
              </a:rPr>
              <a:t> //storing employee information  </a:t>
            </a:r>
          </a:p>
          <a:p>
            <a:r>
              <a:rPr lang="en-US" sz="2800" dirty="0">
                <a:latin typeface="Times New Roman" panose="02020603050405020304" pitchFamily="18" charset="0"/>
                <a:cs typeface="Times New Roman" panose="02020603050405020304" pitchFamily="18" charset="0"/>
              </a:rPr>
              <a:t>	e1.id=101;</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strcpy</a:t>
            </a:r>
            <a:r>
              <a:rPr lang="en-US" sz="2800" dirty="0">
                <a:latin typeface="Times New Roman" panose="02020603050405020304" pitchFamily="18" charset="0"/>
                <a:cs typeface="Times New Roman" panose="02020603050405020304" pitchFamily="18" charset="0"/>
              </a:rPr>
              <a:t>(e1.name,"Roja"); 	//copying string into char array  </a:t>
            </a:r>
          </a:p>
          <a:p>
            <a:r>
              <a:rPr lang="en-US" sz="2800" dirty="0">
                <a:latin typeface="Times New Roman" panose="02020603050405020304" pitchFamily="18" charset="0"/>
                <a:cs typeface="Times New Roman" panose="02020603050405020304" pitchFamily="18" charset="0"/>
              </a:rPr>
              <a:t>	e1.dob.dd=20;</a:t>
            </a:r>
          </a:p>
          <a:p>
            <a:r>
              <a:rPr lang="en-US" sz="2800" dirty="0">
                <a:latin typeface="Times New Roman" panose="02020603050405020304" pitchFamily="18" charset="0"/>
                <a:cs typeface="Times New Roman" panose="02020603050405020304" pitchFamily="18" charset="0"/>
              </a:rPr>
              <a:t>	e1.dob.mm=11;</a:t>
            </a:r>
          </a:p>
          <a:p>
            <a:r>
              <a:rPr lang="en-US" sz="2800" dirty="0">
                <a:latin typeface="Times New Roman" panose="02020603050405020304" pitchFamily="18" charset="0"/>
                <a:cs typeface="Times New Roman" panose="02020603050405020304" pitchFamily="18" charset="0"/>
              </a:rPr>
              <a:t>	e1.dob.yyyy=2014;  </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//printing first employee information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("Employee id : %d\n",e1.id);</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("Employee name : %s\n",e1.name);</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("Employee date </a:t>
            </a:r>
            <a:r>
              <a:rPr lang="en-US" sz="2800">
                <a:latin typeface="Times New Roman" panose="02020603050405020304" pitchFamily="18" charset="0"/>
                <a:cs typeface="Times New Roman" panose="02020603050405020304" pitchFamily="18" charset="0"/>
              </a:rPr>
              <a:t>of birth </a:t>
            </a:r>
            <a:r>
              <a:rPr lang="en-US" sz="2800" dirty="0">
                <a:latin typeface="Times New Roman" panose="02020603050405020304" pitchFamily="18" charset="0"/>
                <a:cs typeface="Times New Roman" panose="02020603050405020304" pitchFamily="18" charset="0"/>
              </a:rPr>
              <a:t>(dd/mm/</a:t>
            </a:r>
            <a:r>
              <a:rPr lang="en-US" sz="2800" dirty="0" err="1">
                <a:latin typeface="Times New Roman" panose="02020603050405020304" pitchFamily="18" charset="0"/>
                <a:cs typeface="Times New Roman" panose="02020603050405020304" pitchFamily="18" charset="0"/>
              </a:rPr>
              <a:t>yyyy</a:t>
            </a:r>
            <a:r>
              <a:rPr lang="en-US" sz="2800" dirty="0">
                <a:latin typeface="Times New Roman" panose="02020603050405020304" pitchFamily="18" charset="0"/>
                <a:cs typeface="Times New Roman" panose="02020603050405020304" pitchFamily="18" charset="0"/>
              </a:rPr>
              <a:t>) : %d/%d/%d\n",    	e1.dob.dd,e1.dob.mm,e1.dob.yyyy);</a:t>
            </a:r>
          </a:p>
          <a:p>
            <a:r>
              <a:rPr lang="en-US" sz="2800" dirty="0">
                <a:latin typeface="Times New Roman" panose="02020603050405020304" pitchFamily="18" charset="0"/>
                <a:cs typeface="Times New Roman" panose="02020603050405020304" pitchFamily="18" charset="0"/>
              </a:rPr>
              <a:t>	return 0;</a:t>
            </a:r>
          </a:p>
          <a:p>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49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22B1E-444E-6F0F-D99D-1EA51E3ECC12}"/>
              </a:ext>
            </a:extLst>
          </p:cNvPr>
          <p:cNvSpPr txBox="1"/>
          <p:nvPr/>
        </p:nvSpPr>
        <p:spPr>
          <a:xfrm>
            <a:off x="0" y="0"/>
            <a:ext cx="12192000" cy="4524315"/>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Structure to function: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Just like other variables, a structure can also be passed to a function.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may pass the structure members into the function or pass the structure variable at once.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Consider the following example to pass the structure variable employee to a function display() which is used to display the details of an employee.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45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A3B6ED-FD3E-B8B7-1308-BA7709A39C41}"/>
              </a:ext>
            </a:extLst>
          </p:cNvPr>
          <p:cNvSpPr txBox="1"/>
          <p:nvPr/>
        </p:nvSpPr>
        <p:spPr>
          <a:xfrm>
            <a:off x="22860" y="22860"/>
            <a:ext cx="12192000" cy="7078861"/>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a:t>
            </a:r>
          </a:p>
          <a:p>
            <a:r>
              <a:rPr lang="en-IN" sz="2400" dirty="0">
                <a:latin typeface="Times New Roman" panose="02020603050405020304" pitchFamily="18" charset="0"/>
                <a:cs typeface="Times New Roman" panose="02020603050405020304" pitchFamily="18" charset="0"/>
              </a:rPr>
              <a:t>#include&lt;stdio.h&gt;</a:t>
            </a:r>
          </a:p>
          <a:p>
            <a:r>
              <a:rPr lang="en-IN" sz="2400" dirty="0">
                <a:latin typeface="Times New Roman" panose="02020603050405020304" pitchFamily="18" charset="0"/>
                <a:cs typeface="Times New Roman" panose="02020603050405020304" pitchFamily="18" charset="0"/>
              </a:rPr>
              <a:t>struct student{</a:t>
            </a:r>
          </a:p>
          <a:p>
            <a:r>
              <a:rPr lang="en-IN" sz="2400" dirty="0">
                <a:latin typeface="Times New Roman" panose="02020603050405020304" pitchFamily="18" charset="0"/>
                <a:cs typeface="Times New Roman" panose="02020603050405020304" pitchFamily="18" charset="0"/>
              </a:rPr>
              <a:t>	int id;</a:t>
            </a:r>
          </a:p>
          <a:p>
            <a:r>
              <a:rPr lang="en-IN" sz="2400" dirty="0">
                <a:latin typeface="Times New Roman" panose="02020603050405020304" pitchFamily="18" charset="0"/>
                <a:cs typeface="Times New Roman" panose="02020603050405020304" pitchFamily="18" charset="0"/>
              </a:rPr>
              <a:t>	char name[20];</a:t>
            </a:r>
          </a:p>
          <a:p>
            <a:r>
              <a:rPr lang="en-IN" sz="2400" dirty="0">
                <a:latin typeface="Times New Roman" panose="02020603050405020304" pitchFamily="18" charset="0"/>
                <a:cs typeface="Times New Roman" panose="02020603050405020304" pitchFamily="18" charset="0"/>
              </a:rPr>
              <a:t>}s1;</a:t>
            </a:r>
          </a:p>
          <a:p>
            <a:r>
              <a:rPr lang="en-IN" sz="2400" dirty="0">
                <a:latin typeface="Times New Roman" panose="02020603050405020304" pitchFamily="18" charset="0"/>
                <a:cs typeface="Times New Roman" panose="02020603050405020304" pitchFamily="18" charset="0"/>
              </a:rPr>
              <a:t>void display(struct student s);</a:t>
            </a:r>
          </a:p>
          <a:p>
            <a:r>
              <a:rPr lang="en-IN" sz="2400" dirty="0">
                <a:latin typeface="Times New Roman" panose="02020603050405020304" pitchFamily="18" charset="0"/>
                <a:cs typeface="Times New Roman" panose="02020603050405020304" pitchFamily="18" charset="0"/>
              </a:rPr>
              <a:t>int main(){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Id :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("%d",&amp;s1.id);</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Name :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("%s",&amp;s1.name);</a:t>
            </a:r>
          </a:p>
          <a:p>
            <a:r>
              <a:rPr lang="en-IN" sz="2400" dirty="0">
                <a:latin typeface="Times New Roman" panose="02020603050405020304" pitchFamily="18" charset="0"/>
                <a:cs typeface="Times New Roman" panose="02020603050405020304" pitchFamily="18" charset="0"/>
              </a:rPr>
              <a:t>	display(s1);</a:t>
            </a:r>
          </a:p>
          <a:p>
            <a:r>
              <a:rPr lang="en-IN" sz="2400" dirty="0">
                <a:latin typeface="Times New Roman" panose="02020603050405020304" pitchFamily="18" charset="0"/>
                <a:cs typeface="Times New Roman" panose="02020603050405020304" pitchFamily="18" charset="0"/>
              </a:rPr>
              <a:t>	return 0;		}</a:t>
            </a:r>
          </a:p>
          <a:p>
            <a:r>
              <a:rPr lang="en-IN" sz="2400" dirty="0">
                <a:latin typeface="Times New Roman" panose="02020603050405020304" pitchFamily="18" charset="0"/>
                <a:cs typeface="Times New Roman" panose="02020603050405020304" pitchFamily="18" charset="0"/>
              </a:rPr>
              <a:t>void display(struct student s){</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("Id : %d\</a:t>
            </a:r>
            <a:r>
              <a:rPr lang="en-IN" sz="2400" dirty="0" err="1">
                <a:latin typeface="Times New Roman" panose="02020603050405020304" pitchFamily="18" charset="0"/>
                <a:cs typeface="Times New Roman" panose="02020603050405020304" pitchFamily="18" charset="0"/>
              </a:rPr>
              <a:t>n",s.id</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("Name : %s\</a:t>
            </a:r>
            <a:r>
              <a:rPr lang="en-IN" sz="2400" dirty="0" err="1">
                <a:latin typeface="Times New Roman" panose="02020603050405020304" pitchFamily="18" charset="0"/>
                <a:cs typeface="Times New Roman" panose="02020603050405020304" pitchFamily="18" charset="0"/>
              </a:rPr>
              <a:t>n",s.name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CE3D0C-B50C-D0D1-213C-99864A478F6D}"/>
              </a:ext>
            </a:extLst>
          </p:cNvPr>
          <p:cNvSpPr txBox="1"/>
          <p:nvPr/>
        </p:nvSpPr>
        <p:spPr>
          <a:xfrm>
            <a:off x="5018567" y="925033"/>
            <a:ext cx="6368903" cy="2000548"/>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IN" sz="2400" dirty="0">
                <a:latin typeface="Times New Roman" panose="02020603050405020304" pitchFamily="18" charset="0"/>
                <a:cs typeface="Times New Roman" panose="02020603050405020304" pitchFamily="18" charset="0"/>
              </a:rPr>
              <a:t>Enter Id : 101</a:t>
            </a:r>
          </a:p>
          <a:p>
            <a:pPr lvl="1"/>
            <a:r>
              <a:rPr lang="en-IN" sz="2400" dirty="0">
                <a:latin typeface="Times New Roman" panose="02020603050405020304" pitchFamily="18" charset="0"/>
                <a:cs typeface="Times New Roman" panose="02020603050405020304" pitchFamily="18" charset="0"/>
              </a:rPr>
              <a:t>Enter Name : Roja</a:t>
            </a:r>
          </a:p>
          <a:p>
            <a:pPr lvl="1"/>
            <a:r>
              <a:rPr lang="en-IN" sz="2400" dirty="0">
                <a:latin typeface="Times New Roman" panose="02020603050405020304" pitchFamily="18" charset="0"/>
                <a:cs typeface="Times New Roman" panose="02020603050405020304" pitchFamily="18" charset="0"/>
              </a:rPr>
              <a:t>Id : 101</a:t>
            </a:r>
          </a:p>
          <a:p>
            <a:pPr lvl="1"/>
            <a:r>
              <a:rPr lang="en-IN" sz="2400" dirty="0">
                <a:latin typeface="Times New Roman" panose="02020603050405020304" pitchFamily="18" charset="0"/>
                <a:cs typeface="Times New Roman" panose="02020603050405020304" pitchFamily="18" charset="0"/>
              </a:rPr>
              <a:t>Name : Roja</a:t>
            </a:r>
          </a:p>
        </p:txBody>
      </p:sp>
    </p:spTree>
    <p:extLst>
      <p:ext uri="{BB962C8B-B14F-4D97-AF65-F5344CB8AC3E}">
        <p14:creationId xmlns:p14="http://schemas.microsoft.com/office/powerpoint/2010/main" val="2513596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6D42B-2349-C2E2-57FB-287D2E21C0C6}"/>
              </a:ext>
            </a:extLst>
          </p:cNvPr>
          <p:cNvSpPr txBox="1"/>
          <p:nvPr/>
        </p:nvSpPr>
        <p:spPr>
          <a:xfrm>
            <a:off x="0" y="0"/>
            <a:ext cx="12192000" cy="5386090"/>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Union: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union is a user defined data type like structure.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union groups logically related variables into a single unit.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union data type allocate the space equal to space  need to hold the largest data member of union.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union allows different types of variable to share same space in memory. There is no other difference between structure and union than internal difference.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method to declare, use and access the union is same as structure.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63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ADF38-DE5D-7A48-BDEB-A7B149094A7E}"/>
              </a:ext>
            </a:extLst>
          </p:cNvPr>
          <p:cNvSpPr txBox="1"/>
          <p:nvPr/>
        </p:nvSpPr>
        <p:spPr>
          <a:xfrm>
            <a:off x="0" y="0"/>
            <a:ext cx="12192000" cy="625812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Syntax:</a:t>
            </a:r>
          </a:p>
          <a:p>
            <a:pPr lvl="1">
              <a:spcBef>
                <a:spcPts val="1980"/>
              </a:spcBef>
            </a:pPr>
            <a:r>
              <a:rPr lang="en-US" sz="3200" spc="-70" dirty="0">
                <a:latin typeface="Times New Roman" panose="02020603050405020304" pitchFamily="18" charset="0"/>
                <a:cs typeface="Times New Roman" panose="02020603050405020304" pitchFamily="18" charset="0"/>
              </a:rPr>
              <a:t>union</a:t>
            </a:r>
            <a:r>
              <a:rPr lang="en-US" sz="3200" spc="-150" dirty="0">
                <a:latin typeface="Times New Roman" panose="02020603050405020304" pitchFamily="18" charset="0"/>
                <a:cs typeface="Times New Roman" panose="02020603050405020304" pitchFamily="18" charset="0"/>
              </a:rPr>
              <a:t> </a:t>
            </a:r>
            <a:r>
              <a:rPr lang="en-US" sz="3200" spc="-135" dirty="0">
                <a:latin typeface="Times New Roman" panose="02020603050405020304" pitchFamily="18" charset="0"/>
                <a:cs typeface="Times New Roman" panose="02020603050405020304" pitchFamily="18" charset="0"/>
              </a:rPr>
              <a:t>&lt;</a:t>
            </a:r>
            <a:r>
              <a:rPr lang="en-US" sz="3200" spc="-135" dirty="0" err="1">
                <a:latin typeface="Times New Roman" panose="02020603050405020304" pitchFamily="18" charset="0"/>
                <a:cs typeface="Times New Roman" panose="02020603050405020304" pitchFamily="18" charset="0"/>
              </a:rPr>
              <a:t>union_name</a:t>
            </a:r>
            <a:r>
              <a:rPr lang="en-US" sz="3200" spc="-135" dirty="0">
                <a:latin typeface="Times New Roman" panose="02020603050405020304" pitchFamily="18" charset="0"/>
                <a:cs typeface="Times New Roman" panose="02020603050405020304" pitchFamily="18" charset="0"/>
              </a:rPr>
              <a:t>&gt;</a:t>
            </a:r>
            <a:endParaRPr lang="en-US" sz="3200" dirty="0">
              <a:latin typeface="Times New Roman" panose="02020603050405020304" pitchFamily="18" charset="0"/>
              <a:cs typeface="Times New Roman" panose="02020603050405020304" pitchFamily="18" charset="0"/>
            </a:endParaRPr>
          </a:p>
          <a:p>
            <a:pPr lvl="1">
              <a:spcBef>
                <a:spcPts val="1980"/>
              </a:spcBef>
            </a:pPr>
            <a:r>
              <a:rPr lang="en-US" sz="3200" spc="-6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1">
              <a:spcBef>
                <a:spcPts val="1970"/>
              </a:spcBef>
            </a:pPr>
            <a:r>
              <a:rPr lang="en-US" sz="3200" spc="-120" dirty="0">
                <a:latin typeface="Times New Roman" panose="02020603050405020304" pitchFamily="18" charset="0"/>
                <a:cs typeface="Times New Roman" panose="02020603050405020304" pitchFamily="18" charset="0"/>
              </a:rPr>
              <a:t>&lt;</a:t>
            </a:r>
            <a:r>
              <a:rPr lang="en-US" sz="3200" spc="-120" dirty="0" err="1">
                <a:latin typeface="Times New Roman" panose="02020603050405020304" pitchFamily="18" charset="0"/>
                <a:cs typeface="Times New Roman" panose="02020603050405020304" pitchFamily="18" charset="0"/>
              </a:rPr>
              <a:t>data_type</a:t>
            </a:r>
            <a:r>
              <a:rPr lang="en-US" sz="3200" spc="-120" dirty="0">
                <a:latin typeface="Times New Roman" panose="02020603050405020304" pitchFamily="18" charset="0"/>
                <a:cs typeface="Times New Roman" panose="02020603050405020304" pitchFamily="18" charset="0"/>
              </a:rPr>
              <a:t>&gt;</a:t>
            </a:r>
            <a:r>
              <a:rPr lang="en-US" sz="3200" spc="-170" dirty="0">
                <a:latin typeface="Times New Roman" panose="02020603050405020304" pitchFamily="18" charset="0"/>
                <a:cs typeface="Times New Roman" panose="02020603050405020304" pitchFamily="18" charset="0"/>
              </a:rPr>
              <a:t> </a:t>
            </a:r>
            <a:r>
              <a:rPr lang="en-US" sz="3200" spc="-130" dirty="0">
                <a:latin typeface="Times New Roman" panose="02020603050405020304" pitchFamily="18" charset="0"/>
                <a:cs typeface="Times New Roman" panose="02020603050405020304" pitchFamily="18" charset="0"/>
              </a:rPr>
              <a:t>&lt;</a:t>
            </a:r>
            <a:r>
              <a:rPr lang="en-US" sz="3200" spc="-130" dirty="0" err="1">
                <a:latin typeface="Times New Roman" panose="02020603050405020304" pitchFamily="18" charset="0"/>
                <a:cs typeface="Times New Roman" panose="02020603050405020304" pitchFamily="18" charset="0"/>
              </a:rPr>
              <a:t>variable_name</a:t>
            </a:r>
            <a:r>
              <a:rPr lang="en-US" sz="3200" spc="-130" dirty="0">
                <a:latin typeface="Times New Roman" panose="02020603050405020304" pitchFamily="18" charset="0"/>
                <a:cs typeface="Times New Roman" panose="02020603050405020304" pitchFamily="18" charset="0"/>
              </a:rPr>
              <a:t>&gt;;</a:t>
            </a:r>
            <a:endParaRPr lang="en-US" sz="3200" dirty="0">
              <a:latin typeface="Times New Roman" panose="02020603050405020304" pitchFamily="18" charset="0"/>
              <a:cs typeface="Times New Roman" panose="02020603050405020304" pitchFamily="18" charset="0"/>
            </a:endParaRPr>
          </a:p>
          <a:p>
            <a:pPr lvl="1">
              <a:spcBef>
                <a:spcPts val="1980"/>
              </a:spcBef>
            </a:pPr>
            <a:r>
              <a:rPr lang="en-US" sz="3200" spc="-120" dirty="0">
                <a:latin typeface="Times New Roman" panose="02020603050405020304" pitchFamily="18" charset="0"/>
                <a:cs typeface="Times New Roman" panose="02020603050405020304" pitchFamily="18" charset="0"/>
              </a:rPr>
              <a:t>&lt;</a:t>
            </a:r>
            <a:r>
              <a:rPr lang="en-US" sz="3200" spc="-120" dirty="0" err="1">
                <a:latin typeface="Times New Roman" panose="02020603050405020304" pitchFamily="18" charset="0"/>
                <a:cs typeface="Times New Roman" panose="02020603050405020304" pitchFamily="18" charset="0"/>
              </a:rPr>
              <a:t>data_type</a:t>
            </a:r>
            <a:r>
              <a:rPr lang="en-US" sz="3200" spc="-120" dirty="0">
                <a:latin typeface="Times New Roman" panose="02020603050405020304" pitchFamily="18" charset="0"/>
                <a:cs typeface="Times New Roman" panose="02020603050405020304" pitchFamily="18" charset="0"/>
              </a:rPr>
              <a:t>&gt;</a:t>
            </a:r>
            <a:r>
              <a:rPr lang="en-US" sz="3200" spc="-170" dirty="0">
                <a:latin typeface="Times New Roman" panose="02020603050405020304" pitchFamily="18" charset="0"/>
                <a:cs typeface="Times New Roman" panose="02020603050405020304" pitchFamily="18" charset="0"/>
              </a:rPr>
              <a:t> </a:t>
            </a:r>
            <a:r>
              <a:rPr lang="en-US" sz="3200" spc="-130" dirty="0">
                <a:latin typeface="Times New Roman" panose="02020603050405020304" pitchFamily="18" charset="0"/>
                <a:cs typeface="Times New Roman" panose="02020603050405020304" pitchFamily="18" charset="0"/>
              </a:rPr>
              <a:t>&lt;</a:t>
            </a:r>
            <a:r>
              <a:rPr lang="en-US" sz="3200" spc="-130" dirty="0" err="1">
                <a:latin typeface="Times New Roman" panose="02020603050405020304" pitchFamily="18" charset="0"/>
                <a:cs typeface="Times New Roman" panose="02020603050405020304" pitchFamily="18" charset="0"/>
              </a:rPr>
              <a:t>variable_name</a:t>
            </a:r>
            <a:r>
              <a:rPr lang="en-US" sz="3200" spc="-130" dirty="0">
                <a:latin typeface="Times New Roman" panose="02020603050405020304" pitchFamily="18" charset="0"/>
                <a:cs typeface="Times New Roman" panose="02020603050405020304" pitchFamily="18" charset="0"/>
              </a:rPr>
              <a:t>&gt;;</a:t>
            </a:r>
            <a:endParaRPr lang="en-US" sz="3200" dirty="0">
              <a:latin typeface="Times New Roman" panose="02020603050405020304" pitchFamily="18" charset="0"/>
              <a:cs typeface="Times New Roman" panose="02020603050405020304" pitchFamily="18" charset="0"/>
            </a:endParaRPr>
          </a:p>
          <a:p>
            <a:pPr marL="461010" lvl="1">
              <a:spcBef>
                <a:spcPts val="1980"/>
              </a:spcBef>
            </a:pPr>
            <a:r>
              <a:rPr lang="en-US" sz="3200" spc="-49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1">
              <a:spcBef>
                <a:spcPts val="1980"/>
              </a:spcBef>
            </a:pPr>
            <a:r>
              <a:rPr lang="en-US" sz="3200" spc="-120" dirty="0">
                <a:latin typeface="Times New Roman" panose="02020603050405020304" pitchFamily="18" charset="0"/>
                <a:cs typeface="Times New Roman" panose="02020603050405020304" pitchFamily="18" charset="0"/>
              </a:rPr>
              <a:t>&lt;</a:t>
            </a:r>
            <a:r>
              <a:rPr lang="en-US" sz="3200" spc="-120" dirty="0" err="1">
                <a:latin typeface="Times New Roman" panose="02020603050405020304" pitchFamily="18" charset="0"/>
                <a:cs typeface="Times New Roman" panose="02020603050405020304" pitchFamily="18" charset="0"/>
              </a:rPr>
              <a:t>data_type</a:t>
            </a:r>
            <a:r>
              <a:rPr lang="en-US" sz="3200" spc="-120" dirty="0">
                <a:latin typeface="Times New Roman" panose="02020603050405020304" pitchFamily="18" charset="0"/>
                <a:cs typeface="Times New Roman" panose="02020603050405020304" pitchFamily="18" charset="0"/>
              </a:rPr>
              <a:t>&gt;</a:t>
            </a:r>
            <a:r>
              <a:rPr lang="en-US" sz="3200" spc="-155" dirty="0">
                <a:latin typeface="Times New Roman" panose="02020603050405020304" pitchFamily="18" charset="0"/>
                <a:cs typeface="Times New Roman" panose="02020603050405020304" pitchFamily="18" charset="0"/>
              </a:rPr>
              <a:t> </a:t>
            </a:r>
            <a:r>
              <a:rPr lang="en-US" sz="3200" spc="-130" dirty="0">
                <a:latin typeface="Times New Roman" panose="02020603050405020304" pitchFamily="18" charset="0"/>
                <a:cs typeface="Times New Roman" panose="02020603050405020304" pitchFamily="18" charset="0"/>
              </a:rPr>
              <a:t>&lt;</a:t>
            </a:r>
            <a:r>
              <a:rPr lang="en-US" sz="3200" spc="-130" dirty="0" err="1">
                <a:latin typeface="Times New Roman" panose="02020603050405020304" pitchFamily="18" charset="0"/>
                <a:cs typeface="Times New Roman" panose="02020603050405020304" pitchFamily="18" charset="0"/>
              </a:rPr>
              <a:t>variable_name</a:t>
            </a:r>
            <a:r>
              <a:rPr lang="en-US" sz="3200" spc="-130" dirty="0">
                <a:latin typeface="Times New Roman" panose="02020603050405020304" pitchFamily="18" charset="0"/>
                <a:cs typeface="Times New Roman" panose="02020603050405020304" pitchFamily="18" charset="0"/>
              </a:rPr>
              <a:t>&gt;;</a:t>
            </a:r>
          </a:p>
          <a:p>
            <a:pPr lvl="1">
              <a:spcBef>
                <a:spcPts val="1980"/>
              </a:spcBef>
            </a:pPr>
            <a:r>
              <a:rPr lang="en-US" sz="3200" spc="-13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0A7DBE-4854-DAE9-FB6E-EC6AA5E9BE84}"/>
              </a:ext>
            </a:extLst>
          </p:cNvPr>
          <p:cNvSpPr txBox="1"/>
          <p:nvPr/>
        </p:nvSpPr>
        <p:spPr>
          <a:xfrm>
            <a:off x="6243145" y="914400"/>
            <a:ext cx="4729655" cy="5570756"/>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Program:</a:t>
            </a:r>
          </a:p>
          <a:p>
            <a:pPr lvl="1"/>
            <a:r>
              <a:rPr lang="en-US" sz="3200" dirty="0">
                <a:latin typeface="Times New Roman" panose="02020603050405020304" pitchFamily="18" charset="0"/>
                <a:cs typeface="Times New Roman" panose="02020603050405020304" pitchFamily="18" charset="0"/>
              </a:rPr>
              <a:t>union employee</a:t>
            </a:r>
          </a:p>
          <a:p>
            <a:pPr lvl="1"/>
            <a:r>
              <a:rPr lang="en-US" sz="3200" dirty="0">
                <a:latin typeface="Times New Roman" panose="02020603050405020304" pitchFamily="18" charset="0"/>
                <a:cs typeface="Times New Roman" panose="02020603050405020304" pitchFamily="18" charset="0"/>
              </a:rPr>
              <a:t>{</a:t>
            </a:r>
          </a:p>
          <a:p>
            <a:pPr lvl="1"/>
            <a:r>
              <a:rPr lang="en-US" sz="3200" dirty="0">
                <a:latin typeface="Times New Roman" panose="02020603050405020304" pitchFamily="18" charset="0"/>
                <a:cs typeface="Times New Roman" panose="02020603050405020304" pitchFamily="18" charset="0"/>
              </a:rPr>
              <a:t>int	</a:t>
            </a:r>
            <a:r>
              <a:rPr lang="en-US" sz="3200" dirty="0" err="1">
                <a:latin typeface="Times New Roman" panose="02020603050405020304" pitchFamily="18" charset="0"/>
                <a:cs typeface="Times New Roman" panose="02020603050405020304" pitchFamily="18" charset="0"/>
              </a:rPr>
              <a:t>emp_id</a:t>
            </a:r>
            <a:r>
              <a:rPr lang="en-US" sz="3200" dirty="0">
                <a:latin typeface="Times New Roman" panose="02020603050405020304" pitchFamily="18" charset="0"/>
                <a:cs typeface="Times New Roman" panose="02020603050405020304" pitchFamily="18" charset="0"/>
              </a:rPr>
              <a:t>; </a:t>
            </a:r>
          </a:p>
          <a:p>
            <a:pPr lvl="1"/>
            <a:r>
              <a:rPr lang="en-US" sz="3200" dirty="0">
                <a:latin typeface="Times New Roman" panose="02020603050405020304" pitchFamily="18" charset="0"/>
                <a:cs typeface="Times New Roman" panose="02020603050405020304" pitchFamily="18" charset="0"/>
              </a:rPr>
              <a:t>char name[20];  </a:t>
            </a:r>
          </a:p>
          <a:p>
            <a:pPr lvl="1"/>
            <a:r>
              <a:rPr lang="en-US" sz="3200" dirty="0">
                <a:latin typeface="Times New Roman" panose="02020603050405020304" pitchFamily="18" charset="0"/>
                <a:cs typeface="Times New Roman" panose="02020603050405020304" pitchFamily="18" charset="0"/>
              </a:rPr>
              <a:t>float salary;</a:t>
            </a:r>
          </a:p>
          <a:p>
            <a:pPr lvl="1"/>
            <a:r>
              <a:rPr lang="en-US" sz="3200" dirty="0">
                <a:latin typeface="Times New Roman" panose="02020603050405020304" pitchFamily="18" charset="0"/>
                <a:cs typeface="Times New Roman" panose="02020603050405020304" pitchFamily="18" charset="0"/>
              </a:rPr>
              <a:t>char address[50];  </a:t>
            </a:r>
          </a:p>
          <a:p>
            <a:pPr lvl="1"/>
            <a:r>
              <a:rPr lang="en-US" sz="3200" dirty="0">
                <a:latin typeface="Times New Roman" panose="02020603050405020304" pitchFamily="18" charset="0"/>
                <a:cs typeface="Times New Roman" panose="02020603050405020304" pitchFamily="18" charset="0"/>
              </a:rPr>
              <a:t>int </a:t>
            </a:r>
            <a:r>
              <a:rPr lang="en-US" sz="3200" dirty="0" err="1">
                <a:latin typeface="Times New Roman" panose="02020603050405020304" pitchFamily="18" charset="0"/>
                <a:cs typeface="Times New Roman" panose="02020603050405020304" pitchFamily="18" charset="0"/>
              </a:rPr>
              <a:t>dept_no</a:t>
            </a:r>
            <a:r>
              <a:rPr lang="en-US" sz="3200" dirty="0">
                <a:latin typeface="Times New Roman" panose="02020603050405020304" pitchFamily="18" charset="0"/>
                <a:cs typeface="Times New Roman" panose="02020603050405020304" pitchFamily="18" charset="0"/>
              </a:rPr>
              <a:t>;</a:t>
            </a:r>
          </a:p>
          <a:p>
            <a:pPr lvl="1"/>
            <a:r>
              <a:rPr lang="en-US" sz="3200" dirty="0">
                <a:latin typeface="Times New Roman" panose="02020603050405020304" pitchFamily="18" charset="0"/>
                <a:cs typeface="Times New Roman" panose="02020603050405020304" pitchFamily="18" charset="0"/>
              </a:rPr>
              <a:t>int age;</a:t>
            </a:r>
          </a:p>
          <a:p>
            <a:pPr lvl="1"/>
            <a:r>
              <a:rPr lang="en-US" sz="3200" dirty="0">
                <a:latin typeface="Times New Roman" panose="02020603050405020304" pitchFamily="18" charset="0"/>
                <a:cs typeface="Times New Roman" panose="02020603050405020304" pitchFamily="18" charset="0"/>
              </a:rPr>
              <a:t>};</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48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3AFC3-6EA2-BB93-358B-0EC6FDDA59E8}"/>
              </a:ext>
            </a:extLst>
          </p:cNvPr>
          <p:cNvSpPr txBox="1"/>
          <p:nvPr/>
        </p:nvSpPr>
        <p:spPr>
          <a:xfrm>
            <a:off x="0" y="0"/>
            <a:ext cx="12192000" cy="4154984"/>
          </a:xfrm>
          <a:prstGeom prst="rect">
            <a:avLst/>
          </a:prstGeom>
          <a:noFill/>
        </p:spPr>
        <p:txBody>
          <a:bodyPr wrap="square" rtlCol="0">
            <a:spAutoFit/>
          </a:bodyPr>
          <a:lstStyle/>
          <a:p>
            <a:endParaRPr lang="en-IN" sz="3200" b="1" spc="-5" dirty="0">
              <a:solidFill>
                <a:srgbClr val="002060"/>
              </a:solidFill>
              <a:uFill>
                <a:solidFill>
                  <a:srgbClr val="000000"/>
                </a:solidFill>
              </a:uFill>
              <a:latin typeface="Times New Roman" panose="02020603050405020304" pitchFamily="18" charset="0"/>
              <a:cs typeface="Times New Roman" panose="02020603050405020304" pitchFamily="18" charset="0"/>
            </a:endParaRPr>
          </a:p>
          <a:p>
            <a:endParaRPr lang="en-IN" sz="3200" b="1" spc="-5" dirty="0">
              <a:solidFill>
                <a:srgbClr val="002060"/>
              </a:solidFill>
              <a:uFill>
                <a:solidFill>
                  <a:srgbClr val="000000"/>
                </a:solidFill>
              </a:uFill>
              <a:latin typeface="Times New Roman" panose="02020603050405020304" pitchFamily="18" charset="0"/>
              <a:cs typeface="Times New Roman" panose="02020603050405020304" pitchFamily="18" charset="0"/>
            </a:endParaRPr>
          </a:p>
          <a:p>
            <a:r>
              <a:rPr lang="en-IN" sz="3200" b="1" spc="-5" dirty="0">
                <a:solidFill>
                  <a:srgbClr val="002060"/>
                </a:solidFill>
                <a:uFill>
                  <a:solidFill>
                    <a:srgbClr val="000000"/>
                  </a:solidFill>
                </a:uFill>
                <a:latin typeface="Times New Roman" panose="02020603050405020304" pitchFamily="18" charset="0"/>
                <a:cs typeface="Times New Roman" panose="02020603050405020304" pitchFamily="18" charset="0"/>
              </a:rPr>
              <a:t>Difference </a:t>
            </a:r>
            <a:r>
              <a:rPr lang="en-IN" sz="3200" b="1" dirty="0">
                <a:solidFill>
                  <a:srgbClr val="002060"/>
                </a:solidFill>
                <a:uFill>
                  <a:solidFill>
                    <a:srgbClr val="000000"/>
                  </a:solidFill>
                </a:uFill>
                <a:latin typeface="Times New Roman" panose="02020603050405020304" pitchFamily="18" charset="0"/>
                <a:cs typeface="Times New Roman" panose="02020603050405020304" pitchFamily="18" charset="0"/>
              </a:rPr>
              <a:t>between </a:t>
            </a:r>
            <a:r>
              <a:rPr lang="en-IN" sz="3200" b="1" spc="-5" dirty="0">
                <a:solidFill>
                  <a:srgbClr val="002060"/>
                </a:solidFill>
                <a:uFill>
                  <a:solidFill>
                    <a:srgbClr val="000000"/>
                  </a:solidFill>
                </a:uFill>
                <a:latin typeface="Times New Roman" panose="02020603050405020304" pitchFamily="18" charset="0"/>
                <a:cs typeface="Times New Roman" panose="02020603050405020304" pitchFamily="18" charset="0"/>
              </a:rPr>
              <a:t>Structures </a:t>
            </a:r>
            <a:r>
              <a:rPr lang="en-IN" sz="3200" b="1" dirty="0">
                <a:solidFill>
                  <a:srgbClr val="002060"/>
                </a:solidFill>
                <a:uFill>
                  <a:solidFill>
                    <a:srgbClr val="000000"/>
                  </a:solidFill>
                </a:uFill>
                <a:latin typeface="Times New Roman" panose="02020603050405020304" pitchFamily="18" charset="0"/>
                <a:cs typeface="Times New Roman" panose="02020603050405020304" pitchFamily="18" charset="0"/>
              </a:rPr>
              <a:t>&amp; </a:t>
            </a:r>
            <a:r>
              <a:rPr lang="en-IN" sz="3200" b="1" spc="-5" dirty="0">
                <a:solidFill>
                  <a:srgbClr val="002060"/>
                </a:solidFill>
                <a:uFill>
                  <a:solidFill>
                    <a:srgbClr val="000000"/>
                  </a:solidFill>
                </a:uFill>
                <a:latin typeface="Times New Roman" panose="02020603050405020304" pitchFamily="18" charset="0"/>
                <a:cs typeface="Times New Roman" panose="02020603050405020304" pitchFamily="18" charset="0"/>
              </a:rPr>
              <a:t>Union:</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memory occupied by structure variable is  the sum of sizes of all the members but  memory occupied by union variable is equal to  space hold by the largest data member of a  union.</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In the structure all the members are accessed  at any point of time but in union only one of  union member can be accessed at any given  time.</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93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C8AC0-3873-8B10-58F1-751909596D8A}"/>
              </a:ext>
            </a:extLst>
          </p:cNvPr>
          <p:cNvSpPr txBox="1"/>
          <p:nvPr/>
        </p:nvSpPr>
        <p:spPr>
          <a:xfrm>
            <a:off x="0" y="0"/>
            <a:ext cx="12192000" cy="5816977"/>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Structure introduction: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With array, we can only declare one data type per array.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different data type, we need another array declaration.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Structure overcomes this problem by declaring composite data types which can consist different types.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structure is a collection of related data items stored in one place and can be referenced by more than one names.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data items are different basic data types.  So, the number of bytes required to store them may also vary.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structure type is a user-defined type.</a:t>
            </a:r>
          </a:p>
          <a:p>
            <a:pPr marL="457200" indent="-457200">
              <a:buFont typeface="Arial" panose="020B0604020202020204" pitchFamily="34" charset="0"/>
              <a:buChar char="•"/>
            </a:pPr>
            <a:r>
              <a:rPr lang="en-US" sz="2800" b="1" dirty="0">
                <a:highlight>
                  <a:srgbClr val="FFFF00"/>
                </a:highlight>
                <a:latin typeface="Times New Roman" panose="02020603050405020304" pitchFamily="18" charset="0"/>
                <a:cs typeface="Times New Roman" panose="02020603050405020304" pitchFamily="18" charset="0"/>
              </a:rPr>
              <a:t>‘struct’ </a:t>
            </a:r>
            <a:r>
              <a:rPr lang="en-US" sz="2800" dirty="0">
                <a:latin typeface="Times New Roman" panose="02020603050405020304" pitchFamily="18" charset="0"/>
                <a:cs typeface="Times New Roman" panose="02020603050405020304" pitchFamily="18" charset="0"/>
              </a:rPr>
              <a:t>keyword is used to define the structure.</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286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D90604-A60A-899F-E1F6-D4E5E7C4B734}"/>
              </a:ext>
            </a:extLst>
          </p:cNvPr>
          <p:cNvSpPr txBox="1"/>
          <p:nvPr/>
        </p:nvSpPr>
        <p:spPr>
          <a:xfrm>
            <a:off x="0" y="0"/>
            <a:ext cx="12192000" cy="649408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a:t>
            </a:r>
          </a:p>
          <a:p>
            <a:r>
              <a:rPr lang="en-IN" sz="2400" dirty="0">
                <a:latin typeface="Times New Roman" panose="02020603050405020304" pitchFamily="18" charset="0"/>
                <a:cs typeface="Times New Roman" panose="02020603050405020304" pitchFamily="18" charset="0"/>
              </a:rPr>
              <a:t>#include&lt;stdio.h&gt;</a:t>
            </a:r>
          </a:p>
          <a:p>
            <a:r>
              <a:rPr lang="en-IN" sz="2400" dirty="0">
                <a:latin typeface="Times New Roman" panose="02020603050405020304" pitchFamily="18" charset="0"/>
                <a:cs typeface="Times New Roman" panose="02020603050405020304" pitchFamily="18" charset="0"/>
              </a:rPr>
              <a:t>struct student{</a:t>
            </a:r>
          </a:p>
          <a:p>
            <a:r>
              <a:rPr lang="en-IN" sz="2400" dirty="0">
                <a:latin typeface="Times New Roman" panose="02020603050405020304" pitchFamily="18" charset="0"/>
                <a:cs typeface="Times New Roman" panose="02020603050405020304" pitchFamily="18" charset="0"/>
              </a:rPr>
              <a:t>	int a;</a:t>
            </a:r>
          </a:p>
          <a:p>
            <a:r>
              <a:rPr lang="en-IN" sz="2400" dirty="0">
                <a:latin typeface="Times New Roman" panose="02020603050405020304" pitchFamily="18" charset="0"/>
                <a:cs typeface="Times New Roman" panose="02020603050405020304" pitchFamily="18" charset="0"/>
              </a:rPr>
              <a:t>	char b;</a:t>
            </a:r>
          </a:p>
          <a:p>
            <a:r>
              <a:rPr lang="en-IN" sz="2400" dirty="0">
                <a:latin typeface="Times New Roman" panose="02020603050405020304" pitchFamily="18" charset="0"/>
                <a:cs typeface="Times New Roman" panose="02020603050405020304" pitchFamily="18" charset="0"/>
              </a:rPr>
              <a:t>	double c;</a:t>
            </a:r>
          </a:p>
          <a:p>
            <a:r>
              <a:rPr lang="en-IN" sz="2400" dirty="0">
                <a:latin typeface="Times New Roman" panose="02020603050405020304" pitchFamily="18" charset="0"/>
                <a:cs typeface="Times New Roman" panose="02020603050405020304" pitchFamily="18" charset="0"/>
              </a:rPr>
              <a:t>}s1;</a:t>
            </a:r>
          </a:p>
          <a:p>
            <a:r>
              <a:rPr lang="en-IN" sz="2400" dirty="0">
                <a:latin typeface="Times New Roman" panose="02020603050405020304" pitchFamily="18" charset="0"/>
                <a:cs typeface="Times New Roman" panose="02020603050405020304" pitchFamily="18" charset="0"/>
              </a:rPr>
              <a:t>union stud{</a:t>
            </a:r>
          </a:p>
          <a:p>
            <a:r>
              <a:rPr lang="en-IN" sz="2400" dirty="0">
                <a:latin typeface="Times New Roman" panose="02020603050405020304" pitchFamily="18" charset="0"/>
                <a:cs typeface="Times New Roman" panose="02020603050405020304" pitchFamily="18" charset="0"/>
              </a:rPr>
              <a:t>	char b;</a:t>
            </a:r>
          </a:p>
          <a:p>
            <a:r>
              <a:rPr lang="en-IN" sz="2400" dirty="0">
                <a:latin typeface="Times New Roman" panose="02020603050405020304" pitchFamily="18" charset="0"/>
                <a:cs typeface="Times New Roman" panose="02020603050405020304" pitchFamily="18" charset="0"/>
              </a:rPr>
              <a:t>	int a;</a:t>
            </a:r>
          </a:p>
          <a:p>
            <a:r>
              <a:rPr lang="en-IN" sz="2400" dirty="0">
                <a:latin typeface="Times New Roman" panose="02020603050405020304" pitchFamily="18" charset="0"/>
                <a:cs typeface="Times New Roman" panose="02020603050405020304" pitchFamily="18" charset="0"/>
              </a:rPr>
              <a:t>	double c;</a:t>
            </a:r>
          </a:p>
          <a:p>
            <a:r>
              <a:rPr lang="en-IN" sz="2400" dirty="0">
                <a:latin typeface="Times New Roman" panose="02020603050405020304" pitchFamily="18" charset="0"/>
                <a:cs typeface="Times New Roman" panose="02020603050405020304" pitchFamily="18" charset="0"/>
              </a:rPr>
              <a:t>}s2;</a:t>
            </a:r>
          </a:p>
          <a:p>
            <a:r>
              <a:rPr lang="en-IN" sz="2400" dirty="0">
                <a:latin typeface="Times New Roman" panose="02020603050405020304" pitchFamily="18" charset="0"/>
                <a:cs typeface="Times New Roman" panose="02020603050405020304" pitchFamily="18" charset="0"/>
              </a:rPr>
              <a:t>int main(){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("Size of struct : %d\n",</a:t>
            </a:r>
            <a:r>
              <a:rPr lang="en-IN" sz="2400" dirty="0" err="1">
                <a:latin typeface="Times New Roman" panose="02020603050405020304" pitchFamily="18" charset="0"/>
                <a:cs typeface="Times New Roman" panose="02020603050405020304" pitchFamily="18" charset="0"/>
              </a:rPr>
              <a:t>sizeof</a:t>
            </a:r>
            <a:r>
              <a:rPr lang="en-IN" sz="2400" dirty="0">
                <a:latin typeface="Times New Roman" panose="02020603050405020304" pitchFamily="18" charset="0"/>
                <a:cs typeface="Times New Roman" panose="02020603050405020304" pitchFamily="18" charset="0"/>
              </a:rPr>
              <a:t>(s1));</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("Size of union : %d",</a:t>
            </a:r>
            <a:r>
              <a:rPr lang="en-IN" sz="2400" dirty="0" err="1">
                <a:latin typeface="Times New Roman" panose="02020603050405020304" pitchFamily="18" charset="0"/>
                <a:cs typeface="Times New Roman" panose="02020603050405020304" pitchFamily="18" charset="0"/>
              </a:rPr>
              <a:t>sizeof</a:t>
            </a:r>
            <a:r>
              <a:rPr lang="en-IN" sz="2400" dirty="0">
                <a:latin typeface="Times New Roman" panose="02020603050405020304" pitchFamily="18" charset="0"/>
                <a:cs typeface="Times New Roman" panose="02020603050405020304" pitchFamily="18" charset="0"/>
              </a:rPr>
              <a:t>(s2));</a:t>
            </a:r>
          </a:p>
          <a:p>
            <a:r>
              <a:rPr lang="en-IN" sz="2400" dirty="0">
                <a:latin typeface="Times New Roman" panose="02020603050405020304" pitchFamily="18" charset="0"/>
                <a:cs typeface="Times New Roman" panose="02020603050405020304" pitchFamily="18" charset="0"/>
              </a:rPr>
              <a:t>	return 0;</a:t>
            </a:r>
          </a:p>
          <a:p>
            <a:r>
              <a:rPr lang="en-IN" sz="2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35AE9FC1-EC55-668B-0E9B-CDACBB64CEA8}"/>
              </a:ext>
            </a:extLst>
          </p:cNvPr>
          <p:cNvSpPr txBox="1"/>
          <p:nvPr/>
        </p:nvSpPr>
        <p:spPr>
          <a:xfrm>
            <a:off x="5528930" y="1329070"/>
            <a:ext cx="5241851" cy="1446550"/>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Size of struct : 16</a:t>
            </a:r>
          </a:p>
          <a:p>
            <a:pPr lvl="1"/>
            <a:r>
              <a:rPr lang="en-US" sz="2800" dirty="0">
                <a:latin typeface="Times New Roman" panose="02020603050405020304" pitchFamily="18" charset="0"/>
                <a:cs typeface="Times New Roman" panose="02020603050405020304" pitchFamily="18" charset="0"/>
              </a:rPr>
              <a:t>Size of union : 8</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19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2942D-5A70-7305-953F-A278261EF930}"/>
              </a:ext>
            </a:extLst>
          </p:cNvPr>
          <p:cNvSpPr txBox="1"/>
          <p:nvPr/>
        </p:nvSpPr>
        <p:spPr>
          <a:xfrm>
            <a:off x="0" y="0"/>
            <a:ext cx="12192000" cy="7048083"/>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a:t>
            </a:r>
          </a:p>
          <a:p>
            <a:r>
              <a:rPr lang="en-IN" sz="2800" dirty="0">
                <a:latin typeface="Times New Roman" panose="02020603050405020304" pitchFamily="18" charset="0"/>
                <a:cs typeface="Times New Roman" panose="02020603050405020304" pitchFamily="18" charset="0"/>
              </a:rPr>
              <a:t>#include&lt;stdio.h&gt;</a:t>
            </a:r>
          </a:p>
          <a:p>
            <a:r>
              <a:rPr lang="en-IN" sz="2800" dirty="0">
                <a:latin typeface="Times New Roman" panose="02020603050405020304" pitchFamily="18" charset="0"/>
                <a:cs typeface="Times New Roman" panose="02020603050405020304" pitchFamily="18" charset="0"/>
              </a:rPr>
              <a:t>#include&lt;string.h&gt;</a:t>
            </a:r>
          </a:p>
          <a:p>
            <a:r>
              <a:rPr lang="en-IN" sz="2800" dirty="0">
                <a:latin typeface="Times New Roman" panose="02020603050405020304" pitchFamily="18" charset="0"/>
                <a:cs typeface="Times New Roman" panose="02020603050405020304" pitchFamily="18" charset="0"/>
              </a:rPr>
              <a:t>struct student{</a:t>
            </a:r>
          </a:p>
          <a:p>
            <a:r>
              <a:rPr lang="en-IN" sz="2800" dirty="0">
                <a:latin typeface="Times New Roman" panose="02020603050405020304" pitchFamily="18" charset="0"/>
                <a:cs typeface="Times New Roman" panose="02020603050405020304" pitchFamily="18" charset="0"/>
              </a:rPr>
              <a:t>	int id;</a:t>
            </a:r>
          </a:p>
          <a:p>
            <a:r>
              <a:rPr lang="en-IN" sz="2800" dirty="0">
                <a:latin typeface="Times New Roman" panose="02020603050405020304" pitchFamily="18" charset="0"/>
                <a:cs typeface="Times New Roman" panose="02020603050405020304" pitchFamily="18" charset="0"/>
              </a:rPr>
              <a:t>	char name[30];</a:t>
            </a:r>
          </a:p>
          <a:p>
            <a:r>
              <a:rPr lang="en-IN" sz="2800" dirty="0">
                <a:latin typeface="Times New Roman" panose="02020603050405020304" pitchFamily="18" charset="0"/>
                <a:cs typeface="Times New Roman" panose="02020603050405020304" pitchFamily="18" charset="0"/>
              </a:rPr>
              <a:t>}s1;</a:t>
            </a:r>
          </a:p>
          <a:p>
            <a:r>
              <a:rPr lang="en-IN" sz="2800" dirty="0">
                <a:latin typeface="Times New Roman" panose="02020603050405020304" pitchFamily="18" charset="0"/>
                <a:cs typeface="Times New Roman" panose="02020603050405020304" pitchFamily="18" charset="0"/>
              </a:rPr>
              <a:t>union stud{</a:t>
            </a:r>
          </a:p>
          <a:p>
            <a:r>
              <a:rPr lang="en-IN" sz="2800" dirty="0">
                <a:latin typeface="Times New Roman" panose="02020603050405020304" pitchFamily="18" charset="0"/>
                <a:cs typeface="Times New Roman" panose="02020603050405020304" pitchFamily="18" charset="0"/>
              </a:rPr>
              <a:t>	int id;</a:t>
            </a:r>
          </a:p>
          <a:p>
            <a:r>
              <a:rPr lang="en-IN" sz="2800" dirty="0">
                <a:latin typeface="Times New Roman" panose="02020603050405020304" pitchFamily="18" charset="0"/>
                <a:cs typeface="Times New Roman" panose="02020603050405020304" pitchFamily="18" charset="0"/>
              </a:rPr>
              <a:t>	char name[30];</a:t>
            </a:r>
          </a:p>
          <a:p>
            <a:r>
              <a:rPr lang="en-IN" sz="2800" dirty="0">
                <a:latin typeface="Times New Roman" panose="02020603050405020304" pitchFamily="18" charset="0"/>
                <a:cs typeface="Times New Roman" panose="02020603050405020304" pitchFamily="18" charset="0"/>
              </a:rPr>
              <a:t>}s2;</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8D02B7-472A-5F61-E3B5-19932D877265}"/>
              </a:ext>
            </a:extLst>
          </p:cNvPr>
          <p:cNvSpPr txBox="1"/>
          <p:nvPr/>
        </p:nvSpPr>
        <p:spPr>
          <a:xfrm>
            <a:off x="3172047" y="461664"/>
            <a:ext cx="4451497" cy="612475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int main(){</a:t>
            </a:r>
          </a:p>
          <a:p>
            <a:r>
              <a:rPr lang="en-IN" sz="2800" dirty="0">
                <a:latin typeface="Times New Roman" panose="02020603050405020304" pitchFamily="18" charset="0"/>
                <a:cs typeface="Times New Roman" panose="02020603050405020304" pitchFamily="18" charset="0"/>
              </a:rPr>
              <a:t>	s1.id=101;</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strcpy</a:t>
            </a:r>
            <a:r>
              <a:rPr lang="en-IN" sz="2800" dirty="0">
                <a:latin typeface="Times New Roman" panose="02020603050405020304" pitchFamily="18" charset="0"/>
                <a:cs typeface="Times New Roman" panose="02020603050405020304" pitchFamily="18" charset="0"/>
              </a:rPr>
              <a:t>(s1.name,"Roja");</a:t>
            </a:r>
          </a:p>
          <a:p>
            <a:r>
              <a:rPr lang="en-IN" sz="2800" dirty="0">
                <a:latin typeface="Times New Roman" panose="02020603050405020304" pitchFamily="18" charset="0"/>
                <a:cs typeface="Times New Roman" panose="02020603050405020304" pitchFamily="18" charset="0"/>
              </a:rPr>
              <a:t>	s2.id=102;</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strcpy</a:t>
            </a:r>
            <a:r>
              <a:rPr lang="en-IN" sz="2800" dirty="0">
                <a:latin typeface="Times New Roman" panose="02020603050405020304" pitchFamily="18" charset="0"/>
                <a:cs typeface="Times New Roman" panose="02020603050405020304" pitchFamily="18" charset="0"/>
              </a:rPr>
              <a:t>(s2.name,"Ramya");</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("Structure :- \n");</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("%p\n",&amp;s1.id);</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("%p\n",&amp;s1.name);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("Union :- \n");</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("%p\n",&amp;s2.id);</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("%p\n",&amp;s2.name);</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7A51E4A-A927-9262-3D7D-0861776C3CB2}"/>
              </a:ext>
            </a:extLst>
          </p:cNvPr>
          <p:cNvCxnSpPr>
            <a:cxnSpLocks/>
          </p:cNvCxnSpPr>
          <p:nvPr/>
        </p:nvCxnSpPr>
        <p:spPr>
          <a:xfrm>
            <a:off x="2902688" y="368403"/>
            <a:ext cx="0" cy="6311276"/>
          </a:xfrm>
          <a:prstGeom prst="line">
            <a:avLst/>
          </a:prstGeom>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15214BF7-B1CA-1D16-5ED1-64D86152C4CF}"/>
              </a:ext>
            </a:extLst>
          </p:cNvPr>
          <p:cNvSpPr txBox="1"/>
          <p:nvPr/>
        </p:nvSpPr>
        <p:spPr>
          <a:xfrm>
            <a:off x="8112642" y="2296633"/>
            <a:ext cx="3742660" cy="2800767"/>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p>
          <a:p>
            <a:pPr lvl="1"/>
            <a:r>
              <a:rPr lang="en-US" sz="2400" dirty="0">
                <a:latin typeface="Times New Roman" panose="02020603050405020304" pitchFamily="18" charset="0"/>
                <a:cs typeface="Times New Roman" panose="02020603050405020304" pitchFamily="18" charset="0"/>
              </a:rPr>
              <a:t>Structure :-</a:t>
            </a:r>
          </a:p>
          <a:p>
            <a:pPr lvl="1"/>
            <a:r>
              <a:rPr lang="en-US" sz="2400" dirty="0">
                <a:latin typeface="Times New Roman" panose="02020603050405020304" pitchFamily="18" charset="0"/>
                <a:cs typeface="Times New Roman" panose="02020603050405020304" pitchFamily="18" charset="0"/>
              </a:rPr>
              <a:t>0000000000407040</a:t>
            </a:r>
          </a:p>
          <a:p>
            <a:pPr lvl="1"/>
            <a:r>
              <a:rPr lang="en-US" sz="2400" dirty="0">
                <a:latin typeface="Times New Roman" panose="02020603050405020304" pitchFamily="18" charset="0"/>
                <a:cs typeface="Times New Roman" panose="02020603050405020304" pitchFamily="18" charset="0"/>
              </a:rPr>
              <a:t>0000000000407044</a:t>
            </a:r>
          </a:p>
          <a:p>
            <a:pPr lvl="1"/>
            <a:r>
              <a:rPr lang="en-US" sz="2400" dirty="0">
                <a:latin typeface="Times New Roman" panose="02020603050405020304" pitchFamily="18" charset="0"/>
                <a:cs typeface="Times New Roman" panose="02020603050405020304" pitchFamily="18" charset="0"/>
              </a:rPr>
              <a:t>Union :-</a:t>
            </a:r>
          </a:p>
          <a:p>
            <a:pPr lvl="1"/>
            <a:r>
              <a:rPr lang="en-US" sz="2400" dirty="0">
                <a:latin typeface="Times New Roman" panose="02020603050405020304" pitchFamily="18" charset="0"/>
                <a:cs typeface="Times New Roman" panose="02020603050405020304" pitchFamily="18" charset="0"/>
              </a:rPr>
              <a:t>0000000000407080</a:t>
            </a:r>
          </a:p>
          <a:p>
            <a:pPr lvl="1"/>
            <a:r>
              <a:rPr lang="en-US" sz="2400" dirty="0">
                <a:latin typeface="Times New Roman" panose="02020603050405020304" pitchFamily="18" charset="0"/>
                <a:cs typeface="Times New Roman" panose="02020603050405020304" pitchFamily="18" charset="0"/>
              </a:rPr>
              <a:t>0000000000407080</a:t>
            </a:r>
            <a:endParaRPr lang="en-IN" sz="24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C304C518-6FDD-BBBD-00E3-9BF7894456BF}"/>
              </a:ext>
            </a:extLst>
          </p:cNvPr>
          <p:cNvCxnSpPr/>
          <p:nvPr/>
        </p:nvCxnSpPr>
        <p:spPr>
          <a:xfrm>
            <a:off x="7729870" y="191386"/>
            <a:ext cx="0" cy="666661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1841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69D58E-508E-3B99-D16E-D3872B6D26D0}"/>
              </a:ext>
            </a:extLst>
          </p:cNvPr>
          <p:cNvSpPr txBox="1"/>
          <p:nvPr/>
        </p:nvSpPr>
        <p:spPr>
          <a:xfrm>
            <a:off x="0" y="0"/>
            <a:ext cx="12192000" cy="5139869"/>
          </a:xfrm>
          <a:prstGeom prst="rect">
            <a:avLst/>
          </a:prstGeom>
          <a:noFill/>
        </p:spPr>
        <p:txBody>
          <a:bodyPr wrap="square" rtlCol="0">
            <a:spAutoFit/>
          </a:bodyPr>
          <a:lstStyle/>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Exercise:</a:t>
            </a:r>
          </a:p>
          <a:p>
            <a:pPr marL="971550" lvl="1" indent="-514350">
              <a:buFont typeface="+mj-lt"/>
              <a:buAutoNum type="arabicPeriod"/>
            </a:pPr>
            <a:r>
              <a:rPr lang="en-US" sz="3200" dirty="0">
                <a:latin typeface="Times New Roman" panose="02020603050405020304" pitchFamily="18" charset="0"/>
                <a:cs typeface="Times New Roman" panose="02020603050405020304" pitchFamily="18" charset="0"/>
              </a:rPr>
              <a:t>Write a C program to display your birthday using structure.</a:t>
            </a:r>
          </a:p>
          <a:p>
            <a:pPr marL="971550" lvl="1" indent="-514350">
              <a:buFont typeface="+mj-lt"/>
              <a:buAutoNum type="arabicPeriod"/>
            </a:pPr>
            <a:r>
              <a:rPr lang="en-US" sz="3200" dirty="0">
                <a:latin typeface="Times New Roman" panose="02020603050405020304" pitchFamily="18" charset="0"/>
                <a:cs typeface="Times New Roman" panose="02020603050405020304" pitchFamily="18" charset="0"/>
              </a:rPr>
              <a:t>Write a C program to display the employee details using nested structure.</a:t>
            </a:r>
          </a:p>
          <a:p>
            <a:pPr marL="971550" lvl="1" indent="-514350">
              <a:buFont typeface="+mj-lt"/>
              <a:buAutoNum type="arabicPeriod"/>
            </a:pPr>
            <a:r>
              <a:rPr lang="en-US" sz="3200" dirty="0">
                <a:latin typeface="Times New Roman" panose="02020603050405020304" pitchFamily="18" charset="0"/>
                <a:cs typeface="Times New Roman" panose="02020603050405020304" pitchFamily="18" charset="0"/>
              </a:rPr>
              <a:t>Write a C program illustrating array of structure.</a:t>
            </a:r>
          </a:p>
          <a:p>
            <a:pPr marL="971550" lvl="1" indent="-514350">
              <a:buFont typeface="+mj-lt"/>
              <a:buAutoNum type="arabicPeriod"/>
            </a:pPr>
            <a:r>
              <a:rPr lang="en-US" sz="3200" dirty="0">
                <a:latin typeface="Times New Roman" panose="02020603050405020304" pitchFamily="18" charset="0"/>
                <a:cs typeface="Times New Roman" panose="02020603050405020304" pitchFamily="18" charset="0"/>
              </a:rPr>
              <a:t>Write a C program in structure to display account details using pointer.</a:t>
            </a:r>
          </a:p>
          <a:p>
            <a:pPr marL="971550" lvl="1" indent="-514350">
              <a:buFont typeface="+mj-lt"/>
              <a:buAutoNum type="arabicPeriod"/>
            </a:pPr>
            <a:r>
              <a:rPr lang="en-US" sz="3200" dirty="0">
                <a:latin typeface="Times New Roman" panose="02020603050405020304" pitchFamily="18" charset="0"/>
                <a:cs typeface="Times New Roman" panose="02020603050405020304" pitchFamily="18" charset="0"/>
              </a:rPr>
              <a:t>Write a C program illustrating Union.</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09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45AC0-86BE-3C94-0086-764666C12AC1}"/>
              </a:ext>
            </a:extLst>
          </p:cNvPr>
          <p:cNvSpPr txBox="1"/>
          <p:nvPr/>
        </p:nvSpPr>
        <p:spPr>
          <a:xfrm>
            <a:off x="0" y="0"/>
            <a:ext cx="12192000" cy="4708981"/>
          </a:xfrm>
          <a:prstGeom prst="rect">
            <a:avLst/>
          </a:prstGeom>
          <a:noFill/>
        </p:spPr>
        <p:txBody>
          <a:bodyPr wrap="square" rtlCol="0">
            <a:spAutoFit/>
          </a:bodyPr>
          <a:lstStyle/>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Syntax:</a:t>
            </a:r>
          </a:p>
          <a:p>
            <a:pPr lvl="1"/>
            <a:r>
              <a:rPr lang="en-US" sz="2800" dirty="0">
                <a:latin typeface="Times New Roman" panose="02020603050405020304" pitchFamily="18" charset="0"/>
                <a:cs typeface="Times New Roman" panose="02020603050405020304" pitchFamily="18" charset="0"/>
              </a:rPr>
              <a:t>struct &lt;</a:t>
            </a:r>
            <a:r>
              <a:rPr lang="en-US" sz="2800" dirty="0" err="1">
                <a:latin typeface="Times New Roman" panose="02020603050405020304" pitchFamily="18" charset="0"/>
                <a:cs typeface="Times New Roman" panose="02020603050405020304" pitchFamily="18" charset="0"/>
              </a:rPr>
              <a:t>struct_name</a:t>
            </a:r>
            <a:r>
              <a:rPr lang="en-US" sz="2800" dirty="0">
                <a:latin typeface="Times New Roman" panose="02020603050405020304" pitchFamily="18" charset="0"/>
                <a:cs typeface="Times New Roman" panose="02020603050405020304" pitchFamily="18" charset="0"/>
              </a:rPr>
              <a:t>&gt;</a:t>
            </a:r>
          </a:p>
          <a:p>
            <a:pPr lvl="1"/>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data_type</a:t>
            </a:r>
            <a:r>
              <a:rPr lang="en-US" sz="2800" dirty="0">
                <a:latin typeface="Times New Roman" panose="02020603050405020304" pitchFamily="18" charset="0"/>
                <a:cs typeface="Times New Roman" panose="02020603050405020304" pitchFamily="18" charset="0"/>
              </a:rPr>
              <a:t>&gt; &lt;</a:t>
            </a:r>
            <a:r>
              <a:rPr lang="en-US" sz="2800" dirty="0" err="1">
                <a:latin typeface="Times New Roman" panose="02020603050405020304" pitchFamily="18" charset="0"/>
                <a:cs typeface="Times New Roman" panose="02020603050405020304" pitchFamily="18" charset="0"/>
              </a:rPr>
              <a:t>variable_name</a:t>
            </a:r>
            <a:r>
              <a:rPr lang="en-US" sz="2800" dirty="0">
                <a:latin typeface="Times New Roman" panose="02020603050405020304" pitchFamily="18" charset="0"/>
                <a:cs typeface="Times New Roman" panose="02020603050405020304" pitchFamily="18" charset="0"/>
              </a:rPr>
              <a:t>&gt;;</a:t>
            </a:r>
          </a:p>
          <a:p>
            <a:pPr lvl="1"/>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data_type</a:t>
            </a:r>
            <a:r>
              <a:rPr lang="en-US" sz="2800" dirty="0">
                <a:latin typeface="Times New Roman" panose="02020603050405020304" pitchFamily="18" charset="0"/>
                <a:cs typeface="Times New Roman" panose="02020603050405020304" pitchFamily="18" charset="0"/>
              </a:rPr>
              <a:t>&gt; &lt;</a:t>
            </a:r>
            <a:r>
              <a:rPr lang="en-US" sz="2800" dirty="0" err="1">
                <a:latin typeface="Times New Roman" panose="02020603050405020304" pitchFamily="18" charset="0"/>
                <a:cs typeface="Times New Roman" panose="02020603050405020304" pitchFamily="18" charset="0"/>
              </a:rPr>
              <a:t>variable_name</a:t>
            </a:r>
            <a:r>
              <a:rPr lang="en-US" sz="2800" dirty="0">
                <a:latin typeface="Times New Roman" panose="02020603050405020304" pitchFamily="18" charset="0"/>
                <a:cs typeface="Times New Roman" panose="02020603050405020304" pitchFamily="18" charset="0"/>
              </a:rPr>
              <a:t>&gt;;</a:t>
            </a:r>
          </a:p>
          <a:p>
            <a:pPr lvl="1"/>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data_type</a:t>
            </a:r>
            <a:r>
              <a:rPr lang="en-US" sz="2800" dirty="0">
                <a:latin typeface="Times New Roman" panose="02020603050405020304" pitchFamily="18" charset="0"/>
                <a:cs typeface="Times New Roman" panose="02020603050405020304" pitchFamily="18" charset="0"/>
              </a:rPr>
              <a:t>&gt; &lt;</a:t>
            </a:r>
            <a:r>
              <a:rPr lang="en-US" sz="2800" dirty="0" err="1">
                <a:latin typeface="Times New Roman" panose="02020603050405020304" pitchFamily="18" charset="0"/>
                <a:cs typeface="Times New Roman" panose="02020603050405020304" pitchFamily="18" charset="0"/>
              </a:rPr>
              <a:t>variable_name</a:t>
            </a:r>
            <a:r>
              <a:rPr lang="en-US" sz="2800" dirty="0">
                <a:latin typeface="Times New Roman" panose="02020603050405020304" pitchFamily="18" charset="0"/>
                <a:cs typeface="Times New Roman" panose="02020603050405020304" pitchFamily="18" charset="0"/>
              </a:rPr>
              <a:t>&gt;;</a:t>
            </a:r>
          </a:p>
          <a:p>
            <a:pPr lvl="1"/>
            <a:r>
              <a:rPr lang="en-US" sz="2800" dirty="0">
                <a:latin typeface="Times New Roman" panose="02020603050405020304" pitchFamily="18" charset="0"/>
                <a:cs typeface="Times New Roman" panose="02020603050405020304" pitchFamily="18" charset="0"/>
              </a:rPr>
              <a:t>};</a:t>
            </a:r>
          </a:p>
          <a:p>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41D8E04-CF7B-2DF6-D388-34CA73507BC2}"/>
              </a:ext>
            </a:extLst>
          </p:cNvPr>
          <p:cNvSpPr txBox="1"/>
          <p:nvPr/>
        </p:nvSpPr>
        <p:spPr>
          <a:xfrm>
            <a:off x="7078717" y="945931"/>
            <a:ext cx="4083269" cy="3600986"/>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Example:</a:t>
            </a:r>
          </a:p>
          <a:p>
            <a:r>
              <a:rPr lang="en-US" sz="2800" dirty="0">
                <a:latin typeface="Times New Roman" panose="02020603050405020304" pitchFamily="18" charset="0"/>
                <a:cs typeface="Times New Roman" panose="02020603050405020304" pitchFamily="18" charset="0"/>
              </a:rPr>
              <a:t>struct student{</a:t>
            </a:r>
          </a:p>
          <a:p>
            <a:r>
              <a:rPr lang="en-US" sz="2800" dirty="0">
                <a:latin typeface="Times New Roman" panose="02020603050405020304" pitchFamily="18" charset="0"/>
                <a:cs typeface="Times New Roman" panose="02020603050405020304" pitchFamily="18" charset="0"/>
              </a:rPr>
              <a:t>	int id;</a:t>
            </a:r>
          </a:p>
          <a:p>
            <a:r>
              <a:rPr lang="en-US" sz="2800" dirty="0">
                <a:latin typeface="Times New Roman" panose="02020603050405020304" pitchFamily="18" charset="0"/>
                <a:cs typeface="Times New Roman" panose="02020603050405020304" pitchFamily="18" charset="0"/>
              </a:rPr>
              <a:t>	char name[20];</a:t>
            </a:r>
          </a:p>
          <a:p>
            <a:r>
              <a:rPr lang="en-US" sz="2800" dirty="0">
                <a:latin typeface="Times New Roman" panose="02020603050405020304" pitchFamily="18" charset="0"/>
                <a:cs typeface="Times New Roman" panose="02020603050405020304" pitchFamily="18" charset="0"/>
              </a:rPr>
              <a:t>	int age;</a:t>
            </a:r>
          </a:p>
          <a:p>
            <a:r>
              <a:rPr lang="en-US" sz="2800" dirty="0">
                <a:latin typeface="Times New Roman" panose="02020603050405020304" pitchFamily="18" charset="0"/>
                <a:cs typeface="Times New Roman" panose="02020603050405020304" pitchFamily="18" charset="0"/>
              </a:rPr>
              <a:t>	float mark;</a:t>
            </a:r>
          </a:p>
          <a:p>
            <a:r>
              <a:rPr lang="en-US" sz="2800" dirty="0">
                <a:latin typeface="Times New Roman" panose="02020603050405020304" pitchFamily="18" charset="0"/>
                <a:cs typeface="Times New Roman" panose="02020603050405020304" pitchFamily="18" charset="0"/>
              </a:rPr>
              <a:t>};</a:t>
            </a:r>
          </a:p>
          <a:p>
            <a:endParaRPr lang="en-IN" sz="2800" dirty="0"/>
          </a:p>
        </p:txBody>
      </p:sp>
    </p:spTree>
    <p:extLst>
      <p:ext uri="{BB962C8B-B14F-4D97-AF65-F5344CB8AC3E}">
        <p14:creationId xmlns:p14="http://schemas.microsoft.com/office/powerpoint/2010/main" val="130219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24C75-CB98-EAEE-06D4-7A096E2A872F}"/>
              </a:ext>
            </a:extLst>
          </p:cNvPr>
          <p:cNvSpPr txBox="1"/>
          <p:nvPr/>
        </p:nvSpPr>
        <p:spPr>
          <a:xfrm>
            <a:off x="0" y="0"/>
            <a:ext cx="12192000" cy="7171194"/>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Define, declare and initialize structure: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Compiler will not reserve memory for a structure until it is declared.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declared in two ways.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Way1:</a:t>
            </a:r>
          </a:p>
          <a:p>
            <a:r>
              <a:rPr lang="en-US" sz="2800" dirty="0">
                <a:latin typeface="Times New Roman" panose="02020603050405020304" pitchFamily="18" charset="0"/>
                <a:cs typeface="Times New Roman" panose="02020603050405020304" pitchFamily="18" charset="0"/>
              </a:rPr>
              <a:t>struct student{</a:t>
            </a:r>
          </a:p>
          <a:p>
            <a:pPr lvl="1"/>
            <a:r>
              <a:rPr lang="en-US" sz="2800" dirty="0">
                <a:latin typeface="Times New Roman" panose="02020603050405020304" pitchFamily="18" charset="0"/>
                <a:cs typeface="Times New Roman" panose="02020603050405020304" pitchFamily="18" charset="0"/>
              </a:rPr>
              <a:t>int id;</a:t>
            </a:r>
          </a:p>
          <a:p>
            <a:pPr lvl="1"/>
            <a:r>
              <a:rPr lang="en-US" sz="2800" dirty="0">
                <a:latin typeface="Times New Roman" panose="02020603050405020304" pitchFamily="18" charset="0"/>
                <a:cs typeface="Times New Roman" panose="02020603050405020304" pitchFamily="18" charset="0"/>
              </a:rPr>
              <a:t>char name[20];</a:t>
            </a:r>
          </a:p>
          <a:p>
            <a:pPr lvl="1"/>
            <a:r>
              <a:rPr lang="en-US" sz="2800" dirty="0">
                <a:latin typeface="Times New Roman" panose="02020603050405020304" pitchFamily="18" charset="0"/>
                <a:cs typeface="Times New Roman" panose="02020603050405020304" pitchFamily="18" charset="0"/>
              </a:rPr>
              <a:t>int age;</a:t>
            </a:r>
          </a:p>
          <a:p>
            <a:pPr lvl="1"/>
            <a:r>
              <a:rPr lang="en-US" sz="2800" dirty="0">
                <a:latin typeface="Times New Roman" panose="02020603050405020304" pitchFamily="18" charset="0"/>
                <a:cs typeface="Times New Roman" panose="02020603050405020304" pitchFamily="18" charset="0"/>
              </a:rPr>
              <a:t>float mark;</a:t>
            </a:r>
          </a:p>
          <a:p>
            <a:r>
              <a:rPr lang="en-US" sz="2800" dirty="0">
                <a:latin typeface="Times New Roman" panose="02020603050405020304" pitchFamily="18" charset="0"/>
                <a:cs typeface="Times New Roman" panose="02020603050405020304" pitchFamily="18" charset="0"/>
              </a:rPr>
              <a:t>	}s1;</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1DEA9D-198F-FFA4-A71E-CB2F63C3EFC1}"/>
              </a:ext>
            </a:extLst>
          </p:cNvPr>
          <p:cNvSpPr txBox="1"/>
          <p:nvPr/>
        </p:nvSpPr>
        <p:spPr>
          <a:xfrm>
            <a:off x="5265682" y="2364829"/>
            <a:ext cx="4792717" cy="39703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Way2:</a:t>
            </a:r>
          </a:p>
          <a:p>
            <a:r>
              <a:rPr lang="en-US" sz="2800" dirty="0">
                <a:latin typeface="Times New Roman" panose="02020603050405020304" pitchFamily="18" charset="0"/>
                <a:cs typeface="Times New Roman" panose="02020603050405020304" pitchFamily="18" charset="0"/>
              </a:rPr>
              <a:t>struct student{</a:t>
            </a:r>
          </a:p>
          <a:p>
            <a:r>
              <a:rPr lang="en-US" sz="2800" dirty="0">
                <a:latin typeface="Times New Roman" panose="02020603050405020304" pitchFamily="18" charset="0"/>
                <a:cs typeface="Times New Roman" panose="02020603050405020304" pitchFamily="18" charset="0"/>
              </a:rPr>
              <a:t>	int id;</a:t>
            </a:r>
          </a:p>
          <a:p>
            <a:r>
              <a:rPr lang="en-US" sz="2800" dirty="0">
                <a:latin typeface="Times New Roman" panose="02020603050405020304" pitchFamily="18" charset="0"/>
                <a:cs typeface="Times New Roman" panose="02020603050405020304" pitchFamily="18" charset="0"/>
              </a:rPr>
              <a:t>	char name[20];</a:t>
            </a:r>
          </a:p>
          <a:p>
            <a:r>
              <a:rPr lang="en-US" sz="2800" dirty="0">
                <a:latin typeface="Times New Roman" panose="02020603050405020304" pitchFamily="18" charset="0"/>
                <a:cs typeface="Times New Roman" panose="02020603050405020304" pitchFamily="18" charset="0"/>
              </a:rPr>
              <a:t>	int age;</a:t>
            </a:r>
          </a:p>
          <a:p>
            <a:r>
              <a:rPr lang="en-US" sz="2800" dirty="0">
                <a:latin typeface="Times New Roman" panose="02020603050405020304" pitchFamily="18" charset="0"/>
                <a:cs typeface="Times New Roman" panose="02020603050405020304" pitchFamily="18" charset="0"/>
              </a:rPr>
              <a:t>	float mark;</a:t>
            </a:r>
          </a:p>
          <a:p>
            <a:r>
              <a:rPr lang="en-US"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struct student s1;</a:t>
            </a:r>
          </a:p>
          <a:p>
            <a:endParaRPr lang="en-IN" sz="2800" dirty="0"/>
          </a:p>
        </p:txBody>
      </p:sp>
    </p:spTree>
    <p:extLst>
      <p:ext uri="{BB962C8B-B14F-4D97-AF65-F5344CB8AC3E}">
        <p14:creationId xmlns:p14="http://schemas.microsoft.com/office/powerpoint/2010/main" val="221724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3F48E-5B65-0CD8-584F-556EFFFCB340}"/>
              </a:ext>
            </a:extLst>
          </p:cNvPr>
          <p:cNvSpPr txBox="1"/>
          <p:nvPr/>
        </p:nvSpPr>
        <p:spPr>
          <a:xfrm>
            <a:off x="0" y="0"/>
            <a:ext cx="12192000" cy="5570756"/>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Accessing the Structure Member:</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The member access operators </a:t>
            </a:r>
          </a:p>
          <a:p>
            <a:r>
              <a:rPr lang="en-US" sz="28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(dot) </a:t>
            </a:r>
          </a:p>
          <a:p>
            <a:r>
              <a:rPr lang="en-US" sz="28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-&gt;</a:t>
            </a:r>
            <a:r>
              <a:rPr lang="en-US" sz="2800" dirty="0">
                <a:latin typeface="Times New Roman" panose="02020603050405020304" pitchFamily="18" charset="0"/>
                <a:cs typeface="Times New Roman" panose="02020603050405020304" pitchFamily="18" charset="0"/>
              </a:rPr>
              <a:t> (arrow)</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Member access expressions have the value and type of the selected member.</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There are two methods that can be used to access the members using dot or an arrow operator.</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The two syntaxes are,</a:t>
            </a:r>
          </a:p>
          <a:p>
            <a:pPr marL="1428750" lvl="2" indent="-514350">
              <a:buFont typeface="+mj-lt"/>
              <a:buAutoNum type="arabicPeriod"/>
            </a:pPr>
            <a:r>
              <a:rPr lang="en-US" sz="2800" dirty="0">
                <a:latin typeface="Times New Roman" panose="02020603050405020304" pitchFamily="18" charset="0"/>
                <a:cs typeface="Times New Roman" panose="02020603050405020304" pitchFamily="18" charset="0"/>
              </a:rPr>
              <a:t>expression </a:t>
            </a:r>
            <a:r>
              <a:rPr lang="en-US" sz="4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 identifier</a:t>
            </a:r>
          </a:p>
          <a:p>
            <a:pPr marL="1428750" lvl="2" indent="-514350">
              <a:buFont typeface="+mj-lt"/>
              <a:buAutoNum type="arabicPeriod"/>
            </a:pPr>
            <a:r>
              <a:rPr lang="en-US" sz="2800" dirty="0">
                <a:latin typeface="Times New Roman" panose="02020603050405020304" pitchFamily="18" charset="0"/>
                <a:cs typeface="Times New Roman" panose="02020603050405020304" pitchFamily="18" charset="0"/>
              </a:rPr>
              <a:t>expression  </a:t>
            </a:r>
            <a:r>
              <a:rPr lang="en-US" sz="3200" b="1" dirty="0">
                <a:latin typeface="Times New Roman" panose="02020603050405020304" pitchFamily="18" charset="0"/>
                <a:cs typeface="Times New Roman" panose="02020603050405020304" pitchFamily="18" charset="0"/>
              </a:rPr>
              <a:t>–&gt;</a:t>
            </a:r>
            <a:r>
              <a:rPr lang="en-US" sz="2800" dirty="0">
                <a:latin typeface="Times New Roman" panose="02020603050405020304" pitchFamily="18" charset="0"/>
                <a:cs typeface="Times New Roman" panose="02020603050405020304" pitchFamily="18" charset="0"/>
              </a:rPr>
              <a:t>  identifier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0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1C70D-5CF9-17AA-A5C3-9946E19E9A7D}"/>
              </a:ext>
            </a:extLst>
          </p:cNvPr>
          <p:cNvSpPr txBox="1"/>
          <p:nvPr/>
        </p:nvSpPr>
        <p:spPr>
          <a:xfrm>
            <a:off x="0" y="0"/>
            <a:ext cx="12192000" cy="698652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Program:</a:t>
            </a:r>
          </a:p>
          <a:p>
            <a:r>
              <a:rPr lang="en-IN" sz="2400" dirty="0">
                <a:latin typeface="Times New Roman" panose="02020603050405020304" pitchFamily="18" charset="0"/>
                <a:cs typeface="Times New Roman" panose="02020603050405020304" pitchFamily="18" charset="0"/>
              </a:rPr>
              <a:t>#include&lt;stdio.h&gt;  </a:t>
            </a:r>
          </a:p>
          <a:p>
            <a:r>
              <a:rPr lang="en-IN" sz="2400" dirty="0">
                <a:latin typeface="Times New Roman" panose="02020603050405020304" pitchFamily="18" charset="0"/>
                <a:cs typeface="Times New Roman" panose="02020603050405020304" pitchFamily="18" charset="0"/>
              </a:rPr>
              <a:t>#include &lt;</a:t>
            </a:r>
            <a:r>
              <a:rPr lang="en-IN" sz="2400" dirty="0" err="1">
                <a:latin typeface="Times New Roman" panose="02020603050405020304" pitchFamily="18" charset="0"/>
                <a:cs typeface="Times New Roman" panose="02020603050405020304" pitchFamily="18" charset="0"/>
              </a:rPr>
              <a:t>string.h</a:t>
            </a:r>
            <a:r>
              <a:rPr lang="en-IN" sz="2400" dirty="0">
                <a:latin typeface="Times New Roman" panose="02020603050405020304" pitchFamily="18" charset="0"/>
                <a:cs typeface="Times New Roman" panose="02020603050405020304" pitchFamily="18" charset="0"/>
              </a:rPr>
              <a:t>&gt;    </a:t>
            </a:r>
          </a:p>
          <a:p>
            <a:r>
              <a:rPr lang="en-IN" sz="2800" dirty="0">
                <a:latin typeface="Times New Roman" panose="02020603050405020304" pitchFamily="18" charset="0"/>
                <a:cs typeface="Times New Roman" panose="02020603050405020304" pitchFamily="18" charset="0"/>
              </a:rPr>
              <a:t>struct employee      </a:t>
            </a:r>
          </a:p>
          <a:p>
            <a:r>
              <a:rPr lang="en-IN" sz="2800" dirty="0">
                <a:latin typeface="Times New Roman" panose="02020603050405020304" pitchFamily="18" charset="0"/>
                <a:cs typeface="Times New Roman" panose="02020603050405020304" pitchFamily="18" charset="0"/>
              </a:rPr>
              <a:t>{   int id;      </a:t>
            </a:r>
          </a:p>
          <a:p>
            <a:r>
              <a:rPr lang="en-IN" sz="2800" dirty="0">
                <a:latin typeface="Times New Roman" panose="02020603050405020304" pitchFamily="18" charset="0"/>
                <a:cs typeface="Times New Roman" panose="02020603050405020304" pitchFamily="18" charset="0"/>
              </a:rPr>
              <a:t>    char name[50];      </a:t>
            </a:r>
          </a:p>
          <a:p>
            <a:r>
              <a:rPr lang="en-IN" sz="2800" dirty="0">
                <a:latin typeface="Times New Roman" panose="02020603050405020304" pitchFamily="18" charset="0"/>
                <a:cs typeface="Times New Roman" panose="02020603050405020304" pitchFamily="18" charset="0"/>
              </a:rPr>
              <a:t>}e1; 			//declaring e1 variable for structure    </a:t>
            </a:r>
          </a:p>
          <a:p>
            <a:r>
              <a:rPr lang="en-IN" sz="2800" dirty="0">
                <a:latin typeface="Times New Roman" panose="02020603050405020304" pitchFamily="18" charset="0"/>
                <a:cs typeface="Times New Roman" panose="02020603050405020304" pitchFamily="18" charset="0"/>
              </a:rPr>
              <a:t>int main( )    </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e1.id=101;  		 //store first employee information    </a:t>
            </a:r>
          </a:p>
          <a:p>
            <a:r>
              <a:rPr lang="en-IN" sz="2800" dirty="0">
                <a:latin typeface="Times New Roman" panose="02020603050405020304" pitchFamily="18" charset="0"/>
                <a:cs typeface="Times New Roman" panose="02020603050405020304" pitchFamily="18" charset="0"/>
              </a:rPr>
              <a:t>   //e1.name=“Abi" ;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strcpy</a:t>
            </a:r>
            <a:r>
              <a:rPr lang="en-IN" sz="2800" dirty="0">
                <a:latin typeface="Times New Roman" panose="02020603050405020304" pitchFamily="18" charset="0"/>
                <a:cs typeface="Times New Roman" panose="02020603050405020304" pitchFamily="18" charset="0"/>
              </a:rPr>
              <a:t>(e1.name, "</a:t>
            </a:r>
            <a:r>
              <a:rPr lang="en-IN" sz="2800" dirty="0" err="1">
                <a:latin typeface="Times New Roman" panose="02020603050405020304" pitchFamily="18" charset="0"/>
                <a:cs typeface="Times New Roman" panose="02020603050405020304" pitchFamily="18" charset="0"/>
              </a:rPr>
              <a:t>Sonoo</a:t>
            </a:r>
            <a:r>
              <a:rPr lang="en-IN" sz="2800" dirty="0">
                <a:latin typeface="Times New Roman" panose="02020603050405020304" pitchFamily="18" charset="0"/>
                <a:cs typeface="Times New Roman" panose="02020603050405020304" pitchFamily="18" charset="0"/>
              </a:rPr>
              <a:t> Jaiswal");		//copying string into char array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 "employee id : %d\n", e1.id); 			//printing employee information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 "employee name : %s\n", e1.name);    </a:t>
            </a:r>
          </a:p>
          <a:p>
            <a:r>
              <a:rPr lang="en-IN" sz="2800" dirty="0">
                <a:latin typeface="Times New Roman" panose="02020603050405020304" pitchFamily="18" charset="0"/>
                <a:cs typeface="Times New Roman" panose="02020603050405020304" pitchFamily="18" charset="0"/>
              </a:rPr>
              <a:t>return 0;  </a:t>
            </a:r>
          </a:p>
          <a:p>
            <a:r>
              <a:rPr lang="en-IN" sz="2800" dirty="0">
                <a:latin typeface="Times New Roman" panose="02020603050405020304" pitchFamily="18" charset="0"/>
                <a:cs typeface="Times New Roman" panose="02020603050405020304" pitchFamily="18" charset="0"/>
              </a:rPr>
              <a:t>}</a:t>
            </a:r>
          </a:p>
        </p:txBody>
      </p:sp>
      <p:sp>
        <p:nvSpPr>
          <p:cNvPr id="3" name="Right Brace 2">
            <a:extLst>
              <a:ext uri="{FF2B5EF4-FFF2-40B4-BE49-F238E27FC236}">
                <a16:creationId xmlns:a16="http://schemas.microsoft.com/office/drawing/2014/main" id="{82D9FB49-498E-E1F9-40E3-7D3ABE09D95F}"/>
              </a:ext>
            </a:extLst>
          </p:cNvPr>
          <p:cNvSpPr/>
          <p:nvPr/>
        </p:nvSpPr>
        <p:spPr>
          <a:xfrm>
            <a:off x="6353503" y="5202621"/>
            <a:ext cx="693683" cy="96169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 name="TextBox 3">
            <a:extLst>
              <a:ext uri="{FF2B5EF4-FFF2-40B4-BE49-F238E27FC236}">
                <a16:creationId xmlns:a16="http://schemas.microsoft.com/office/drawing/2014/main" id="{26D005B8-5954-558D-473A-CD40039C96E5}"/>
              </a:ext>
            </a:extLst>
          </p:cNvPr>
          <p:cNvSpPr txBox="1"/>
          <p:nvPr/>
        </p:nvSpPr>
        <p:spPr>
          <a:xfrm>
            <a:off x="5060731" y="502127"/>
            <a:ext cx="6053959" cy="138499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p>
          <a:p>
            <a:pPr lvl="1"/>
            <a:r>
              <a:rPr lang="en-US" sz="2800" dirty="0">
                <a:latin typeface="Times New Roman" panose="02020603050405020304" pitchFamily="18" charset="0"/>
                <a:cs typeface="Times New Roman" panose="02020603050405020304" pitchFamily="18" charset="0"/>
              </a:rPr>
              <a:t>employee  id : 101</a:t>
            </a:r>
          </a:p>
          <a:p>
            <a:pPr lvl="1"/>
            <a:r>
              <a:rPr lang="en-US" sz="2800">
                <a:latin typeface="Times New Roman" panose="02020603050405020304" pitchFamily="18" charset="0"/>
                <a:cs typeface="Times New Roman" panose="02020603050405020304" pitchFamily="18" charset="0"/>
              </a:rPr>
              <a:t>employee  </a:t>
            </a:r>
            <a:r>
              <a:rPr lang="en-US" sz="2800" dirty="0">
                <a:latin typeface="Times New Roman" panose="02020603050405020304" pitchFamily="18" charset="0"/>
                <a:cs typeface="Times New Roman" panose="02020603050405020304" pitchFamily="18" charset="0"/>
              </a:rPr>
              <a:t>name : </a:t>
            </a:r>
            <a:r>
              <a:rPr lang="en-US" sz="2800" dirty="0" err="1">
                <a:latin typeface="Times New Roman" panose="02020603050405020304" pitchFamily="18" charset="0"/>
                <a:cs typeface="Times New Roman" panose="02020603050405020304" pitchFamily="18" charset="0"/>
              </a:rPr>
              <a:t>Sonoo</a:t>
            </a:r>
            <a:r>
              <a:rPr lang="en-US" sz="2800" dirty="0">
                <a:latin typeface="Times New Roman" panose="02020603050405020304" pitchFamily="18" charset="0"/>
                <a:cs typeface="Times New Roman" panose="02020603050405020304" pitchFamily="18" charset="0"/>
              </a:rPr>
              <a:t> Jaiswal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83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628F1-9EA8-6FB3-E29D-A7FA4DD95155}"/>
              </a:ext>
            </a:extLst>
          </p:cNvPr>
          <p:cNvSpPr txBox="1"/>
          <p:nvPr/>
        </p:nvSpPr>
        <p:spPr>
          <a:xfrm>
            <a:off x="0" y="0"/>
            <a:ext cx="12192000" cy="618630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Program:</a:t>
            </a:r>
          </a:p>
          <a:p>
            <a:r>
              <a:rPr lang="en-IN" sz="2800" dirty="0">
                <a:latin typeface="Times New Roman" panose="02020603050405020304" pitchFamily="18" charset="0"/>
                <a:cs typeface="Times New Roman" panose="02020603050405020304" pitchFamily="18" charset="0"/>
              </a:rPr>
              <a:t>#include&lt;stdio.h&gt;  </a:t>
            </a:r>
          </a:p>
          <a:p>
            <a:r>
              <a:rPr lang="en-IN" sz="2800" dirty="0">
                <a:latin typeface="Times New Roman" panose="02020603050405020304" pitchFamily="18" charset="0"/>
                <a:cs typeface="Times New Roman" panose="02020603050405020304" pitchFamily="18" charset="0"/>
              </a:rPr>
              <a:t>#include &lt;</a:t>
            </a:r>
            <a:r>
              <a:rPr lang="en-IN" sz="2800" dirty="0" err="1">
                <a:latin typeface="Times New Roman" panose="02020603050405020304" pitchFamily="18" charset="0"/>
                <a:cs typeface="Times New Roman" panose="02020603050405020304" pitchFamily="18" charset="0"/>
              </a:rPr>
              <a:t>string.h</a:t>
            </a:r>
            <a:r>
              <a:rPr lang="en-IN" sz="2800" dirty="0">
                <a:latin typeface="Times New Roman" panose="02020603050405020304" pitchFamily="18" charset="0"/>
                <a:cs typeface="Times New Roman" panose="02020603050405020304" pitchFamily="18" charset="0"/>
              </a:rPr>
              <a:t>&gt;    </a:t>
            </a:r>
          </a:p>
          <a:p>
            <a:r>
              <a:rPr lang="en-IN" sz="2800" dirty="0">
                <a:latin typeface="Times New Roman" panose="02020603050405020304" pitchFamily="18" charset="0"/>
                <a:cs typeface="Times New Roman" panose="02020603050405020304" pitchFamily="18" charset="0"/>
              </a:rPr>
              <a:t>struct employee      </a:t>
            </a:r>
          </a:p>
          <a:p>
            <a:r>
              <a:rPr lang="en-IN" sz="2800" dirty="0">
                <a:latin typeface="Times New Roman" panose="02020603050405020304" pitchFamily="18" charset="0"/>
                <a:cs typeface="Times New Roman" panose="02020603050405020304" pitchFamily="18" charset="0"/>
              </a:rPr>
              <a:t>{   int id;      </a:t>
            </a:r>
          </a:p>
          <a:p>
            <a:r>
              <a:rPr lang="en-IN" sz="2800" dirty="0">
                <a:latin typeface="Times New Roman" panose="02020603050405020304" pitchFamily="18" charset="0"/>
                <a:cs typeface="Times New Roman" panose="02020603050405020304" pitchFamily="18" charset="0"/>
              </a:rPr>
              <a:t>    char name[50];      </a:t>
            </a:r>
          </a:p>
          <a:p>
            <a:r>
              <a:rPr lang="en-IN" sz="2800" dirty="0">
                <a:latin typeface="Times New Roman" panose="02020603050405020304" pitchFamily="18" charset="0"/>
                <a:cs typeface="Times New Roman" panose="02020603050405020304" pitchFamily="18" charset="0"/>
              </a:rPr>
              <a:t>    float salary;      </a:t>
            </a:r>
          </a:p>
          <a:p>
            <a:r>
              <a:rPr lang="en-IN" sz="2800" dirty="0">
                <a:latin typeface="Times New Roman" panose="02020603050405020304" pitchFamily="18" charset="0"/>
                <a:cs typeface="Times New Roman" panose="02020603050405020304" pitchFamily="18" charset="0"/>
              </a:rPr>
              <a:t>}e1,e2;  		//declaring e1 and e2 variables for structure    </a:t>
            </a:r>
          </a:p>
          <a:p>
            <a:r>
              <a:rPr lang="en-IN" sz="2800" dirty="0">
                <a:latin typeface="Times New Roman" panose="02020603050405020304" pitchFamily="18" charset="0"/>
                <a:cs typeface="Times New Roman" panose="02020603050405020304" pitchFamily="18" charset="0"/>
              </a:rPr>
              <a:t>int main( )    </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e1.id=101;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strcpy</a:t>
            </a:r>
            <a:r>
              <a:rPr lang="en-IN" sz="2800" dirty="0">
                <a:latin typeface="Times New Roman" panose="02020603050405020304" pitchFamily="18" charset="0"/>
                <a:cs typeface="Times New Roman" panose="02020603050405020304" pitchFamily="18" charset="0"/>
              </a:rPr>
              <a:t>(e1.name, "</a:t>
            </a:r>
            <a:r>
              <a:rPr lang="en-IN" sz="2800" dirty="0" err="1">
                <a:latin typeface="Times New Roman" panose="02020603050405020304" pitchFamily="18" charset="0"/>
                <a:cs typeface="Times New Roman" panose="02020603050405020304" pitchFamily="18" charset="0"/>
              </a:rPr>
              <a:t>Sonoo</a:t>
            </a:r>
            <a:r>
              <a:rPr lang="en-IN" sz="2800" dirty="0">
                <a:latin typeface="Times New Roman" panose="02020603050405020304" pitchFamily="18" charset="0"/>
                <a:cs typeface="Times New Roman" panose="02020603050405020304" pitchFamily="18" charset="0"/>
              </a:rPr>
              <a:t> Jaiswal");		 //store first employee information </a:t>
            </a:r>
          </a:p>
          <a:p>
            <a:r>
              <a:rPr lang="en-IN" sz="2800" dirty="0">
                <a:latin typeface="Times New Roman" panose="02020603050405020304" pitchFamily="18" charset="0"/>
                <a:cs typeface="Times New Roman" panose="02020603050405020304" pitchFamily="18" charset="0"/>
              </a:rPr>
              <a:t>   e1.salary=56000;    </a:t>
            </a:r>
          </a:p>
          <a:p>
            <a:r>
              <a:rPr lang="en-IN" sz="2800" dirty="0">
                <a:latin typeface="Times New Roman" panose="02020603050405020304" pitchFamily="18" charset="0"/>
                <a:cs typeface="Times New Roman" panose="02020603050405020304" pitchFamily="18" charset="0"/>
              </a:rPr>
              <a:t>    </a:t>
            </a:r>
          </a:p>
        </p:txBody>
      </p:sp>
      <p:sp>
        <p:nvSpPr>
          <p:cNvPr id="3" name="Right Brace 2">
            <a:extLst>
              <a:ext uri="{FF2B5EF4-FFF2-40B4-BE49-F238E27FC236}">
                <a16:creationId xmlns:a16="http://schemas.microsoft.com/office/drawing/2014/main" id="{70113B15-F764-4C53-A1EA-4C2C236EEECE}"/>
              </a:ext>
            </a:extLst>
          </p:cNvPr>
          <p:cNvSpPr/>
          <p:nvPr/>
        </p:nvSpPr>
        <p:spPr>
          <a:xfrm>
            <a:off x="5076497" y="4430110"/>
            <a:ext cx="614855" cy="111935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52929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7DE57D-7E53-A49C-6485-E79724345237}"/>
              </a:ext>
            </a:extLst>
          </p:cNvPr>
          <p:cNvSpPr txBox="1"/>
          <p:nvPr/>
        </p:nvSpPr>
        <p:spPr>
          <a:xfrm>
            <a:off x="0" y="0"/>
            <a:ext cx="12192000" cy="569386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   e2.id=102;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strcpy</a:t>
            </a:r>
            <a:r>
              <a:rPr lang="en-IN" sz="2800" dirty="0">
                <a:latin typeface="Times New Roman" panose="02020603050405020304" pitchFamily="18" charset="0"/>
                <a:cs typeface="Times New Roman" panose="02020603050405020304" pitchFamily="18" charset="0"/>
              </a:rPr>
              <a:t>(e2.name, "James Bond");    	//store second employee information    </a:t>
            </a:r>
          </a:p>
          <a:p>
            <a:r>
              <a:rPr lang="en-IN" sz="2800" dirty="0">
                <a:latin typeface="Times New Roman" panose="02020603050405020304" pitchFamily="18" charset="0"/>
                <a:cs typeface="Times New Roman" panose="02020603050405020304" pitchFamily="18" charset="0"/>
              </a:rPr>
              <a:t>   e2.salary=126000;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 "employee 1 id : %d\n", e1.id);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 "employee 1 name : %s\n", e1.name);    		//printing first employee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 "employee 1 salary : %f\n", e1.salary);      </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 "employee 2 id : %d\n", e2.id);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 "employee 2 name : %s\n", e2.name);    		//printing second employee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 "employee 2 salary : %f\n", e2.salary);    </a:t>
            </a:r>
          </a:p>
          <a:p>
            <a:r>
              <a:rPr lang="en-IN" sz="2800" dirty="0">
                <a:latin typeface="Times New Roman" panose="02020603050405020304" pitchFamily="18" charset="0"/>
                <a:cs typeface="Times New Roman" panose="02020603050405020304" pitchFamily="18" charset="0"/>
              </a:rPr>
              <a:t>   return 0;    </a:t>
            </a:r>
          </a:p>
          <a:p>
            <a:r>
              <a:rPr lang="en-IN" sz="2800" dirty="0">
                <a:latin typeface="Times New Roman" panose="02020603050405020304" pitchFamily="18" charset="0"/>
                <a:cs typeface="Times New Roman" panose="02020603050405020304" pitchFamily="18" charset="0"/>
              </a:rPr>
              <a:t>} </a:t>
            </a:r>
          </a:p>
        </p:txBody>
      </p:sp>
      <p:sp>
        <p:nvSpPr>
          <p:cNvPr id="3" name="Right Brace 2">
            <a:extLst>
              <a:ext uri="{FF2B5EF4-FFF2-40B4-BE49-F238E27FC236}">
                <a16:creationId xmlns:a16="http://schemas.microsoft.com/office/drawing/2014/main" id="{00380E0A-74B2-46A3-1331-F63A9702A1EC}"/>
              </a:ext>
            </a:extLst>
          </p:cNvPr>
          <p:cNvSpPr/>
          <p:nvPr/>
        </p:nvSpPr>
        <p:spPr>
          <a:xfrm>
            <a:off x="5013434" y="126124"/>
            <a:ext cx="378373" cy="11035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 name="Right Brace 3">
            <a:extLst>
              <a:ext uri="{FF2B5EF4-FFF2-40B4-BE49-F238E27FC236}">
                <a16:creationId xmlns:a16="http://schemas.microsoft.com/office/drawing/2014/main" id="{14463818-AD14-864B-B603-3ADA48B00465}"/>
              </a:ext>
            </a:extLst>
          </p:cNvPr>
          <p:cNvSpPr/>
          <p:nvPr/>
        </p:nvSpPr>
        <p:spPr>
          <a:xfrm>
            <a:off x="6826469" y="1749972"/>
            <a:ext cx="961697" cy="1481959"/>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5" name="Right Brace 4">
            <a:extLst>
              <a:ext uri="{FF2B5EF4-FFF2-40B4-BE49-F238E27FC236}">
                <a16:creationId xmlns:a16="http://schemas.microsoft.com/office/drawing/2014/main" id="{CAF1F43A-9FBD-2C77-6938-75487EB0D9A8}"/>
              </a:ext>
            </a:extLst>
          </p:cNvPr>
          <p:cNvSpPr/>
          <p:nvPr/>
        </p:nvSpPr>
        <p:spPr>
          <a:xfrm>
            <a:off x="6826469" y="3894083"/>
            <a:ext cx="693683" cy="1608083"/>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33639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C6C92-5C6D-7EB2-1C1D-0FA1AA5A4213}"/>
              </a:ext>
            </a:extLst>
          </p:cNvPr>
          <p:cNvSpPr txBox="1"/>
          <p:nvPr/>
        </p:nvSpPr>
        <p:spPr>
          <a:xfrm>
            <a:off x="0" y="0"/>
            <a:ext cx="12192000" cy="667875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Array of structure: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array of structures in C can be defined as the collection of multiple structures variables where each variable contains information about different entities. The array of structures in C are used to store information about multiple entities of different data types. The array of structures is also known as the collection of structures.</a:t>
            </a:r>
          </a:p>
          <a:p>
            <a:endParaRPr lang="en-US" sz="28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Program:(</a:t>
            </a:r>
            <a:r>
              <a:rPr lang="en-US" sz="2800" dirty="0">
                <a:latin typeface="Times New Roman" panose="02020603050405020304" pitchFamily="18" charset="0"/>
                <a:cs typeface="Times New Roman" panose="02020603050405020304" pitchFamily="18" charset="0"/>
              </a:rPr>
              <a:t>an array of structures that stores information of 5 employees</a:t>
            </a:r>
            <a:r>
              <a:rPr lang="en-US" sz="3200" b="1"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#include&lt;stdio.h&gt;</a:t>
            </a:r>
          </a:p>
          <a:p>
            <a:pPr lvl="1"/>
            <a:r>
              <a:rPr lang="en-US" sz="2800" dirty="0">
                <a:latin typeface="Times New Roman" panose="02020603050405020304" pitchFamily="18" charset="0"/>
                <a:cs typeface="Times New Roman" panose="02020603050405020304" pitchFamily="18" charset="0"/>
              </a:rPr>
              <a:t>struct employee{</a:t>
            </a:r>
          </a:p>
          <a:p>
            <a:pPr lvl="1"/>
            <a:r>
              <a:rPr lang="en-US" sz="2800" dirty="0">
                <a:latin typeface="Times New Roman" panose="02020603050405020304" pitchFamily="18" charset="0"/>
                <a:cs typeface="Times New Roman" panose="02020603050405020304" pitchFamily="18" charset="0"/>
              </a:rPr>
              <a:t>	int id;</a:t>
            </a:r>
          </a:p>
          <a:p>
            <a:pPr lvl="1"/>
            <a:r>
              <a:rPr lang="en-US" sz="2800" dirty="0">
                <a:latin typeface="Times New Roman" panose="02020603050405020304" pitchFamily="18" charset="0"/>
                <a:cs typeface="Times New Roman" panose="02020603050405020304" pitchFamily="18" charset="0"/>
              </a:rPr>
              <a:t>	char name[10];</a:t>
            </a:r>
          </a:p>
          <a:p>
            <a:pPr lvl="1"/>
            <a:r>
              <a:rPr lang="en-US" sz="2800" dirty="0">
                <a:latin typeface="Times New Roman" panose="02020603050405020304" pitchFamily="18" charset="0"/>
                <a:cs typeface="Times New Roman" panose="02020603050405020304" pitchFamily="18" charset="0"/>
              </a:rPr>
              <a:t>	float salary;</a:t>
            </a:r>
          </a:p>
          <a:p>
            <a:pPr lvl="1"/>
            <a:r>
              <a:rPr lang="en-US" sz="2800" dirty="0">
                <a:latin typeface="Times New Roman" panose="02020603050405020304" pitchFamily="18" charset="0"/>
                <a:cs typeface="Times New Roman" panose="02020603050405020304" pitchFamily="18" charset="0"/>
              </a:rPr>
              <a:t>};</a:t>
            </a:r>
          </a:p>
          <a:p>
            <a:pPr lvl="1"/>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3613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1144</TotalTime>
  <Words>2111</Words>
  <Application>Microsoft Office PowerPoint</Application>
  <PresentationFormat>Widescreen</PresentationFormat>
  <Paragraphs>311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Courier New</vt:lpstr>
      <vt:lpstr>Times New Roman</vt:lpstr>
      <vt:lpstr>Trebuchet MS</vt:lpstr>
      <vt:lpstr>Wingdings 3</vt:lpstr>
      <vt:lpstr>Facet</vt:lpstr>
      <vt:lpstr>STRUCTURE AND 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Hey!</dc:creator>
  <cp:lastModifiedBy>Hey!</cp:lastModifiedBy>
  <cp:revision>94</cp:revision>
  <dcterms:created xsi:type="dcterms:W3CDTF">2024-03-18T03:58:48Z</dcterms:created>
  <dcterms:modified xsi:type="dcterms:W3CDTF">2024-06-24T05:46:31Z</dcterms:modified>
</cp:coreProperties>
</file>