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84" r:id="rId10"/>
    <p:sldId id="266" r:id="rId11"/>
    <p:sldId id="270" r:id="rId12"/>
    <p:sldId id="271" r:id="rId13"/>
    <p:sldId id="272" r:id="rId14"/>
    <p:sldId id="268" r:id="rId15"/>
    <p:sldId id="267" r:id="rId16"/>
    <p:sldId id="274" r:id="rId17"/>
    <p:sldId id="283" r:id="rId18"/>
    <p:sldId id="280" r:id="rId19"/>
    <p:sldId id="273" r:id="rId20"/>
    <p:sldId id="269" r:id="rId21"/>
    <p:sldId id="275" r:id="rId22"/>
    <p:sldId id="276" r:id="rId23"/>
    <p:sldId id="277" r:id="rId24"/>
    <p:sldId id="278" r:id="rId25"/>
    <p:sldId id="279" r:id="rId26"/>
    <p:sldId id="281" r:id="rId27"/>
    <p:sldId id="286" r:id="rId28"/>
    <p:sldId id="282" r:id="rId29"/>
    <p:sldId id="28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699" autoAdjust="0"/>
  </p:normalViewPr>
  <p:slideViewPr>
    <p:cSldViewPr snapToGrid="0">
      <p:cViewPr varScale="1">
        <p:scale>
          <a:sx n="74" d="100"/>
          <a:sy n="74" d="100"/>
        </p:scale>
        <p:origin x="3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2C477-B436-AF07-FDB4-767A6B8A0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114" y="1886607"/>
            <a:ext cx="8596668" cy="1320800"/>
          </a:xfrm>
        </p:spPr>
        <p:txBody>
          <a:bodyPr>
            <a:noAutofit/>
          </a:bodyPr>
          <a:lstStyle/>
          <a:p>
            <a:r>
              <a:rPr lang="en-US" sz="6600" i="1" dirty="0">
                <a:latin typeface="Aharoni" panose="02010803020104030203" pitchFamily="2" charset="-79"/>
                <a:cs typeface="Aharoni" panose="02010803020104030203" pitchFamily="2" charset="-79"/>
              </a:rPr>
              <a:t>C++ </a:t>
            </a:r>
            <a:r>
              <a:rPr lang="en-US" sz="6600" dirty="0">
                <a:latin typeface="Aharoni" panose="02010803020104030203" pitchFamily="2" charset="-79"/>
                <a:cs typeface="Aharoni" panose="02010803020104030203" pitchFamily="2" charset="-79"/>
              </a:rPr>
              <a:t>INTRODUCTION</a:t>
            </a:r>
            <a:endParaRPr lang="en-IN" sz="6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16050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CDAAF8-14EE-558E-038D-DE4FA3907317}"/>
              </a:ext>
            </a:extLst>
          </p:cNvPr>
          <p:cNvSpPr txBox="1"/>
          <p:nvPr/>
        </p:nvSpPr>
        <p:spPr>
          <a:xfrm>
            <a:off x="0" y="0"/>
            <a:ext cx="12192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 {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int x, y;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int sum;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"Enter first number: ";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&gt;&gt; x;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"Enter second number: ";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&gt;&gt; y;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sum = x + y;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"Sum is = " &lt;&lt; sum;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0;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0B95E3-E3EA-1C33-CCD3-4C6B3F04E4AD}"/>
              </a:ext>
            </a:extLst>
          </p:cNvPr>
          <p:cNvSpPr txBox="1"/>
          <p:nvPr/>
        </p:nvSpPr>
        <p:spPr>
          <a:xfrm>
            <a:off x="6342743" y="1524000"/>
            <a:ext cx="503645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first number: 5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second number: 10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is = 15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9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4749F5-743D-5169-6E2D-2D7BFE0631C2}"/>
              </a:ext>
            </a:extLst>
          </p:cNvPr>
          <p:cNvSpPr txBox="1"/>
          <p:nvPr/>
        </p:nvSpPr>
        <p:spPr>
          <a:xfrm>
            <a:off x="0" y="0"/>
            <a:ext cx="12192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variable is a container to store data(values).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names are names given to the memory locations.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location can hold integer, real, char or string constants.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integer variables needs 4bytes, float variable needs 4bytes, double variable needs 8bytes and char variable needs 1byte memory space.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var_name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Ex: </a:t>
            </a:r>
          </a:p>
          <a:p>
            <a:pPr lvl="2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c=2;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3092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25F649-082E-3FF3-F92A-EF9CCAFE5942}"/>
              </a:ext>
            </a:extLst>
          </p:cNvPr>
          <p:cNvSpPr txBox="1"/>
          <p:nvPr/>
        </p:nvSpPr>
        <p:spPr>
          <a:xfrm>
            <a:off x="0" y="0"/>
            <a:ext cx="12192000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variable: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variable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variable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variable: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is declared in outside the function is called global variable.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Program:(global variable)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#include&lt;iostream&gt;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a=10, b=4;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"Add of two values : " &lt;&lt;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234AA-0B1B-F14D-CD48-02C708ED11B8}"/>
              </a:ext>
            </a:extLst>
          </p:cNvPr>
          <p:cNvSpPr txBox="1"/>
          <p:nvPr/>
        </p:nvSpPr>
        <p:spPr>
          <a:xfrm>
            <a:off x="6778171" y="3429000"/>
            <a:ext cx="463005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of two values : 14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175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FBF867-7A29-69BD-2E0E-248A9E8DFC95}"/>
              </a:ext>
            </a:extLst>
          </p:cNvPr>
          <p:cNvSpPr txBox="1"/>
          <p:nvPr/>
        </p:nvSpPr>
        <p:spPr>
          <a:xfrm>
            <a:off x="0" y="0"/>
            <a:ext cx="12192000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variable: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are declared inside the function called local variable.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:(local variable)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#include&lt;iostream&gt;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a=10, b=5;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"Add of two values : " &lt;&lt;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Output: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Add of two values : 15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765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7F221E-C7AA-7D6E-5872-00C319147171}"/>
              </a:ext>
            </a:extLst>
          </p:cNvPr>
          <p:cNvSpPr txBox="1"/>
          <p:nvPr/>
        </p:nvSpPr>
        <p:spPr>
          <a:xfrm>
            <a:off x="0" y="0"/>
            <a:ext cx="121920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 are used to perform operations on variables and values.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Unary operators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operators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operators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operators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operator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operators are used to perform common mathematical operations.</a:t>
            </a:r>
          </a:p>
          <a:p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Unary operator	(++, --)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operator	(+, -, *, /, %)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756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C2D8A3-05FD-6C8F-4634-3285C6D3622A}"/>
              </a:ext>
            </a:extLst>
          </p:cNvPr>
          <p:cNvSpPr txBox="1"/>
          <p:nvPr/>
        </p:nvSpPr>
        <p:spPr>
          <a:xfrm>
            <a:off x="0" y="0"/>
            <a:ext cx="12192000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for Arithmetic Operators: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AEF905A-4AC8-2636-855D-5B76198C8D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707370"/>
              </p:ext>
            </p:extLst>
          </p:nvPr>
        </p:nvGraphicFramePr>
        <p:xfrm>
          <a:off x="624114" y="929931"/>
          <a:ext cx="9550399" cy="5518222"/>
        </p:xfrm>
        <a:graphic>
          <a:graphicData uri="http://schemas.openxmlformats.org/drawingml/2006/table">
            <a:tbl>
              <a:tblPr/>
              <a:tblGrid>
                <a:gridCol w="1748441">
                  <a:extLst>
                    <a:ext uri="{9D8B030D-6E8A-4147-A177-3AD203B41FA5}">
                      <a16:colId xmlns:a16="http://schemas.microsoft.com/office/drawing/2014/main" val="3607458189"/>
                    </a:ext>
                  </a:extLst>
                </a:gridCol>
                <a:gridCol w="1802111">
                  <a:extLst>
                    <a:ext uri="{9D8B030D-6E8A-4147-A177-3AD203B41FA5}">
                      <a16:colId xmlns:a16="http://schemas.microsoft.com/office/drawing/2014/main" val="1640126855"/>
                    </a:ext>
                  </a:extLst>
                </a:gridCol>
                <a:gridCol w="4004584">
                  <a:extLst>
                    <a:ext uri="{9D8B030D-6E8A-4147-A177-3AD203B41FA5}">
                      <a16:colId xmlns:a16="http://schemas.microsoft.com/office/drawing/2014/main" val="1075391073"/>
                    </a:ext>
                  </a:extLst>
                </a:gridCol>
                <a:gridCol w="1701973">
                  <a:extLst>
                    <a:ext uri="{9D8B030D-6E8A-4147-A177-3AD203B41FA5}">
                      <a16:colId xmlns:a16="http://schemas.microsoft.com/office/drawing/2014/main" val="481376837"/>
                    </a:ext>
                  </a:extLst>
                </a:gridCol>
                <a:gridCol w="293290">
                  <a:extLst>
                    <a:ext uri="{9D8B030D-6E8A-4147-A177-3AD203B41FA5}">
                      <a16:colId xmlns:a16="http://schemas.microsoft.com/office/drawing/2014/main" val="53013486"/>
                    </a:ext>
                  </a:extLst>
                </a:gridCol>
              </a:tblGrid>
              <a:tr h="320770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</a:p>
                  </a:txBody>
                  <a:tcPr marL="123613" marR="61806" marT="61806" marB="618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61806" marR="61806" marT="61806" marB="618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61806" marR="61806" marT="61806" marB="618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</a:p>
                  </a:txBody>
                  <a:tcPr marL="61806" marR="61806" marT="61806" marB="618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500" dirty="0">
                        <a:effectLst/>
                      </a:endParaRPr>
                    </a:p>
                  </a:txBody>
                  <a:tcPr marL="61806" marR="61806" marT="61806" marB="618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134811"/>
                  </a:ext>
                </a:extLst>
              </a:tr>
              <a:tr h="346115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123613" marR="61806" marT="61806" marB="618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Addition</a:t>
                      </a:r>
                    </a:p>
                  </a:txBody>
                  <a:tcPr marL="61806" marR="61806" marT="61806" marB="618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Adds together two values</a:t>
                      </a:r>
                    </a:p>
                  </a:txBody>
                  <a:tcPr marL="61806" marR="61806" marT="61806" marB="618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+ y</a:t>
                      </a:r>
                    </a:p>
                  </a:txBody>
                  <a:tcPr marL="61806" marR="61806" marT="61806" marB="618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500" dirty="0">
                        <a:effectLst/>
                      </a:endParaRPr>
                    </a:p>
                  </a:txBody>
                  <a:tcPr marL="61806" marR="61806" marT="61806" marB="618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598190"/>
                  </a:ext>
                </a:extLst>
              </a:tr>
              <a:tr h="568618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23613" marR="61806" marT="61806" marB="618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Subtraction</a:t>
                      </a:r>
                    </a:p>
                  </a:txBody>
                  <a:tcPr marL="61806" marR="61806" marT="61806" marB="618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Subtracts one value from another</a:t>
                      </a:r>
                    </a:p>
                  </a:txBody>
                  <a:tcPr marL="61806" marR="61806" marT="61806" marB="618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- y</a:t>
                      </a:r>
                    </a:p>
                  </a:txBody>
                  <a:tcPr marL="61806" marR="61806" marT="61806" marB="618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500" dirty="0">
                        <a:effectLst/>
                      </a:endParaRPr>
                    </a:p>
                  </a:txBody>
                  <a:tcPr marL="61806" marR="61806" marT="61806" marB="618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883044"/>
                  </a:ext>
                </a:extLst>
              </a:tr>
              <a:tr h="568618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marL="123613" marR="61806" marT="61806" marB="618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Multiplication</a:t>
                      </a:r>
                    </a:p>
                  </a:txBody>
                  <a:tcPr marL="61806" marR="61806" marT="61806" marB="618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Multiplies two values</a:t>
                      </a:r>
                    </a:p>
                  </a:txBody>
                  <a:tcPr marL="61806" marR="61806" marT="61806" marB="618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* y</a:t>
                      </a:r>
                    </a:p>
                  </a:txBody>
                  <a:tcPr marL="61806" marR="61806" marT="61806" marB="618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500" dirty="0">
                        <a:effectLst/>
                      </a:endParaRPr>
                    </a:p>
                  </a:txBody>
                  <a:tcPr marL="61806" marR="61806" marT="61806" marB="618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160505"/>
                  </a:ext>
                </a:extLst>
              </a:tr>
              <a:tr h="346115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</a:p>
                  </a:txBody>
                  <a:tcPr marL="123613" marR="61806" marT="61806" marB="618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Division</a:t>
                      </a:r>
                    </a:p>
                  </a:txBody>
                  <a:tcPr marL="61806" marR="61806" marT="61806" marB="618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Divides one value by another</a:t>
                      </a:r>
                    </a:p>
                  </a:txBody>
                  <a:tcPr marL="61806" marR="61806" marT="61806" marB="618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/ y</a:t>
                      </a:r>
                    </a:p>
                  </a:txBody>
                  <a:tcPr marL="61806" marR="61806" marT="61806" marB="618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500" dirty="0">
                        <a:effectLst/>
                      </a:endParaRPr>
                    </a:p>
                  </a:txBody>
                  <a:tcPr marL="61806" marR="61806" marT="61806" marB="618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381408"/>
                  </a:ext>
                </a:extLst>
              </a:tr>
              <a:tr h="568618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</a:p>
                  </a:txBody>
                  <a:tcPr marL="123613" marR="61806" marT="61806" marB="618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Modulus</a:t>
                      </a:r>
                    </a:p>
                  </a:txBody>
                  <a:tcPr marL="61806" marR="61806" marT="61806" marB="618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the division remainder</a:t>
                      </a:r>
                    </a:p>
                  </a:txBody>
                  <a:tcPr marL="61806" marR="61806" marT="61806" marB="618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% y</a:t>
                      </a:r>
                    </a:p>
                  </a:txBody>
                  <a:tcPr marL="61806" marR="61806" marT="61806" marB="618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500" dirty="0">
                        <a:effectLst/>
                      </a:endParaRPr>
                    </a:p>
                  </a:txBody>
                  <a:tcPr marL="61806" marR="61806" marT="61806" marB="618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018012"/>
                  </a:ext>
                </a:extLst>
              </a:tr>
              <a:tr h="568618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++</a:t>
                      </a:r>
                    </a:p>
                  </a:txBody>
                  <a:tcPr marL="123613" marR="61806" marT="61806" marB="618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Increment</a:t>
                      </a:r>
                    </a:p>
                  </a:txBody>
                  <a:tcPr marL="61806" marR="61806" marT="61806" marB="618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Increases the value of a variable by 1</a:t>
                      </a:r>
                    </a:p>
                  </a:txBody>
                  <a:tcPr marL="61806" marR="61806" marT="61806" marB="618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++x</a:t>
                      </a:r>
                    </a:p>
                  </a:txBody>
                  <a:tcPr marL="61806" marR="61806" marT="61806" marB="618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500" dirty="0">
                        <a:effectLst/>
                      </a:endParaRPr>
                    </a:p>
                  </a:txBody>
                  <a:tcPr marL="61806" marR="61806" marT="61806" marB="618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9356"/>
                  </a:ext>
                </a:extLst>
              </a:tr>
              <a:tr h="568618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123613" marR="61806" marT="61806" marB="618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Decrement</a:t>
                      </a:r>
                    </a:p>
                  </a:txBody>
                  <a:tcPr marL="61806" marR="61806" marT="61806" marB="618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Decreases the value of a variable by 1</a:t>
                      </a:r>
                    </a:p>
                  </a:txBody>
                  <a:tcPr marL="61806" marR="61806" marT="61806" marB="618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--x</a:t>
                      </a:r>
                    </a:p>
                  </a:txBody>
                  <a:tcPr marL="61806" marR="61806" marT="61806" marB="618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500" dirty="0"/>
                    </a:p>
                  </a:txBody>
                  <a:tcPr marL="74168" marR="74168" marT="37084" marB="3708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22879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943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657119-32A6-AD6D-4086-F45D02783470}"/>
              </a:ext>
            </a:extLst>
          </p:cNvPr>
          <p:cNvSpPr txBox="1"/>
          <p:nvPr/>
        </p:nvSpPr>
        <p:spPr>
          <a:xfrm>
            <a:off x="0" y="0"/>
            <a:ext cx="12192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(Arithmetic operator)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a = 8, b = 3;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"a + b = " &lt;&lt; (a + b) &lt;&lt;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"a - b = "   &lt;&lt; (a - b) &lt;&lt;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"a * b = " &lt;&lt; (a * b) &lt;&lt;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"a / b = "   &lt;&lt; (a / b) &lt;&lt;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"a % b = " &lt;&lt; (a % b) &lt;&lt;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9230CD-F1F2-F6B0-7957-AA1215BDB085}"/>
              </a:ext>
            </a:extLst>
          </p:cNvPr>
          <p:cNvSpPr txBox="1"/>
          <p:nvPr/>
        </p:nvSpPr>
        <p:spPr>
          <a:xfrm>
            <a:off x="6531429" y="1640114"/>
            <a:ext cx="481874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+ b = 11</a:t>
            </a:r>
          </a:p>
          <a:p>
            <a:pPr lvl="1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- b = 5</a:t>
            </a:r>
          </a:p>
          <a:p>
            <a:pPr lvl="1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* b = 24</a:t>
            </a:r>
          </a:p>
          <a:p>
            <a:pPr lvl="1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/ b = 2</a:t>
            </a:r>
          </a:p>
          <a:p>
            <a:pPr lvl="1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% b = 2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257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1E1E4F-84FF-505E-0757-7D1B074572C1}"/>
              </a:ext>
            </a:extLst>
          </p:cNvPr>
          <p:cNvSpPr txBox="1"/>
          <p:nvPr/>
        </p:nvSpPr>
        <p:spPr>
          <a:xfrm>
            <a:off x="0" y="0"/>
            <a:ext cx="121920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Unary Operators: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need only one operand 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increment, decrement or negate the values.</a:t>
            </a:r>
          </a:p>
          <a:p>
            <a:endParaRPr lang="en-IN" sz="2800" b="1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Decrement</a:t>
            </a:r>
          </a:p>
          <a:p>
            <a:endParaRPr lang="en-IN" sz="28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used to increase the values.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Types: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IN" sz="2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 increment	(increment and compute)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IN" sz="2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 increment	(compute and increment)</a:t>
            </a:r>
          </a:p>
        </p:txBody>
      </p:sp>
    </p:spTree>
    <p:extLst>
      <p:ext uri="{BB962C8B-B14F-4D97-AF65-F5344CB8AC3E}">
        <p14:creationId xmlns:p14="http://schemas.microsoft.com/office/powerpoint/2010/main" val="3145026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BECD42-E92A-4A96-06F1-F89C0F3D00B7}"/>
              </a:ext>
            </a:extLst>
          </p:cNvPr>
          <p:cNvSpPr txBox="1"/>
          <p:nvPr/>
        </p:nvSpPr>
        <p:spPr>
          <a:xfrm>
            <a:off x="0" y="0"/>
            <a:ext cx="121920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Program:(increment/decrement)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 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int x = 5;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x &lt;&lt;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++x &lt;&lt;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x &lt;&lt;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x &lt;&lt;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x++ &lt;&lt;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x &lt;&lt;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x &lt;&lt;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--x &lt;&lt;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x &lt;&lt;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9FE121-E9AF-85D4-5DB5-DF4ACB968FC0}"/>
              </a:ext>
            </a:extLst>
          </p:cNvPr>
          <p:cNvSpPr txBox="1"/>
          <p:nvPr/>
        </p:nvSpPr>
        <p:spPr>
          <a:xfrm>
            <a:off x="3922360" y="513409"/>
            <a:ext cx="29303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x &lt;&lt;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x-- &lt;&lt;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x &lt;&lt;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0;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						</a:t>
            </a:r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7AFA2-2AD0-F9F2-0A9C-B81462FB53E1}"/>
              </a:ext>
            </a:extLst>
          </p:cNvPr>
          <p:cNvSpPr txBox="1"/>
          <p:nvPr/>
        </p:nvSpPr>
        <p:spPr>
          <a:xfrm>
            <a:off x="7746125" y="0"/>
            <a:ext cx="2480441" cy="726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IN" sz="2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lvl="1"/>
            <a:r>
              <a:rPr lang="en-IN" sz="2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lvl="1"/>
            <a:r>
              <a:rPr lang="en-IN" sz="2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lvl="1"/>
            <a:endParaRPr lang="en-IN" sz="28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lvl="1"/>
            <a:r>
              <a:rPr lang="en-I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lvl="1"/>
            <a:r>
              <a:rPr lang="en-I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  <a:p>
            <a:pPr lvl="1"/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  <a:p>
            <a:pPr lvl="1"/>
            <a:r>
              <a:rPr lang="en-I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lvl="1"/>
            <a:r>
              <a:rPr lang="en-I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lvl="1"/>
            <a:endParaRPr lang="en-IN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lvl="1"/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lvl="1"/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I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7"/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679D1A1-8A68-B167-CD68-8F2F862E3D78}"/>
              </a:ext>
            </a:extLst>
          </p:cNvPr>
          <p:cNvCxnSpPr/>
          <p:nvPr/>
        </p:nvCxnSpPr>
        <p:spPr>
          <a:xfrm>
            <a:off x="3300248" y="513409"/>
            <a:ext cx="0" cy="6344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DCDCB2-C4E3-69A8-E5E0-07053A8D7967}"/>
              </a:ext>
            </a:extLst>
          </p:cNvPr>
          <p:cNvCxnSpPr/>
          <p:nvPr/>
        </p:nvCxnSpPr>
        <p:spPr>
          <a:xfrm>
            <a:off x="7357241" y="315310"/>
            <a:ext cx="73573" cy="6542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836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5AAD9A-1F09-6DBD-1FE4-42489C1A9A9D}"/>
              </a:ext>
            </a:extLst>
          </p:cNvPr>
          <p:cNvSpPr txBox="1"/>
          <p:nvPr/>
        </p:nvSpPr>
        <p:spPr>
          <a:xfrm>
            <a:off x="0" y="0"/>
            <a:ext cx="12192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operators: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operators are used to assign values to variables.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BEE5A4D-0973-6A87-2E2D-749C082B5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045117"/>
              </p:ext>
            </p:extLst>
          </p:nvPr>
        </p:nvGraphicFramePr>
        <p:xfrm>
          <a:off x="1465943" y="892449"/>
          <a:ext cx="7868695" cy="5836296"/>
        </p:xfrm>
        <a:graphic>
          <a:graphicData uri="http://schemas.openxmlformats.org/drawingml/2006/table">
            <a:tbl>
              <a:tblPr/>
              <a:tblGrid>
                <a:gridCol w="2660266">
                  <a:extLst>
                    <a:ext uri="{9D8B030D-6E8A-4147-A177-3AD203B41FA5}">
                      <a16:colId xmlns:a16="http://schemas.microsoft.com/office/drawing/2014/main" val="2425814581"/>
                    </a:ext>
                  </a:extLst>
                </a:gridCol>
                <a:gridCol w="2660266">
                  <a:extLst>
                    <a:ext uri="{9D8B030D-6E8A-4147-A177-3AD203B41FA5}">
                      <a16:colId xmlns:a16="http://schemas.microsoft.com/office/drawing/2014/main" val="3416447323"/>
                    </a:ext>
                  </a:extLst>
                </a:gridCol>
                <a:gridCol w="2384141">
                  <a:extLst>
                    <a:ext uri="{9D8B030D-6E8A-4147-A177-3AD203B41FA5}">
                      <a16:colId xmlns:a16="http://schemas.microsoft.com/office/drawing/2014/main" val="2836172447"/>
                    </a:ext>
                  </a:extLst>
                </a:gridCol>
                <a:gridCol w="164022">
                  <a:extLst>
                    <a:ext uri="{9D8B030D-6E8A-4147-A177-3AD203B41FA5}">
                      <a16:colId xmlns:a16="http://schemas.microsoft.com/office/drawing/2014/main" val="3111927307"/>
                    </a:ext>
                  </a:extLst>
                </a:gridCol>
              </a:tblGrid>
              <a:tr h="393213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</a:p>
                  </a:txBody>
                  <a:tcPr marL="115519" marR="57759" marT="57759" marB="57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</a:p>
                  </a:txBody>
                  <a:tcPr marL="57759" marR="57759" marT="57759" marB="57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Same As</a:t>
                      </a:r>
                    </a:p>
                  </a:txBody>
                  <a:tcPr marL="57759" marR="57759" marT="57759" marB="57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200" dirty="0">
                        <a:effectLst/>
                      </a:endParaRPr>
                    </a:p>
                  </a:txBody>
                  <a:tcPr marL="57759" marR="57759" marT="57759" marB="57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476628"/>
                  </a:ext>
                </a:extLst>
              </a:tr>
              <a:tr h="349007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</a:p>
                  </a:txBody>
                  <a:tcPr marL="115519" marR="57759" marT="57759" marB="57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= 5</a:t>
                      </a:r>
                    </a:p>
                  </a:txBody>
                  <a:tcPr marL="57759" marR="57759" marT="57759" marB="57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= 5</a:t>
                      </a:r>
                    </a:p>
                  </a:txBody>
                  <a:tcPr marL="57759" marR="57759" marT="57759" marB="57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200">
                        <a:effectLst/>
                      </a:endParaRPr>
                    </a:p>
                  </a:txBody>
                  <a:tcPr marL="57759" marR="57759" marT="57759" marB="57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277929"/>
                  </a:ext>
                </a:extLst>
              </a:tr>
              <a:tr h="349007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+=</a:t>
                      </a:r>
                    </a:p>
                  </a:txBody>
                  <a:tcPr marL="115519" marR="57759" marT="57759" marB="57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+= 3</a:t>
                      </a:r>
                    </a:p>
                  </a:txBody>
                  <a:tcPr marL="57759" marR="57759" marT="57759" marB="57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= x + 3</a:t>
                      </a:r>
                    </a:p>
                  </a:txBody>
                  <a:tcPr marL="57759" marR="57759" marT="57759" marB="57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200">
                        <a:effectLst/>
                      </a:endParaRPr>
                    </a:p>
                  </a:txBody>
                  <a:tcPr marL="57759" marR="57759" marT="57759" marB="57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12192"/>
                  </a:ext>
                </a:extLst>
              </a:tr>
              <a:tr h="349007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-=</a:t>
                      </a:r>
                    </a:p>
                  </a:txBody>
                  <a:tcPr marL="115519" marR="57759" marT="57759" marB="57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-= 3</a:t>
                      </a:r>
                    </a:p>
                  </a:txBody>
                  <a:tcPr marL="57759" marR="57759" marT="57759" marB="57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= x - 3</a:t>
                      </a:r>
                    </a:p>
                  </a:txBody>
                  <a:tcPr marL="57759" marR="57759" marT="57759" marB="57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200">
                        <a:effectLst/>
                      </a:endParaRPr>
                    </a:p>
                  </a:txBody>
                  <a:tcPr marL="57759" marR="57759" marT="57759" marB="57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573054"/>
                  </a:ext>
                </a:extLst>
              </a:tr>
              <a:tr h="349007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*=</a:t>
                      </a:r>
                    </a:p>
                  </a:txBody>
                  <a:tcPr marL="115519" marR="57759" marT="57759" marB="57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*= 3</a:t>
                      </a:r>
                    </a:p>
                  </a:txBody>
                  <a:tcPr marL="57759" marR="57759" marT="57759" marB="57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= x * 3</a:t>
                      </a:r>
                    </a:p>
                  </a:txBody>
                  <a:tcPr marL="57759" marR="57759" marT="57759" marB="57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200" dirty="0">
                        <a:effectLst/>
                      </a:endParaRPr>
                    </a:p>
                  </a:txBody>
                  <a:tcPr marL="57759" marR="57759" marT="57759" marB="57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619771"/>
                  </a:ext>
                </a:extLst>
              </a:tr>
              <a:tr h="349007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/=</a:t>
                      </a:r>
                    </a:p>
                  </a:txBody>
                  <a:tcPr marL="115519" marR="57759" marT="57759" marB="57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/= 3</a:t>
                      </a:r>
                    </a:p>
                  </a:txBody>
                  <a:tcPr marL="57759" marR="57759" marT="57759" marB="57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= x / 3</a:t>
                      </a:r>
                    </a:p>
                  </a:txBody>
                  <a:tcPr marL="57759" marR="57759" marT="57759" marB="57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200" dirty="0">
                        <a:effectLst/>
                      </a:endParaRPr>
                    </a:p>
                  </a:txBody>
                  <a:tcPr marL="57759" marR="57759" marT="57759" marB="57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348955"/>
                  </a:ext>
                </a:extLst>
              </a:tr>
              <a:tr h="349007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%=</a:t>
                      </a:r>
                    </a:p>
                  </a:txBody>
                  <a:tcPr marL="115519" marR="57759" marT="57759" marB="57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%= 3</a:t>
                      </a:r>
                    </a:p>
                  </a:txBody>
                  <a:tcPr marL="57759" marR="57759" marT="57759" marB="57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= x % 3</a:t>
                      </a:r>
                    </a:p>
                  </a:txBody>
                  <a:tcPr marL="57759" marR="57759" marT="57759" marB="57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200">
                        <a:effectLst/>
                      </a:endParaRPr>
                    </a:p>
                  </a:txBody>
                  <a:tcPr marL="57759" marR="57759" marT="57759" marB="57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017876"/>
                  </a:ext>
                </a:extLst>
              </a:tr>
              <a:tr h="349007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&amp;=</a:t>
                      </a:r>
                    </a:p>
                  </a:txBody>
                  <a:tcPr marL="115519" marR="57759" marT="57759" marB="57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&amp;= 3</a:t>
                      </a:r>
                    </a:p>
                  </a:txBody>
                  <a:tcPr marL="57759" marR="57759" marT="57759" marB="57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= x &amp; 3</a:t>
                      </a:r>
                    </a:p>
                  </a:txBody>
                  <a:tcPr marL="57759" marR="57759" marT="57759" marB="57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200">
                        <a:effectLst/>
                      </a:endParaRPr>
                    </a:p>
                  </a:txBody>
                  <a:tcPr marL="57759" marR="57759" marT="57759" marB="57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041489"/>
                  </a:ext>
                </a:extLst>
              </a:tr>
              <a:tr h="349007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|=</a:t>
                      </a:r>
                    </a:p>
                  </a:txBody>
                  <a:tcPr marL="115519" marR="57759" marT="57759" marB="57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|= 3</a:t>
                      </a:r>
                    </a:p>
                  </a:txBody>
                  <a:tcPr marL="57759" marR="57759" marT="57759" marB="57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= x | 3</a:t>
                      </a:r>
                    </a:p>
                  </a:txBody>
                  <a:tcPr marL="57759" marR="57759" marT="57759" marB="57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200">
                        <a:effectLst/>
                      </a:endParaRPr>
                    </a:p>
                  </a:txBody>
                  <a:tcPr marL="57759" marR="57759" marT="57759" marB="57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203871"/>
                  </a:ext>
                </a:extLst>
              </a:tr>
              <a:tr h="349007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^=</a:t>
                      </a:r>
                    </a:p>
                  </a:txBody>
                  <a:tcPr marL="115519" marR="57759" marT="57759" marB="57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^= 3</a:t>
                      </a:r>
                    </a:p>
                  </a:txBody>
                  <a:tcPr marL="57759" marR="57759" marT="57759" marB="57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= x ^ 3</a:t>
                      </a:r>
                    </a:p>
                  </a:txBody>
                  <a:tcPr marL="57759" marR="57759" marT="57759" marB="57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200">
                        <a:effectLst/>
                      </a:endParaRPr>
                    </a:p>
                  </a:txBody>
                  <a:tcPr marL="57759" marR="57759" marT="57759" marB="57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89828"/>
                  </a:ext>
                </a:extLst>
              </a:tr>
              <a:tr h="349007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&gt;&gt;=</a:t>
                      </a:r>
                    </a:p>
                  </a:txBody>
                  <a:tcPr marL="115519" marR="57759" marT="57759" marB="57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&gt;&gt;= 3</a:t>
                      </a:r>
                    </a:p>
                  </a:txBody>
                  <a:tcPr marL="57759" marR="57759" marT="57759" marB="57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= x &gt;&gt; 3</a:t>
                      </a:r>
                    </a:p>
                  </a:txBody>
                  <a:tcPr marL="57759" marR="57759" marT="57759" marB="57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200" dirty="0">
                        <a:effectLst/>
                      </a:endParaRPr>
                    </a:p>
                  </a:txBody>
                  <a:tcPr marL="57759" marR="57759" marT="57759" marB="57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612530"/>
                  </a:ext>
                </a:extLst>
              </a:tr>
              <a:tr h="349007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&lt;&lt;=</a:t>
                      </a:r>
                    </a:p>
                  </a:txBody>
                  <a:tcPr marL="115519" marR="57759" marT="57759" marB="57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&lt;&lt;= 3</a:t>
                      </a:r>
                    </a:p>
                  </a:txBody>
                  <a:tcPr marL="57759" marR="57759" marT="57759" marB="57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= x &lt;&lt; 3</a:t>
                      </a:r>
                    </a:p>
                  </a:txBody>
                  <a:tcPr marL="57759" marR="57759" marT="57759" marB="57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69311" marR="69311" marT="34656" marB="346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60401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3073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016CBB-C0C9-E9BB-3196-B38E920859DF}"/>
              </a:ext>
            </a:extLst>
          </p:cNvPr>
          <p:cNvSpPr txBox="1"/>
          <p:nvPr/>
        </p:nvSpPr>
        <p:spPr>
          <a:xfrm>
            <a:off x="0" y="0"/>
            <a:ext cx="12192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C++ 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 is a general purpose, case-sensitive, free-form programming language that supports object-oriented, procedural and generic programming.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 of C++: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Bjarne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Stroustrup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known as the founder of C++ language.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 programming language was developed in 1979 by Bjarne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Stroustrup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bell laboratories of AT&amp;T (American Telephone &amp; Telegraph), located in U.S.A.</a:t>
            </a:r>
          </a:p>
        </p:txBody>
      </p:sp>
    </p:spTree>
    <p:extLst>
      <p:ext uri="{BB962C8B-B14F-4D97-AF65-F5344CB8AC3E}">
        <p14:creationId xmlns:p14="http://schemas.microsoft.com/office/powerpoint/2010/main" val="890041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C3C896-E6BF-C0D4-1CA6-229E3EA25B82}"/>
              </a:ext>
            </a:extLst>
          </p:cNvPr>
          <p:cNvSpPr txBox="1"/>
          <p:nvPr/>
        </p:nvSpPr>
        <p:spPr>
          <a:xfrm>
            <a:off x="0" y="0"/>
            <a:ext cx="121920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Program:(Assignment operators)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#include&lt;iostream&gt;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"Enter a value : " &lt;&lt;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&gt;&gt; a;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"Enter b value : " &lt;&lt;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&gt;&gt; b;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 = a + b;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c &lt;&lt;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 += a;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c &lt;&lt;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 *= a;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c &lt;&lt;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2BB667-76F8-3145-A2FD-6028C5ED4C0C}"/>
              </a:ext>
            </a:extLst>
          </p:cNvPr>
          <p:cNvSpPr txBox="1"/>
          <p:nvPr/>
        </p:nvSpPr>
        <p:spPr>
          <a:xfrm>
            <a:off x="6531429" y="892552"/>
            <a:ext cx="551542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 /= a;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c &lt;&lt;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 	}</a:t>
            </a:r>
          </a:p>
          <a:p>
            <a:endParaRPr lang="en-IN" sz="2800" dirty="0"/>
          </a:p>
          <a:p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a value 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b value 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505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2C9CB6-AC7D-B3DC-565A-638FC633BA00}"/>
              </a:ext>
            </a:extLst>
          </p:cNvPr>
          <p:cNvSpPr txBox="1"/>
          <p:nvPr/>
        </p:nvSpPr>
        <p:spPr>
          <a:xfrm>
            <a:off x="0" y="0"/>
            <a:ext cx="121920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operator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operators are used to compare two values.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return value of a comparison is either 1(true) or 0(false).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292055B-0932-7533-6965-776AC9D20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316869"/>
              </p:ext>
            </p:extLst>
          </p:nvPr>
        </p:nvGraphicFramePr>
        <p:xfrm>
          <a:off x="827314" y="1828799"/>
          <a:ext cx="8851342" cy="4480560"/>
        </p:xfrm>
        <a:graphic>
          <a:graphicData uri="http://schemas.openxmlformats.org/drawingml/2006/table">
            <a:tbl>
              <a:tblPr/>
              <a:tblGrid>
                <a:gridCol w="2409323">
                  <a:extLst>
                    <a:ext uri="{9D8B030D-6E8A-4147-A177-3AD203B41FA5}">
                      <a16:colId xmlns:a16="http://schemas.microsoft.com/office/drawing/2014/main" val="1072939577"/>
                    </a:ext>
                  </a:extLst>
                </a:gridCol>
                <a:gridCol w="3373095">
                  <a:extLst>
                    <a:ext uri="{9D8B030D-6E8A-4147-A177-3AD203B41FA5}">
                      <a16:colId xmlns:a16="http://schemas.microsoft.com/office/drawing/2014/main" val="2116078577"/>
                    </a:ext>
                  </a:extLst>
                </a:gridCol>
                <a:gridCol w="2891124">
                  <a:extLst>
                    <a:ext uri="{9D8B030D-6E8A-4147-A177-3AD203B41FA5}">
                      <a16:colId xmlns:a16="http://schemas.microsoft.com/office/drawing/2014/main" val="2907141325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4217504094"/>
                    </a:ext>
                  </a:extLst>
                </a:gridCol>
              </a:tblGrid>
              <a:tr h="528735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</a:p>
                  </a:txBody>
                  <a:tcPr marL="1524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000827"/>
                  </a:ext>
                </a:extLst>
              </a:tr>
              <a:tr h="528735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==</a:t>
                      </a:r>
                    </a:p>
                  </a:txBody>
                  <a:tcPr marL="1524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Equal to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== y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930102"/>
                  </a:ext>
                </a:extLst>
              </a:tr>
              <a:tr h="528735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!=</a:t>
                      </a:r>
                    </a:p>
                  </a:txBody>
                  <a:tcPr marL="1524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equal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!= y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648558"/>
                  </a:ext>
                </a:extLst>
              </a:tr>
              <a:tr h="528735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1524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Greater than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&gt; y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912586"/>
                  </a:ext>
                </a:extLst>
              </a:tr>
              <a:tr h="528735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</a:p>
                  </a:txBody>
                  <a:tcPr marL="1524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 than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&lt; y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842664"/>
                  </a:ext>
                </a:extLst>
              </a:tr>
              <a:tr h="528735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&gt;=</a:t>
                      </a:r>
                    </a:p>
                  </a:txBody>
                  <a:tcPr marL="1524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Greater than or equal to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&gt;= y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387198"/>
                  </a:ext>
                </a:extLst>
              </a:tr>
              <a:tr h="528735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&lt;=</a:t>
                      </a:r>
                    </a:p>
                  </a:txBody>
                  <a:tcPr marL="1524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 than or equal to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&lt;= y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936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4399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C5FD22-5C44-B229-F226-73088998B447}"/>
              </a:ext>
            </a:extLst>
          </p:cNvPr>
          <p:cNvSpPr txBox="1"/>
          <p:nvPr/>
        </p:nvSpPr>
        <p:spPr>
          <a:xfrm>
            <a:off x="0" y="0"/>
            <a:ext cx="12192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Program:(Comparison)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a = 6, b = 4;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"a == b is " &lt;&lt; (a == b) &lt;&lt;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"a &gt; b is " &lt;&lt; (a &gt; b) &lt;&lt;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"a &gt;= b is " &lt;&lt; (a &gt;= b) &lt;&lt;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"a &lt; b is " &lt;&lt; (a &lt; b) &lt;&lt;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"a &lt;= b is " &lt;&lt; (a &lt;= b) &lt;&lt;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"a != b is " &lt;&lt; (a != b) &lt;&lt;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62DD29-BC17-C517-B2FD-0244F59CBA60}"/>
              </a:ext>
            </a:extLst>
          </p:cNvPr>
          <p:cNvSpPr txBox="1"/>
          <p:nvPr/>
        </p:nvSpPr>
        <p:spPr>
          <a:xfrm>
            <a:off x="6096000" y="798286"/>
            <a:ext cx="492034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== b is 0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&gt; b is 1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&gt;= b is 1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 b is 0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&lt;= b is 0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!= b is 1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761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0A49B3-4B3C-B1DE-063B-E025010974A0}"/>
              </a:ext>
            </a:extLst>
          </p:cNvPr>
          <p:cNvSpPr txBox="1"/>
          <p:nvPr/>
        </p:nvSpPr>
        <p:spPr>
          <a:xfrm>
            <a:off x="0" y="0"/>
            <a:ext cx="12192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operators are used to determine the logic between variables or values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746BE25-7FD1-C625-C4BC-D02F3748E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439800"/>
              </p:ext>
            </p:extLst>
          </p:nvPr>
        </p:nvGraphicFramePr>
        <p:xfrm>
          <a:off x="551543" y="2148114"/>
          <a:ext cx="9808313" cy="398011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596571">
                  <a:extLst>
                    <a:ext uri="{9D8B030D-6E8A-4147-A177-3AD203B41FA5}">
                      <a16:colId xmlns:a16="http://schemas.microsoft.com/office/drawing/2014/main" val="3997751319"/>
                    </a:ext>
                  </a:extLst>
                </a:gridCol>
                <a:gridCol w="1712686">
                  <a:extLst>
                    <a:ext uri="{9D8B030D-6E8A-4147-A177-3AD203B41FA5}">
                      <a16:colId xmlns:a16="http://schemas.microsoft.com/office/drawing/2014/main" val="1593815019"/>
                    </a:ext>
                  </a:extLst>
                </a:gridCol>
                <a:gridCol w="3787545">
                  <a:extLst>
                    <a:ext uri="{9D8B030D-6E8A-4147-A177-3AD203B41FA5}">
                      <a16:colId xmlns:a16="http://schemas.microsoft.com/office/drawing/2014/main" val="73232830"/>
                    </a:ext>
                  </a:extLst>
                </a:gridCol>
                <a:gridCol w="2475125">
                  <a:extLst>
                    <a:ext uri="{9D8B030D-6E8A-4147-A177-3AD203B41FA5}">
                      <a16:colId xmlns:a16="http://schemas.microsoft.com/office/drawing/2014/main" val="1198125815"/>
                    </a:ext>
                  </a:extLst>
                </a:gridCol>
                <a:gridCol w="236386">
                  <a:extLst>
                    <a:ext uri="{9D8B030D-6E8A-4147-A177-3AD203B41FA5}">
                      <a16:colId xmlns:a16="http://schemas.microsoft.com/office/drawing/2014/main" val="1061890747"/>
                    </a:ext>
                  </a:extLst>
                </a:gridCol>
              </a:tblGrid>
              <a:tr h="901744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b="1" dirty="0">
                          <a:effectLst/>
                        </a:rPr>
                        <a:t>Operator</a:t>
                      </a:r>
                      <a:endParaRPr lang="en-IN" sz="24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b="1" dirty="0">
                          <a:effectLst/>
                        </a:rPr>
                        <a:t>Name</a:t>
                      </a:r>
                      <a:endParaRPr lang="en-IN" sz="24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b="1" dirty="0">
                          <a:effectLst/>
                        </a:rPr>
                        <a:t>Description</a:t>
                      </a:r>
                      <a:endParaRPr lang="en-IN" sz="24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b="1" dirty="0">
                          <a:effectLst/>
                        </a:rPr>
                        <a:t>Example</a:t>
                      </a:r>
                      <a:endParaRPr lang="en-IN" sz="24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endParaRPr lang="en-IN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36052935"/>
                  </a:ext>
                </a:extLst>
              </a:tr>
              <a:tr h="901744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</a:rPr>
                        <a:t>&amp;&amp; 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</a:rPr>
                        <a:t>Logical and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Returns true if both statements are true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</a:rPr>
                        <a:t>x &lt; 5 &amp;&amp;  x &lt; 10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endParaRPr lang="en-IN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672444571"/>
                  </a:ext>
                </a:extLst>
              </a:tr>
              <a:tr h="901744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</a:rPr>
                        <a:t>|| 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</a:rPr>
                        <a:t>Logical or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Returns true if one of the statements is true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effectLst/>
                        </a:rPr>
                        <a:t>x &lt; 5 || x &lt; 4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endParaRPr lang="en-IN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005245568"/>
                  </a:ext>
                </a:extLst>
              </a:tr>
              <a:tr h="1274880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</a:rPr>
                        <a:t>!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</a:rPr>
                        <a:t>Logical not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Reverse the result, returns false if the result is true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effectLst/>
                        </a:rPr>
                        <a:t>!(x &lt; 5 &amp;&amp; x &lt; 10)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endParaRPr lang="en-IN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748003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2894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A0013E-D5B9-5EDE-0B8D-124093FC2777}"/>
              </a:ext>
            </a:extLst>
          </p:cNvPr>
          <p:cNvSpPr txBox="1"/>
          <p:nvPr/>
        </p:nvSpPr>
        <p:spPr>
          <a:xfrm>
            <a:off x="0" y="0"/>
            <a:ext cx="121920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:(logical operator)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#include&lt;iostream&gt;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a=10,b=5;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((a&gt;b) &amp;&amp; (a&lt;b)) &lt;&lt;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((a&gt;b) || (a&lt;b)) &lt;&lt;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(!(a&gt;b) &amp;&amp; (b&lt;a)) &lt;&lt;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B25A6-49E9-55E9-9715-2EB643832A2D}"/>
              </a:ext>
            </a:extLst>
          </p:cNvPr>
          <p:cNvSpPr txBox="1"/>
          <p:nvPr/>
        </p:nvSpPr>
        <p:spPr>
          <a:xfrm>
            <a:off x="6792685" y="1436915"/>
            <a:ext cx="45720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760006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BBF30C-BA19-08B2-779E-D3BB0A199D35}"/>
              </a:ext>
            </a:extLst>
          </p:cNvPr>
          <p:cNvSpPr txBox="1"/>
          <p:nvPr/>
        </p:nvSpPr>
        <p:spPr>
          <a:xfrm>
            <a:off x="0" y="0"/>
            <a:ext cx="12192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operator: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operators are used to perform bitwise calculations on integers.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integers are converted into binary format and then operations are performed bit by bit, hence the name bitwise operators.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operators work on integers only and the final output is returned in the decimal format.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Binary AND Operator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Binary OR Operator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Binary XOR Operator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Binary Complement Operator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Binary Left Shift Operator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Binary Right Shift Operator</a:t>
            </a: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496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A5AE19-6A18-0D94-536F-14F6703792BE}"/>
              </a:ext>
            </a:extLst>
          </p:cNvPr>
          <p:cNvSpPr txBox="1"/>
          <p:nvPr/>
        </p:nvSpPr>
        <p:spPr>
          <a:xfrm>
            <a:off x="0" y="0"/>
            <a:ext cx="12192000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#include&lt;iostream&gt;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a, b;</a:t>
            </a: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"Enter two number:" &lt;&lt;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&gt;&gt; a &gt;&gt; b;</a:t>
            </a: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"AND is : " &lt;&lt; (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a&amp;b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&lt;&lt;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"OR is : " &lt;&lt; (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a|b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&lt;&lt;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"XOR is : " &lt;&lt; (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a^b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&lt;&lt;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&lt;&lt; “COMPLEMENT of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is : " &lt;&lt; (~a) &lt;&lt;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Rightshift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: " &lt;&lt; (a&gt;&gt;2) &lt;&lt;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leftShift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: " &lt;&lt; (a&lt;&lt;2) &lt;&lt;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0;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B0D494-E60A-225C-8CE4-A488BEB72B75}"/>
              </a:ext>
            </a:extLst>
          </p:cNvPr>
          <p:cNvSpPr txBox="1"/>
          <p:nvPr/>
        </p:nvSpPr>
        <p:spPr>
          <a:xfrm>
            <a:off x="6981372" y="691976"/>
            <a:ext cx="56896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two number: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is : 0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is : 14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XOR is : 14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 is : -11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Rightshift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: 2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leftShift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: 40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023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C52F3A-4C9C-1831-A2B8-B5A04953F362}"/>
              </a:ext>
            </a:extLst>
          </p:cNvPr>
          <p:cNvSpPr txBox="1"/>
          <p:nvPr/>
        </p:nvSpPr>
        <p:spPr>
          <a:xfrm>
            <a:off x="0" y="0"/>
            <a:ext cx="12192000" cy="714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operator: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Conditional operator is used to handling simple situations in a line.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expression1 ? expression2 : expression3;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given value in expression1 is true, then expression2 will be evaluated; otherwise, </a:t>
            </a:r>
          </a:p>
          <a:p>
            <a:pPr marL="457200" lvl="1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expression3 will be evaluated.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 {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a=8,b=6;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c=(a&gt;b)?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a:b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&lt;&lt;c;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49CB83-1F26-C335-1191-704F1749CF51}"/>
              </a:ext>
            </a:extLst>
          </p:cNvPr>
          <p:cNvSpPr txBox="1"/>
          <p:nvPr/>
        </p:nvSpPr>
        <p:spPr>
          <a:xfrm>
            <a:off x="4779034" y="4589253"/>
            <a:ext cx="47100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57153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57700-DDA6-F285-55C5-DB0B3A66C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9C942-7C4F-0A96-14C5-5C6243582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case-sensitive,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free-form programming language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 programming language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overloading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overloading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kernel , driver, stream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84511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0A7B75-25A0-5B38-9996-408C88C72943}"/>
              </a:ext>
            </a:extLst>
          </p:cNvPr>
          <p:cNvSpPr txBox="1"/>
          <p:nvPr/>
        </p:nvSpPr>
        <p:spPr>
          <a:xfrm>
            <a:off x="0" y="0"/>
            <a:ext cx="12192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sensitive: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Distinguish between upper and lower case.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form programming language: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program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code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need to be placed in specific place.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 programming language: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Functions and classes which are data type independent are called generics,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Namespace: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keyword.</a:t>
            </a:r>
          </a:p>
        </p:txBody>
      </p:sp>
    </p:spTree>
    <p:extLst>
      <p:ext uri="{BB962C8B-B14F-4D97-AF65-F5344CB8AC3E}">
        <p14:creationId xmlns:p14="http://schemas.microsoft.com/office/powerpoint/2010/main" val="1333310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CFEC86-497C-3615-DD31-655D555AA65F}"/>
              </a:ext>
            </a:extLst>
          </p:cNvPr>
          <p:cNvSpPr txBox="1"/>
          <p:nvPr/>
        </p:nvSpPr>
        <p:spPr>
          <a:xfrm>
            <a:off x="0" y="0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C and C++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7EACE89-D061-8405-E961-7E78248F8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523113"/>
              </p:ext>
            </p:extLst>
          </p:nvPr>
        </p:nvGraphicFramePr>
        <p:xfrm>
          <a:off x="239110" y="1364845"/>
          <a:ext cx="11395843" cy="4880741"/>
        </p:xfrm>
        <a:graphic>
          <a:graphicData uri="http://schemas.openxmlformats.org/drawingml/2006/table">
            <a:tbl>
              <a:tblPr/>
              <a:tblGrid>
                <a:gridCol w="769883">
                  <a:extLst>
                    <a:ext uri="{9D8B030D-6E8A-4147-A177-3AD203B41FA5}">
                      <a16:colId xmlns:a16="http://schemas.microsoft.com/office/drawing/2014/main" val="3037828409"/>
                    </a:ext>
                  </a:extLst>
                </a:gridCol>
                <a:gridCol w="4981904">
                  <a:extLst>
                    <a:ext uri="{9D8B030D-6E8A-4147-A177-3AD203B41FA5}">
                      <a16:colId xmlns:a16="http://schemas.microsoft.com/office/drawing/2014/main" val="405771244"/>
                    </a:ext>
                  </a:extLst>
                </a:gridCol>
                <a:gridCol w="5644056">
                  <a:extLst>
                    <a:ext uri="{9D8B030D-6E8A-4147-A177-3AD203B41FA5}">
                      <a16:colId xmlns:a16="http://schemas.microsoft.com/office/drawing/2014/main" val="2428742256"/>
                    </a:ext>
                  </a:extLst>
                </a:gridCol>
              </a:tblGrid>
              <a:tr h="456096">
                <a:tc>
                  <a:txBody>
                    <a:bodyPr/>
                    <a:lstStyle/>
                    <a:p>
                      <a:pPr algn="l" fontAlgn="t"/>
                      <a:r>
                        <a:rPr lang="en-IN" sz="3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78466" marR="78466" marT="78466" marB="78466">
                    <a:lnL w="9525" cap="flat" cmpd="sng" algn="ctr">
                      <a:solidFill>
                        <a:srgbClr val="40FD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FD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FD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marL="78466" marR="78466" marT="78466" marB="78466">
                    <a:lnL w="9525" cap="flat" cmpd="sng" algn="ctr">
                      <a:solidFill>
                        <a:srgbClr val="40FD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FD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FD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C++</a:t>
                      </a:r>
                    </a:p>
                  </a:txBody>
                  <a:tcPr marL="78466" marR="78466" marT="78466" marB="78466">
                    <a:lnL w="9525" cap="flat" cmpd="sng" algn="ctr">
                      <a:solidFill>
                        <a:srgbClr val="40FD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FD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FD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004243"/>
                  </a:ext>
                </a:extLst>
              </a:tr>
              <a:tr h="113333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b="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1)</a:t>
                      </a:r>
                    </a:p>
                  </a:txBody>
                  <a:tcPr marL="52310" marR="52310" marT="52310" marB="5231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b="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follows the procedural style programming.</a:t>
                      </a:r>
                    </a:p>
                  </a:txBody>
                  <a:tcPr marL="52310" marR="52310" marT="52310" marB="5231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b="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C++ is multi-paradigm. It supports both procedural and object oriented.</a:t>
                      </a:r>
                    </a:p>
                  </a:txBody>
                  <a:tcPr marL="52310" marR="52310" marT="52310" marB="5231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569552"/>
                  </a:ext>
                </a:extLst>
              </a:tr>
              <a:tr h="138210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2)</a:t>
                      </a:r>
                    </a:p>
                  </a:txBody>
                  <a:tcPr marL="52310" marR="52310" marT="52310" marB="5231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does not support function overloading.</a:t>
                      </a:r>
                    </a:p>
                  </a:txBody>
                  <a:tcPr marL="52310" marR="52310" marT="52310" marB="5231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C++ supports function overloading.</a:t>
                      </a:r>
                    </a:p>
                  </a:txBody>
                  <a:tcPr marL="52310" marR="52310" marT="52310" marB="5231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919108"/>
                  </a:ext>
                </a:extLst>
              </a:tr>
              <a:tr h="88455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b="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3)</a:t>
                      </a:r>
                    </a:p>
                  </a:txBody>
                  <a:tcPr marL="52310" marR="52310" marT="52310" marB="5231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C, </a:t>
                      </a:r>
                      <a:r>
                        <a:rPr lang="en-US" sz="2400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scanf</a:t>
                      </a:r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 and </a:t>
                      </a:r>
                      <a:r>
                        <a:rPr lang="en-US" sz="2400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 are mainly used for input/output.</a:t>
                      </a:r>
                    </a:p>
                  </a:txBody>
                  <a:tcPr marL="52310" marR="52310" marT="52310" marB="5231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C++ mainly uses stream </a:t>
                      </a:r>
                      <a:r>
                        <a:rPr lang="en-US" sz="2400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cin</a:t>
                      </a:r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sz="2400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cout</a:t>
                      </a:r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perform input and output operations.</a:t>
                      </a:r>
                    </a:p>
                  </a:txBody>
                  <a:tcPr marL="52310" marR="52310" marT="52310" marB="5231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53693"/>
                  </a:ext>
                </a:extLst>
              </a:tr>
              <a:tr h="63577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b="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4)</a:t>
                      </a:r>
                    </a:p>
                  </a:txBody>
                  <a:tcPr marL="52310" marR="52310" marT="52310" marB="5231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 overloading is not possible in C.</a:t>
                      </a:r>
                    </a:p>
                  </a:txBody>
                  <a:tcPr marL="52310" marR="52310" marT="52310" marB="5231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 overloading is possible in C++.</a:t>
                      </a:r>
                      <a:endParaRPr lang="en-IN" sz="2400" dirty="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10" marR="52310" marT="52310" marB="5231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387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024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D5CDD3A-4EC5-B599-E30F-3A0C41D10F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742043"/>
              </p:ext>
            </p:extLst>
          </p:nvPr>
        </p:nvGraphicFramePr>
        <p:xfrm>
          <a:off x="428296" y="867104"/>
          <a:ext cx="11335407" cy="4638911"/>
        </p:xfrm>
        <a:graphic>
          <a:graphicData uri="http://schemas.openxmlformats.org/drawingml/2006/table">
            <a:tbl>
              <a:tblPr/>
              <a:tblGrid>
                <a:gridCol w="709449">
                  <a:extLst>
                    <a:ext uri="{9D8B030D-6E8A-4147-A177-3AD203B41FA5}">
                      <a16:colId xmlns:a16="http://schemas.microsoft.com/office/drawing/2014/main" val="4244495944"/>
                    </a:ext>
                  </a:extLst>
                </a:gridCol>
                <a:gridCol w="5386551">
                  <a:extLst>
                    <a:ext uri="{9D8B030D-6E8A-4147-A177-3AD203B41FA5}">
                      <a16:colId xmlns:a16="http://schemas.microsoft.com/office/drawing/2014/main" val="2148360525"/>
                    </a:ext>
                  </a:extLst>
                </a:gridCol>
                <a:gridCol w="5239407">
                  <a:extLst>
                    <a:ext uri="{9D8B030D-6E8A-4147-A177-3AD203B41FA5}">
                      <a16:colId xmlns:a16="http://schemas.microsoft.com/office/drawing/2014/main" val="485180964"/>
                    </a:ext>
                  </a:extLst>
                </a:gridCol>
              </a:tblGrid>
              <a:tr h="122637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8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does not provide the feature of namespace.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C++ supports the feature of namespace.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589621"/>
                  </a:ext>
                </a:extLst>
              </a:tr>
              <a:tr h="218615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8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Exception handling is not easy in C. It has to perform using other functions.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C++ provides exception handling using Try and Catch block.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047125"/>
                  </a:ext>
                </a:extLst>
              </a:tr>
              <a:tr h="122637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8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does not support the inheritance.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8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C++ supports inheritance.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75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4135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62D181-7341-4B65-0B25-A93E0489E787}"/>
              </a:ext>
            </a:extLst>
          </p:cNvPr>
          <p:cNvSpPr txBox="1"/>
          <p:nvPr/>
        </p:nvSpPr>
        <p:spPr>
          <a:xfrm>
            <a:off x="0" y="0"/>
            <a:ext cx="1219200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algn="just"/>
            <a:r>
              <a:rPr lang="en-IN" sz="2800" b="1" i="0" dirty="0">
                <a:solidFill>
                  <a:srgbClr val="610B4B"/>
                </a:solidFill>
                <a:effectLst/>
                <a:latin typeface="erdana"/>
              </a:rPr>
              <a:t>1) Simple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 is a simple language because it provides a structured approach (to break the problem into parts), a rich set of library functions, data types, etc.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800" b="1" dirty="0">
                <a:solidFill>
                  <a:srgbClr val="610B4B"/>
                </a:solidFill>
                <a:latin typeface="erdana"/>
              </a:rPr>
              <a:t>2</a:t>
            </a:r>
            <a:r>
              <a:rPr lang="en-IN" sz="2800" b="1" i="0" dirty="0">
                <a:solidFill>
                  <a:srgbClr val="610B4B"/>
                </a:solidFill>
                <a:effectLst/>
                <a:latin typeface="erdana"/>
              </a:rPr>
              <a:t>) Portable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 is a portable language and programs made in it can be run on different machines.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solidFill>
                  <a:srgbClr val="610B4B"/>
                </a:solidFill>
                <a:latin typeface="erdana"/>
              </a:rPr>
              <a:t>3</a:t>
            </a:r>
            <a:r>
              <a:rPr lang="en-US" sz="2800" b="1" i="0" dirty="0">
                <a:solidFill>
                  <a:srgbClr val="610B4B"/>
                </a:solidFill>
                <a:effectLst/>
                <a:latin typeface="erdana"/>
              </a:rPr>
              <a:t>) Mid-level / Intermediate programming language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 includes both low-level programming and high-level language so it is known as a mid-level and intermediate programming language. It is used to develop system applications such as kernel, driver,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929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B9C70D-167B-64FB-95BB-AE764EEC15FA}"/>
              </a:ext>
            </a:extLst>
          </p:cNvPr>
          <p:cNvSpPr txBox="1"/>
          <p:nvPr/>
        </p:nvSpPr>
        <p:spPr>
          <a:xfrm>
            <a:off x="0" y="0"/>
            <a:ext cx="12192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800" b="1" dirty="0">
              <a:solidFill>
                <a:srgbClr val="610B4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b="1" dirty="0">
              <a:solidFill>
                <a:srgbClr val="610B4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solidFill>
                  <a:srgbClr val="610B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800" b="1" i="0" dirty="0">
                <a:solidFill>
                  <a:srgbClr val="610B4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Structured programming language</a:t>
            </a:r>
          </a:p>
          <a:p>
            <a:pPr algn="just"/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C++ is a structured programming language. In this we can divide the program into several parts using functions.</a:t>
            </a:r>
          </a:p>
          <a:p>
            <a:pPr algn="just"/>
            <a:endParaRPr lang="en-US" sz="28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solidFill>
                  <a:srgbClr val="610B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800" b="1" i="0" dirty="0">
                <a:solidFill>
                  <a:srgbClr val="610B4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Rich Library</a:t>
            </a:r>
          </a:p>
          <a:p>
            <a:pPr algn="just"/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C++ provides a lot of inbuilt functions that make the development fast. Following are the libraries used in C++ programming are:</a:t>
            </a:r>
          </a:p>
          <a:p>
            <a:pPr marL="914400" lvl="1" indent="-457200" algn="just">
              <a:buFont typeface="Courier New" panose="02070309020205020404" pitchFamily="49" charset="0"/>
              <a:buChar char="o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&lt;iostream&gt;</a:t>
            </a:r>
          </a:p>
          <a:p>
            <a:pPr marL="914400" lvl="1" indent="-457200" algn="just">
              <a:buFont typeface="Courier New" panose="02070309020205020404" pitchFamily="49" charset="0"/>
              <a:buChar char="o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cmath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1" indent="-457200" algn="just">
              <a:buFont typeface="Courier New" panose="02070309020205020404" pitchFamily="49" charset="0"/>
              <a:buChar char="o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cstdlib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1" indent="-457200" algn="just">
              <a:buFont typeface="Courier New" panose="02070309020205020404" pitchFamily="49" charset="0"/>
              <a:buChar char="o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fstream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just"/>
            <a:endParaRPr lang="en-US" sz="28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624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4E76E4-B16D-168E-2914-F5A789DC48EB}"/>
              </a:ext>
            </a:extLst>
          </p:cNvPr>
          <p:cNvSpPr txBox="1"/>
          <p:nvPr/>
        </p:nvSpPr>
        <p:spPr>
          <a:xfrm>
            <a:off x="0" y="0"/>
            <a:ext cx="12192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800" b="1" dirty="0">
              <a:solidFill>
                <a:srgbClr val="610B4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b="1" dirty="0">
              <a:solidFill>
                <a:srgbClr val="610B4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solidFill>
                  <a:srgbClr val="610B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800" b="1" i="0" dirty="0">
                <a:solidFill>
                  <a:srgbClr val="610B4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Recursion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C++, we can call the function within the function. It provides code reusability for every function.</a:t>
            </a:r>
          </a:p>
          <a:p>
            <a:pPr algn="just"/>
            <a:endParaRPr lang="en-US" sz="2800" b="0" i="0" dirty="0">
              <a:solidFill>
                <a:srgbClr val="610B4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solidFill>
                  <a:srgbClr val="610B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800" b="1" i="0" dirty="0">
                <a:solidFill>
                  <a:srgbClr val="610B4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Object-Oriented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C++, object-oriented concepts like data hiding, encapsulation, and data abstraction can easily be implemented using keyword class, private, public, and protected access specifiers. Object-oriented makes development and maintenance easier.</a:t>
            </a:r>
          </a:p>
        </p:txBody>
      </p:sp>
    </p:spTree>
    <p:extLst>
      <p:ext uri="{BB962C8B-B14F-4D97-AF65-F5344CB8AC3E}">
        <p14:creationId xmlns:p14="http://schemas.microsoft.com/office/powerpoint/2010/main" val="613513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50EB6C-625D-CEDD-FBBD-CFBB6F8BDACF}"/>
              </a:ext>
            </a:extLst>
          </p:cNvPr>
          <p:cNvSpPr txBox="1"/>
          <p:nvPr/>
        </p:nvSpPr>
        <p:spPr>
          <a:xfrm>
            <a:off x="0" y="-14514"/>
            <a:ext cx="121920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input: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to output (print) values.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to get user input.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pronounced "see-out". Used for output, and uses the insertion operator (&lt;&lt;)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pronounced "see-in". Used for input, and uses the extraction operator (&gt;&gt;)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Program:(basic)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	// </a:t>
            </a:r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easier to write code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 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"Hello World!";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0;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World!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8DBFB2-C1D2-0950-F0AB-DDCA30B3FD85}"/>
              </a:ext>
            </a:extLst>
          </p:cNvPr>
          <p:cNvCxnSpPr/>
          <p:nvPr/>
        </p:nvCxnSpPr>
        <p:spPr>
          <a:xfrm>
            <a:off x="5223117" y="2849526"/>
            <a:ext cx="0" cy="400847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147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2EF3DE-E0BD-9C86-8628-303BE52E772D}"/>
              </a:ext>
            </a:extLst>
          </p:cNvPr>
          <p:cNvSpPr txBox="1"/>
          <p:nvPr/>
        </p:nvSpPr>
        <p:spPr>
          <a:xfrm>
            <a:off x="0" y="0"/>
            <a:ext cx="121920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#include&lt;iostream&gt;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//using namespace std;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std::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&lt;&lt;"Hello";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“iostream”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 has a class 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“std”.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it tells to compiler find method in “std” class.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 use 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“std::”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method in 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“std”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for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everytime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Scope resolution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2806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950</TotalTime>
  <Words>2526</Words>
  <Application>Microsoft Office PowerPoint</Application>
  <PresentationFormat>Widescreen</PresentationFormat>
  <Paragraphs>531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Aharoni</vt:lpstr>
      <vt:lpstr>Arial</vt:lpstr>
      <vt:lpstr>Courier New</vt:lpstr>
      <vt:lpstr>erdana</vt:lpstr>
      <vt:lpstr>Times New Roman</vt:lpstr>
      <vt:lpstr>Times New Roman</vt:lpstr>
      <vt:lpstr>Trebuchet MS</vt:lpstr>
      <vt:lpstr>Wingdings</vt:lpstr>
      <vt:lpstr>Wingdings 3</vt:lpstr>
      <vt:lpstr>Facet</vt:lpstr>
      <vt:lpstr>C++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Hey!</dc:creator>
  <cp:lastModifiedBy>Hey!</cp:lastModifiedBy>
  <cp:revision>86</cp:revision>
  <dcterms:created xsi:type="dcterms:W3CDTF">2024-03-19T08:10:52Z</dcterms:created>
  <dcterms:modified xsi:type="dcterms:W3CDTF">2024-06-25T06:06:02Z</dcterms:modified>
</cp:coreProperties>
</file>