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57" r:id="rId4"/>
    <p:sldId id="281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06AB55-BEDF-4306-A4D2-94425455E0A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F64567-C8FF-4D00-AA30-F14CF46A6D1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32" y="2276872"/>
            <a:ext cx="7851648" cy="1828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I/O STREAM IN C++</a:t>
            </a:r>
            <a:br>
              <a:rPr lang="en-US" dirty="0">
                <a:solidFill>
                  <a:schemeClr val="accent3"/>
                </a:solidFill>
              </a:rPr>
            </a:b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60648"/>
            <a:ext cx="8229600" cy="1143000"/>
          </a:xfrm>
        </p:spPr>
        <p:txBody>
          <a:bodyPr/>
          <a:lstStyle/>
          <a:p>
            <a:r>
              <a:rPr lang="en-IN" sz="5400" dirty="0">
                <a:solidFill>
                  <a:schemeClr val="accent3"/>
                </a:solidFill>
              </a:rPr>
              <a:t>C </a:t>
            </a:r>
            <a:r>
              <a:rPr lang="en-IN" sz="5400" spc="-5" dirty="0">
                <a:solidFill>
                  <a:schemeClr val="accent3"/>
                </a:solidFill>
              </a:rPr>
              <a:t>++</a:t>
            </a:r>
            <a:r>
              <a:rPr lang="en-IN" sz="5400" spc="-125" dirty="0">
                <a:solidFill>
                  <a:schemeClr val="accent3"/>
                </a:solidFill>
              </a:rPr>
              <a:t> </a:t>
            </a:r>
            <a:r>
              <a:rPr lang="en-IN" sz="5400" dirty="0">
                <a:solidFill>
                  <a:schemeClr val="accent3"/>
                </a:solidFill>
              </a:rPr>
              <a:t>Stream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0" y="1484784"/>
            <a:ext cx="8823310" cy="5373216"/>
          </a:xfrm>
        </p:spPr>
        <p:txBody>
          <a:bodyPr>
            <a:normAutofit fontScale="92500" lnSpcReduction="10000"/>
          </a:bodyPr>
          <a:lstStyle/>
          <a:p>
            <a:pPr marL="469900" marR="5080" indent="-45720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Stream is </a:t>
            </a:r>
            <a:r>
              <a:rPr lang="en-US" sz="2800" dirty="0">
                <a:latin typeface="Arial"/>
                <a:cs typeface="Arial"/>
              </a:rPr>
              <a:t>an </a:t>
            </a:r>
            <a:r>
              <a:rPr lang="en-US" sz="2800" spc="-5" dirty="0">
                <a:latin typeface="Arial"/>
                <a:cs typeface="Arial"/>
              </a:rPr>
              <a:t>interface </a:t>
            </a:r>
            <a:r>
              <a:rPr lang="en-US" sz="2800" dirty="0">
                <a:latin typeface="Arial"/>
                <a:cs typeface="Arial"/>
              </a:rPr>
              <a:t>used between program and device files.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A stream </a:t>
            </a:r>
            <a:r>
              <a:rPr lang="en-US" sz="2800" spc="-5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a sequence </a:t>
            </a:r>
            <a:r>
              <a:rPr lang="en-US" sz="2800" spc="-5" dirty="0">
                <a:latin typeface="Arial"/>
                <a:cs typeface="Arial"/>
              </a:rPr>
              <a:t>of</a:t>
            </a:r>
            <a:r>
              <a:rPr lang="en-US" sz="2800" spc="-7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bytes.</a:t>
            </a:r>
          </a:p>
          <a:p>
            <a:pPr marL="12700" indent="0">
              <a:spcBef>
                <a:spcPts val="8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3300" b="1" dirty="0">
                <a:latin typeface="Arial"/>
                <a:cs typeface="Arial"/>
              </a:rPr>
              <a:t>Types:</a:t>
            </a:r>
          </a:p>
          <a:p>
            <a:pPr marL="0" indent="0">
              <a:buNone/>
            </a:pPr>
            <a:r>
              <a:rPr lang="en-US" sz="2800" b="1" spc="-5" dirty="0">
                <a:latin typeface="Arial"/>
                <a:cs typeface="Arial"/>
              </a:rPr>
              <a:t>Input </a:t>
            </a:r>
            <a:r>
              <a:rPr lang="en-US" sz="2800" b="1" dirty="0">
                <a:latin typeface="Arial"/>
                <a:cs typeface="Arial"/>
              </a:rPr>
              <a:t>Stream :-</a:t>
            </a:r>
          </a:p>
          <a:p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source stream</a:t>
            </a:r>
            <a:r>
              <a:rPr lang="en-US" sz="2800" spc="-8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that provides </a:t>
            </a:r>
            <a:r>
              <a:rPr lang="en-US" sz="2800" dirty="0">
                <a:latin typeface="Arial"/>
                <a:cs typeface="Arial"/>
              </a:rPr>
              <a:t>data to the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program from input device.</a:t>
            </a:r>
          </a:p>
          <a:p>
            <a:r>
              <a:rPr lang="en-US" sz="2800" spc="-5" dirty="0">
                <a:latin typeface="Arial"/>
                <a:cs typeface="Arial"/>
              </a:rPr>
              <a:t>Input </a:t>
            </a:r>
            <a:r>
              <a:rPr lang="en-US" sz="2800" spc="-5" dirty="0" err="1">
                <a:latin typeface="Arial"/>
                <a:cs typeface="Arial"/>
              </a:rPr>
              <a:t>device</a:t>
            </a:r>
            <a:r>
              <a:rPr lang="en-US" sz="2800" spc="-5" dirty="0" err="1">
                <a:latin typeface="Arial"/>
                <a:cs typeface="Arial"/>
                <a:sym typeface="Wingdings" panose="05000000000000000000" pitchFamily="2" charset="2"/>
              </a:rPr>
              <a:t>Input</a:t>
            </a:r>
            <a:r>
              <a:rPr lang="en-US" sz="2800" spc="-5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800" spc="-5" dirty="0" err="1">
                <a:latin typeface="Arial"/>
                <a:cs typeface="Arial"/>
                <a:sym typeface="Wingdings" panose="05000000000000000000" pitchFamily="2" charset="2"/>
              </a:rPr>
              <a:t>streamProgram</a:t>
            </a:r>
            <a:endParaRPr lang="en-US" sz="2800" spc="-5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b="1" spc="-10" dirty="0">
                <a:latin typeface="Arial"/>
                <a:cs typeface="Arial"/>
              </a:rPr>
              <a:t>Output </a:t>
            </a:r>
            <a:r>
              <a:rPr lang="en-US" sz="2800" b="1" spc="-5" dirty="0">
                <a:latin typeface="Arial"/>
                <a:cs typeface="Arial"/>
              </a:rPr>
              <a:t>Stream :-</a:t>
            </a:r>
            <a:r>
              <a:rPr lang="en-US" sz="2800" b="1" dirty="0">
                <a:latin typeface="Arial"/>
                <a:cs typeface="Arial"/>
              </a:rPr>
              <a:t> </a:t>
            </a:r>
          </a:p>
          <a:p>
            <a:r>
              <a:rPr lang="en-US" sz="2800" spc="-10" dirty="0">
                <a:latin typeface="Arial"/>
                <a:cs typeface="Arial"/>
              </a:rPr>
              <a:t>The </a:t>
            </a:r>
            <a:r>
              <a:rPr lang="en-US" sz="2800" spc="-5" dirty="0">
                <a:latin typeface="Arial"/>
                <a:cs typeface="Arial"/>
              </a:rPr>
              <a:t>destination stream that receives </a:t>
            </a:r>
            <a:r>
              <a:rPr lang="en-US" sz="2800" spc="-10" dirty="0">
                <a:latin typeface="Arial"/>
                <a:cs typeface="Arial"/>
              </a:rPr>
              <a:t>output </a:t>
            </a:r>
            <a:r>
              <a:rPr lang="en-US" sz="2800" spc="-5" dirty="0">
                <a:latin typeface="Arial"/>
                <a:cs typeface="Arial"/>
              </a:rPr>
              <a:t>from the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program.</a:t>
            </a:r>
          </a:p>
          <a:p>
            <a:r>
              <a:rPr lang="en-US" sz="2800" spc="-5" dirty="0" err="1">
                <a:latin typeface="Arial"/>
                <a:cs typeface="Arial"/>
              </a:rPr>
              <a:t>Program</a:t>
            </a:r>
            <a:r>
              <a:rPr lang="en-US" sz="2800" spc="-5" dirty="0" err="1">
                <a:latin typeface="Arial"/>
                <a:cs typeface="Arial"/>
                <a:sym typeface="Wingdings" panose="05000000000000000000" pitchFamily="2" charset="2"/>
              </a:rPr>
              <a:t>Output</a:t>
            </a:r>
            <a:r>
              <a:rPr lang="en-US" sz="2800" spc="-5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2800" spc="-5" dirty="0" err="1">
                <a:latin typeface="Arial"/>
                <a:cs typeface="Arial"/>
                <a:sym typeface="Wingdings" panose="05000000000000000000" pitchFamily="2" charset="2"/>
              </a:rPr>
              <a:t>streamOutput</a:t>
            </a:r>
            <a:r>
              <a:rPr lang="en-US" sz="2800" spc="-5" dirty="0">
                <a:latin typeface="Arial"/>
                <a:cs typeface="Arial"/>
                <a:sym typeface="Wingdings" panose="05000000000000000000" pitchFamily="2" charset="2"/>
              </a:rPr>
              <a:t> device</a:t>
            </a:r>
            <a:endParaRPr lang="en-US" sz="2800" dirty="0">
              <a:latin typeface="Arial"/>
              <a:cs typeface="Arial"/>
            </a:endParaRPr>
          </a:p>
          <a:p>
            <a:endParaRPr lang="en-US" sz="2800" spc="-5" dirty="0">
              <a:latin typeface="Arial"/>
              <a:cs typeface="Arial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33265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I/O Stream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6055758" cy="33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7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2" y="692696"/>
            <a:ext cx="9073008" cy="541588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3200" b="1" i="1" dirty="0"/>
              <a:t>		stream</a:t>
            </a:r>
            <a:r>
              <a:rPr lang="en-US" altLang="zh-CN" sz="3200" dirty="0"/>
              <a:t> - a sequence of characters</a:t>
            </a:r>
          </a:p>
          <a:p>
            <a:pPr marL="393192" lvl="1" indent="0">
              <a:buNone/>
              <a:defRPr/>
            </a:pPr>
            <a:r>
              <a:rPr lang="en-US" altLang="zh-CN" sz="3200" u="sng" dirty="0">
                <a:latin typeface="Arial" pitchFamily="34" charset="0"/>
              </a:rPr>
              <a:t>Interactive (</a:t>
            </a:r>
            <a:r>
              <a:rPr lang="en-US" altLang="zh-CN" sz="3200" u="sng" dirty="0" err="1">
                <a:latin typeface="Arial" pitchFamily="34" charset="0"/>
              </a:rPr>
              <a:t>iostream</a:t>
            </a:r>
            <a:r>
              <a:rPr lang="en-US" altLang="zh-CN" sz="3200" u="sng" dirty="0">
                <a:latin typeface="Arial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2500" dirty="0">
                <a:latin typeface="Arial" pitchFamily="34" charset="0"/>
              </a:rPr>
              <a:t>contains basic information required for all stream I/O operations</a:t>
            </a:r>
          </a:p>
          <a:p>
            <a:pPr lvl="2">
              <a:defRPr/>
            </a:pPr>
            <a:r>
              <a:rPr lang="en-US" altLang="zh-CN" sz="2500" b="1" dirty="0" err="1">
                <a:latin typeface="Arial" pitchFamily="34" charset="0"/>
              </a:rPr>
              <a:t>cin</a:t>
            </a:r>
            <a:r>
              <a:rPr lang="en-US" altLang="zh-CN" sz="2500" dirty="0">
                <a:latin typeface="Arial" pitchFamily="34" charset="0"/>
              </a:rPr>
              <a:t> - input stream associated with </a:t>
            </a:r>
            <a:r>
              <a:rPr lang="en-US" altLang="zh-CN" sz="2500" b="1" dirty="0">
                <a:latin typeface="Arial" pitchFamily="34" charset="0"/>
              </a:rPr>
              <a:t>keyboard.</a:t>
            </a:r>
          </a:p>
          <a:p>
            <a:pPr lvl="2">
              <a:defRPr/>
            </a:pPr>
            <a:r>
              <a:rPr lang="en-US" altLang="zh-CN" sz="2500" b="1" dirty="0">
                <a:latin typeface="Arial" pitchFamily="34" charset="0"/>
              </a:rPr>
              <a:t>cout</a:t>
            </a:r>
            <a:r>
              <a:rPr lang="en-US" altLang="zh-CN" sz="2500" dirty="0">
                <a:latin typeface="Arial" pitchFamily="34" charset="0"/>
              </a:rPr>
              <a:t> - output stream associated with </a:t>
            </a:r>
            <a:r>
              <a:rPr lang="en-US" altLang="zh-CN" sz="2500" b="1" dirty="0">
                <a:latin typeface="Arial" pitchFamily="34" charset="0"/>
              </a:rPr>
              <a:t>display.</a:t>
            </a:r>
          </a:p>
          <a:p>
            <a:pPr marL="393192" lvl="1" indent="0">
              <a:buNone/>
              <a:defRPr/>
            </a:pPr>
            <a:r>
              <a:rPr lang="en-US" altLang="zh-CN" sz="3200" u="sng" dirty="0">
                <a:latin typeface="Arial" pitchFamily="34" charset="0"/>
              </a:rPr>
              <a:t>file (</a:t>
            </a:r>
            <a:r>
              <a:rPr lang="en-US" altLang="zh-CN" sz="3200" u="sng" dirty="0" err="1">
                <a:latin typeface="Arial" pitchFamily="34" charset="0"/>
              </a:rPr>
              <a:t>fstream</a:t>
            </a:r>
            <a:r>
              <a:rPr lang="en-US" altLang="zh-CN" sz="3200" u="sng" dirty="0">
                <a:latin typeface="Arial" pitchFamily="34" charset="0"/>
              </a:rPr>
              <a:t>)</a:t>
            </a:r>
          </a:p>
          <a:p>
            <a:pPr lvl="2">
              <a:defRPr/>
            </a:pPr>
            <a:r>
              <a:rPr lang="en-US" altLang="zh-CN" sz="2500" dirty="0">
                <a:latin typeface="Arial" pitchFamily="34" charset="0"/>
              </a:rPr>
              <a:t>contains information for performing file I/O operations</a:t>
            </a:r>
            <a:endParaRPr lang="en-US" altLang="zh-CN" sz="2500" u="sng" dirty="0">
              <a:latin typeface="Arial" pitchFamily="34" charset="0"/>
            </a:endParaRPr>
          </a:p>
          <a:p>
            <a:pPr lvl="2">
              <a:defRPr/>
            </a:pPr>
            <a:r>
              <a:rPr lang="en-US" altLang="zh-CN" sz="2500" b="1" dirty="0" err="1">
                <a:latin typeface="Arial" pitchFamily="34" charset="0"/>
              </a:rPr>
              <a:t>ifstream</a:t>
            </a:r>
            <a:r>
              <a:rPr lang="en-US" altLang="zh-CN" sz="2500" dirty="0">
                <a:latin typeface="Arial" pitchFamily="34" charset="0"/>
              </a:rPr>
              <a:t> - defines new input stream (normally associated with a file).</a:t>
            </a:r>
          </a:p>
          <a:p>
            <a:pPr lvl="2">
              <a:defRPr/>
            </a:pPr>
            <a:r>
              <a:rPr lang="en-US" altLang="zh-CN" sz="2500" b="1" dirty="0" err="1">
                <a:latin typeface="Arial" pitchFamily="34" charset="0"/>
              </a:rPr>
              <a:t>ofstream</a:t>
            </a:r>
            <a:r>
              <a:rPr lang="en-US" altLang="zh-CN" sz="2500" dirty="0">
                <a:latin typeface="Arial" pitchFamily="34" charset="0"/>
              </a:rPr>
              <a:t> - defines new output stream (normally associated with a file).</a:t>
            </a:r>
          </a:p>
          <a:p>
            <a:pPr marL="1399032" lvl="3" indent="-457200">
              <a:defRPr/>
            </a:pPr>
            <a:endParaRPr lang="en-US" altLang="zh-CN" sz="2700" dirty="0">
              <a:latin typeface="Arial" pitchFamily="34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3538" y="1052736"/>
            <a:ext cx="65568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spc="-5" dirty="0">
                <a:solidFill>
                  <a:schemeClr val="accent3"/>
                </a:solidFill>
              </a:rPr>
              <a:t>Unformatted </a:t>
            </a:r>
            <a:r>
              <a:rPr lang="en-US" sz="3200" u="sng" spc="-10" dirty="0">
                <a:solidFill>
                  <a:schemeClr val="accent3"/>
                </a:solidFill>
              </a:rPr>
              <a:t>I/O </a:t>
            </a:r>
            <a:r>
              <a:rPr lang="en-US" sz="3200" u="sng" dirty="0">
                <a:solidFill>
                  <a:schemeClr val="accent3"/>
                </a:solidFill>
              </a:rPr>
              <a:t>Operations  </a:t>
            </a:r>
            <a:r>
              <a:rPr lang="en-US" sz="3200" spc="-5" dirty="0">
                <a:solidFill>
                  <a:schemeClr val="accent3"/>
                </a:solidFill>
              </a:rPr>
              <a:t>Overloaded Operators &gt;&gt; </a:t>
            </a:r>
            <a:r>
              <a:rPr lang="en-US" sz="3200" dirty="0">
                <a:solidFill>
                  <a:schemeClr val="accent3"/>
                </a:solidFill>
              </a:rPr>
              <a:t>and</a:t>
            </a:r>
            <a:r>
              <a:rPr lang="en-US" sz="3200" spc="-5" dirty="0">
                <a:solidFill>
                  <a:schemeClr val="accent3"/>
                </a:solidFill>
              </a:rPr>
              <a:t> </a:t>
            </a:r>
            <a:r>
              <a:rPr lang="en-US" sz="3200" dirty="0">
                <a:solidFill>
                  <a:schemeClr val="accent3"/>
                </a:solidFill>
              </a:rPr>
              <a:t>&lt;&lt;</a:t>
            </a:r>
            <a:endParaRPr lang="en-IN" sz="32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6" y="2420888"/>
            <a:ext cx="7488833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chemeClr val="accent4"/>
              </a:buClr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b="1" spc="-15" dirty="0">
                <a:latin typeface="Arial"/>
                <a:cs typeface="Arial"/>
              </a:rPr>
              <a:t>The </a:t>
            </a:r>
            <a:r>
              <a:rPr lang="en-US" sz="2400" b="1" spc="-5" dirty="0">
                <a:latin typeface="Arial"/>
                <a:cs typeface="Arial"/>
              </a:rPr>
              <a:t>objects </a:t>
            </a:r>
            <a:r>
              <a:rPr lang="en-US" sz="2400" b="1" spc="-5" dirty="0" err="1">
                <a:latin typeface="Arial"/>
                <a:cs typeface="Arial"/>
              </a:rPr>
              <a:t>cin</a:t>
            </a:r>
            <a:r>
              <a:rPr lang="en-US" sz="2400" b="1" spc="-5" dirty="0">
                <a:latin typeface="Arial"/>
                <a:cs typeface="Arial"/>
              </a:rPr>
              <a:t> and cout are used for </a:t>
            </a:r>
            <a:r>
              <a:rPr lang="en-US" sz="2400" b="1" spc="-10" dirty="0">
                <a:latin typeface="Arial"/>
                <a:cs typeface="Arial"/>
              </a:rPr>
              <a:t>input  </a:t>
            </a:r>
            <a:r>
              <a:rPr lang="en-US" sz="2400" b="1" spc="-5" dirty="0">
                <a:latin typeface="Arial"/>
                <a:cs typeface="Arial"/>
              </a:rPr>
              <a:t>and </a:t>
            </a:r>
            <a:r>
              <a:rPr lang="en-US" sz="2400" b="1" spc="-10" dirty="0">
                <a:latin typeface="Arial"/>
                <a:cs typeface="Arial"/>
              </a:rPr>
              <a:t>output </a:t>
            </a:r>
            <a:r>
              <a:rPr lang="en-US" sz="2400" b="1" spc="-5" dirty="0">
                <a:latin typeface="Arial"/>
                <a:cs typeface="Arial"/>
              </a:rPr>
              <a:t>of data of various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types.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chemeClr val="accent4"/>
              </a:buClr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b="1" spc="-10" dirty="0">
                <a:latin typeface="Arial"/>
                <a:cs typeface="Arial"/>
              </a:rPr>
              <a:t>By overloading </a:t>
            </a:r>
            <a:r>
              <a:rPr lang="en-US" sz="2400" b="1" spc="-5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operators </a:t>
            </a:r>
            <a:r>
              <a:rPr lang="en-US" sz="2400" b="1" spc="-5" dirty="0">
                <a:latin typeface="Arial"/>
                <a:cs typeface="Arial"/>
              </a:rPr>
              <a:t>&gt;&gt; and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&lt;&lt;.</a:t>
            </a:r>
            <a:endParaRPr lang="en-US" sz="2400" dirty="0">
              <a:latin typeface="Arial"/>
              <a:cs typeface="Arial"/>
            </a:endParaRPr>
          </a:p>
          <a:p>
            <a:pPr marL="355600" marR="511809" indent="-34290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Arial"/>
                <a:cs typeface="Arial"/>
              </a:rPr>
              <a:t>&gt;&gt; </a:t>
            </a:r>
            <a:r>
              <a:rPr lang="en-US" sz="2400" b="1" spc="-10" dirty="0">
                <a:latin typeface="Arial"/>
                <a:cs typeface="Arial"/>
              </a:rPr>
              <a:t>operator </a:t>
            </a:r>
            <a:r>
              <a:rPr lang="en-US" sz="2400" b="1" dirty="0">
                <a:latin typeface="Arial"/>
                <a:cs typeface="Arial"/>
              </a:rPr>
              <a:t>is </a:t>
            </a:r>
            <a:r>
              <a:rPr lang="en-US" sz="2400" b="1" spc="-5" dirty="0">
                <a:latin typeface="Arial"/>
                <a:cs typeface="Arial"/>
              </a:rPr>
              <a:t>overloaded </a:t>
            </a:r>
            <a:r>
              <a:rPr lang="en-US" sz="2400" b="1" dirty="0">
                <a:latin typeface="Arial"/>
                <a:cs typeface="Arial"/>
              </a:rPr>
              <a:t>in </a:t>
            </a:r>
            <a:r>
              <a:rPr lang="en-US" sz="2400" b="1" spc="-5" dirty="0">
                <a:latin typeface="Arial"/>
                <a:cs typeface="Arial"/>
              </a:rPr>
              <a:t>the </a:t>
            </a:r>
            <a:r>
              <a:rPr lang="en-US" sz="2400" b="1" spc="-5" dirty="0" err="1">
                <a:latin typeface="Arial"/>
                <a:cs typeface="Arial"/>
              </a:rPr>
              <a:t>istream</a:t>
            </a:r>
            <a:r>
              <a:rPr lang="en-US" sz="2400" b="1" spc="-5" dirty="0">
                <a:latin typeface="Arial"/>
                <a:cs typeface="Arial"/>
              </a:rPr>
              <a:t>  class.</a:t>
            </a:r>
            <a:endParaRPr lang="en-US" sz="2400" dirty="0">
              <a:latin typeface="Arial"/>
              <a:cs typeface="Arial"/>
            </a:endParaRPr>
          </a:p>
          <a:p>
            <a:pPr marL="355600" marR="394335" indent="-342900">
              <a:lnSpc>
                <a:spcPct val="100000"/>
              </a:lnSpc>
              <a:spcBef>
                <a:spcPts val="700"/>
              </a:spcBef>
              <a:buClr>
                <a:schemeClr val="accent4"/>
              </a:buClr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b="1" spc="-5" dirty="0">
                <a:latin typeface="Arial"/>
                <a:cs typeface="Arial"/>
              </a:rPr>
              <a:t>&lt;&lt; </a:t>
            </a:r>
            <a:r>
              <a:rPr lang="en-US" sz="2400" b="1" spc="-10" dirty="0">
                <a:latin typeface="Arial"/>
                <a:cs typeface="Arial"/>
              </a:rPr>
              <a:t>operator </a:t>
            </a:r>
            <a:r>
              <a:rPr lang="en-US" sz="2400" b="1" dirty="0">
                <a:latin typeface="Arial"/>
                <a:cs typeface="Arial"/>
              </a:rPr>
              <a:t>is </a:t>
            </a:r>
            <a:r>
              <a:rPr lang="en-US" sz="2400" b="1" spc="-5" dirty="0">
                <a:latin typeface="Arial"/>
                <a:cs typeface="Arial"/>
              </a:rPr>
              <a:t>overloaded </a:t>
            </a:r>
            <a:r>
              <a:rPr lang="en-US" sz="2400" b="1" dirty="0">
                <a:latin typeface="Arial"/>
                <a:cs typeface="Arial"/>
              </a:rPr>
              <a:t>in </a:t>
            </a:r>
            <a:r>
              <a:rPr lang="en-US" sz="2400" b="1" spc="-5" dirty="0">
                <a:latin typeface="Arial"/>
                <a:cs typeface="Arial"/>
              </a:rPr>
              <a:t>the </a:t>
            </a:r>
            <a:r>
              <a:rPr lang="en-US" sz="2400" b="1" spc="-5" dirty="0" err="1">
                <a:latin typeface="Arial"/>
                <a:cs typeface="Arial"/>
              </a:rPr>
              <a:t>ostream</a:t>
            </a:r>
            <a:r>
              <a:rPr lang="en-US" sz="2400" b="1" spc="-5" dirty="0">
                <a:latin typeface="Arial"/>
                <a:cs typeface="Arial"/>
              </a:rPr>
              <a:t>  class.</a:t>
            </a:r>
            <a:endParaRPr lang="en-US" sz="2400" dirty="0">
              <a:latin typeface="Arial"/>
              <a:cs typeface="Arial"/>
            </a:endParaRPr>
          </a:p>
          <a:p>
            <a:pPr marL="355600" marR="1407160" indent="-342900">
              <a:lnSpc>
                <a:spcPct val="100000"/>
              </a:lnSpc>
              <a:spcBef>
                <a:spcPts val="690"/>
              </a:spcBef>
              <a:buClr>
                <a:schemeClr val="accent4"/>
              </a:buClr>
              <a:buFont typeface="Wingdings" pitchFamily="2" charset="2"/>
              <a:buChar char="ü"/>
              <a:tabLst>
                <a:tab pos="354965" algn="l"/>
                <a:tab pos="355600" algn="l"/>
              </a:tabLst>
            </a:pPr>
            <a:r>
              <a:rPr lang="en-US" sz="2400" b="1" spc="-10" dirty="0">
                <a:latin typeface="Arial"/>
                <a:cs typeface="Arial"/>
              </a:rPr>
              <a:t>This </a:t>
            </a:r>
            <a:r>
              <a:rPr lang="en-US" sz="2400" b="1" dirty="0">
                <a:latin typeface="Arial"/>
                <a:cs typeface="Arial"/>
              </a:rPr>
              <a:t>is </a:t>
            </a:r>
            <a:r>
              <a:rPr lang="en-US" sz="2400" b="1" spc="-5" dirty="0">
                <a:latin typeface="Arial"/>
                <a:cs typeface="Arial"/>
              </a:rPr>
              <a:t>used for input data </a:t>
            </a:r>
            <a:r>
              <a:rPr lang="en-US" sz="2400" b="1" spc="-10" dirty="0">
                <a:latin typeface="Arial"/>
                <a:cs typeface="Arial"/>
              </a:rPr>
              <a:t>through  </a:t>
            </a:r>
            <a:r>
              <a:rPr lang="en-US" sz="2400" b="1" spc="-15" dirty="0">
                <a:latin typeface="Arial"/>
                <a:cs typeface="Arial"/>
              </a:rPr>
              <a:t>keyboard.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260648"/>
            <a:ext cx="8229600" cy="1143000"/>
          </a:xfrm>
        </p:spPr>
        <p:txBody>
          <a:bodyPr/>
          <a:lstStyle/>
          <a:p>
            <a:r>
              <a:rPr lang="en-IN" spc="-5" dirty="0">
                <a:solidFill>
                  <a:schemeClr val="accent3"/>
                </a:solidFill>
              </a:rPr>
              <a:t>File</a:t>
            </a:r>
            <a:r>
              <a:rPr lang="en-IN" spc="-65" dirty="0">
                <a:solidFill>
                  <a:schemeClr val="accent3"/>
                </a:solidFill>
              </a:rPr>
              <a:t> </a:t>
            </a:r>
            <a:r>
              <a:rPr lang="en-IN" spc="-10" dirty="0">
                <a:solidFill>
                  <a:schemeClr val="accent3"/>
                </a:solidFill>
              </a:rPr>
              <a:t>Modes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pPr marL="469265" indent="-457200">
              <a:spcBef>
                <a:spcPts val="100"/>
              </a:spcBef>
              <a:buClr>
                <a:srgbClr val="9F4DA2"/>
              </a:buClr>
              <a:tabLst>
                <a:tab pos="268605" algn="l"/>
                <a:tab pos="269240" algn="l"/>
              </a:tabLst>
            </a:pPr>
            <a:r>
              <a:rPr lang="en-US" sz="2800" spc="-5" dirty="0">
                <a:latin typeface="Georgia"/>
                <a:cs typeface="Georgia"/>
              </a:rPr>
              <a:t>File </a:t>
            </a:r>
            <a:r>
              <a:rPr lang="en-US" sz="2800" dirty="0">
                <a:latin typeface="Georgia"/>
                <a:cs typeface="Georgia"/>
              </a:rPr>
              <a:t>mode </a:t>
            </a:r>
            <a:r>
              <a:rPr lang="en-US" sz="2800" spc="-5" dirty="0">
                <a:latin typeface="Georgia"/>
                <a:cs typeface="Georgia"/>
              </a:rPr>
              <a:t>specifies the </a:t>
            </a:r>
            <a:r>
              <a:rPr lang="en-US" sz="2800" spc="-10" dirty="0">
                <a:latin typeface="Georgia"/>
                <a:cs typeface="Georgia"/>
              </a:rPr>
              <a:t>purpose </a:t>
            </a:r>
            <a:r>
              <a:rPr lang="en-US" sz="2800" spc="-5" dirty="0">
                <a:latin typeface="Georgia"/>
                <a:cs typeface="Georgia"/>
              </a:rPr>
              <a:t>for which the file</a:t>
            </a:r>
            <a:r>
              <a:rPr lang="en-US" sz="2800" spc="-2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is </a:t>
            </a:r>
            <a:r>
              <a:rPr lang="en-US" sz="2800" spc="-5" dirty="0">
                <a:latin typeface="Georgia"/>
                <a:cs typeface="Georgia"/>
              </a:rPr>
              <a:t>opened.</a:t>
            </a:r>
            <a:endParaRPr lang="en-US" sz="2800" dirty="0">
              <a:latin typeface="Georgia"/>
              <a:cs typeface="Georgia"/>
            </a:endParaRPr>
          </a:p>
          <a:p>
            <a:pPr marL="469265" indent="-457200">
              <a:spcBef>
                <a:spcPts val="300"/>
              </a:spcBef>
              <a:buClr>
                <a:srgbClr val="9F4DA2"/>
              </a:buClr>
              <a:tabLst>
                <a:tab pos="268605" algn="l"/>
                <a:tab pos="269240" algn="l"/>
              </a:tabLst>
            </a:pPr>
            <a:r>
              <a:rPr lang="en-US" sz="2800" spc="-5" dirty="0">
                <a:latin typeface="Georgia"/>
                <a:cs typeface="Georgia"/>
              </a:rPr>
              <a:t>File </a:t>
            </a:r>
            <a:r>
              <a:rPr lang="en-US" sz="2800" dirty="0">
                <a:latin typeface="Georgia"/>
                <a:cs typeface="Georgia"/>
              </a:rPr>
              <a:t>mode</a:t>
            </a:r>
            <a:r>
              <a:rPr lang="en-US" sz="2800" spc="-15" dirty="0">
                <a:latin typeface="Georgia"/>
                <a:cs typeface="Georgia"/>
              </a:rPr>
              <a:t> </a:t>
            </a:r>
            <a:r>
              <a:rPr lang="en-US" sz="2800" spc="-5" dirty="0">
                <a:latin typeface="Georgia"/>
                <a:cs typeface="Georgia"/>
              </a:rPr>
              <a:t>parameters:</a:t>
            </a:r>
            <a:endParaRPr lang="en-US" sz="2800" dirty="0">
              <a:latin typeface="Georgia"/>
              <a:cs typeface="Georgia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75384"/>
              </p:ext>
            </p:extLst>
          </p:nvPr>
        </p:nvGraphicFramePr>
        <p:xfrm>
          <a:off x="1403648" y="3140968"/>
          <a:ext cx="6787514" cy="293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23">
                <a:tc>
                  <a:txBody>
                    <a:bodyPr/>
                    <a:lstStyle/>
                    <a:p>
                      <a:pPr marL="73025">
                        <a:lnSpc>
                          <a:spcPts val="2455"/>
                        </a:lnSpc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ios::app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455"/>
                        </a:lnSpc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//Append to</a:t>
                      </a:r>
                      <a:r>
                        <a:rPr sz="220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end-of-file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7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ios::ate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//go to end-of-file on</a:t>
                      </a:r>
                      <a:r>
                        <a:rPr sz="2200" spc="1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opening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ios::binary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//Binary</a:t>
                      </a:r>
                      <a:r>
                        <a:rPr sz="2200" spc="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file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b="1" spc="-10" dirty="0">
                          <a:solidFill>
                            <a:srgbClr val="C80E00"/>
                          </a:solidFill>
                          <a:latin typeface="Georgia"/>
                          <a:cs typeface="Georgia"/>
                        </a:rPr>
                        <a:t>ios::in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//open file for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reading</a:t>
                      </a:r>
                      <a:r>
                        <a:rPr sz="2200" spc="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only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ios::nocreate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//open fails if the file does not</a:t>
                      </a:r>
                      <a:r>
                        <a:rPr sz="2200" spc="-4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exists.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7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ios::noreplace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//open fails if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the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file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already</a:t>
                      </a:r>
                      <a:r>
                        <a:rPr sz="2200" spc="2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exists.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b="1" spc="-10" dirty="0">
                          <a:solidFill>
                            <a:srgbClr val="C80E00"/>
                          </a:solidFill>
                          <a:latin typeface="Georgia"/>
                          <a:cs typeface="Georgia"/>
                        </a:rPr>
                        <a:t>ios::out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//open file for writing</a:t>
                      </a:r>
                      <a:r>
                        <a:rPr sz="2200" spc="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only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39">
                <a:tc>
                  <a:txBody>
                    <a:bodyPr/>
                    <a:lstStyle/>
                    <a:p>
                      <a:pPr marL="73025">
                        <a:lnSpc>
                          <a:spcPts val="258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ios::trunc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2580"/>
                        </a:lnSpc>
                        <a:spcBef>
                          <a:spcPts val="35"/>
                        </a:spcBef>
                      </a:pP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//delete the </a:t>
                      </a:r>
                      <a:r>
                        <a:rPr sz="2200" spc="-1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contents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of file if it</a:t>
                      </a:r>
                      <a:r>
                        <a:rPr sz="2200" spc="20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solidFill>
                            <a:srgbClr val="438085"/>
                          </a:solidFill>
                          <a:latin typeface="Georgia"/>
                          <a:cs typeface="Georgia"/>
                        </a:rPr>
                        <a:t>exists</a:t>
                      </a:r>
                      <a:endParaRPr sz="2200" dirty="0">
                        <a:latin typeface="Georgia"/>
                        <a:cs typeface="Georgi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1" y="6132078"/>
            <a:ext cx="1025759" cy="7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576</TotalTime>
  <Words>313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Constantia</vt:lpstr>
      <vt:lpstr>Georgia</vt:lpstr>
      <vt:lpstr>Wingdings</vt:lpstr>
      <vt:lpstr>Wingdings 2</vt:lpstr>
      <vt:lpstr>Flow</vt:lpstr>
      <vt:lpstr>I/O STREAM IN C++ </vt:lpstr>
      <vt:lpstr>C ++ Stream</vt:lpstr>
      <vt:lpstr>I/O Stream</vt:lpstr>
      <vt:lpstr>PowerPoint Presentation</vt:lpstr>
      <vt:lpstr>PowerPoint Presentation</vt:lpstr>
      <vt:lpstr>File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IN C++</dc:title>
  <dc:creator>user</dc:creator>
  <cp:lastModifiedBy>Hey!</cp:lastModifiedBy>
  <cp:revision>54</cp:revision>
  <dcterms:created xsi:type="dcterms:W3CDTF">2021-07-30T09:58:28Z</dcterms:created>
  <dcterms:modified xsi:type="dcterms:W3CDTF">2024-07-04T05:49:52Z</dcterms:modified>
</cp:coreProperties>
</file>