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5"/>
  </p:notesMasterIdLst>
  <p:sldIdLst>
    <p:sldId id="268" r:id="rId2"/>
    <p:sldId id="258" r:id="rId3"/>
    <p:sldId id="259" r:id="rId4"/>
    <p:sldId id="260" r:id="rId5"/>
    <p:sldId id="274" r:id="rId6"/>
    <p:sldId id="261" r:id="rId7"/>
    <p:sldId id="275" r:id="rId8"/>
    <p:sldId id="263" r:id="rId9"/>
    <p:sldId id="276" r:id="rId10"/>
    <p:sldId id="277" r:id="rId11"/>
    <p:sldId id="265" r:id="rId12"/>
    <p:sldId id="278" r:id="rId13"/>
    <p:sldId id="279" r:id="rId14"/>
  </p:sldIdLst>
  <p:sldSz cx="9144000" cy="6858000" type="screen4x3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60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E3F38-DDE5-489C-A349-0741CB728229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7C546-C9D4-4C5B-AE53-685BE6CD6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87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7C546-C9D4-4C5B-AE53-685BE6CD637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03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8888-96FE-CD4D-3ADB-AACBA241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1B6E2-8B43-A0B8-4EFB-62C535CC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C9077-2FE4-1DD0-3E83-BB49EB0B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CE7C6-791B-7695-0DC3-ED682E10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2BB6A-75F4-B78A-A7A2-2C7FB713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32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4BAD-B3E6-94B4-C6E5-937984FE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D8914-53C0-DFC2-63A7-98882369A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F51CC-5914-8F66-3B10-CB1D00E05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E551C-091E-E09B-BACA-B93D5AC0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586BB-7D5A-F502-09DC-E3442642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76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98C47-13CA-6EFE-CD3E-37312BE40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28A12-1276-44D6-123C-742B44471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61807-DF87-4E7D-5B74-1FEB2AA5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E9D54-F911-3731-FD82-41C613FE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8645B-6EFC-7FBB-75A4-6789DBED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73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4D58-8423-A6FA-CC3E-87B2CE4F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B5E5-A4C9-8D5F-B487-0B251E6A9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C22C7-2654-E889-55A7-1CDD92A8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592CE-A680-EBBC-617B-B65F2C49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FF3FA-A594-B0EF-FDD0-0591A5EE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15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9D8-74D8-E6ED-D2C4-BBB6F926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C8A11-BBDF-F9A1-8B61-EDA68B972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FC9B5-440C-212F-E5B9-6B7718C7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4061B-B27F-F494-4612-E5A49E02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4B301-262B-6966-E79A-6154BC68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2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EA3E-E8ED-2698-D184-5EA36B5D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42281-067E-2FB9-BB23-C26312A68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B0540-EAF9-852E-ED98-D77F9A2DE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A283F-7114-4A60-CF26-890142D8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7D4C1-E8BB-3B7F-CAB0-02EF6656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7E2C7-6675-67A4-3B75-2EDF2F05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18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B92B-883D-F8FD-15CA-F2B58F36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61D0E-909C-9BA9-BB76-8CAD1B343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797A2-B1CA-4F55-CB18-92E122BF7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90D74-B377-886E-8E98-DE900DF5C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D0ABA-B97D-1814-76FF-15AB93BC8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72BB3-8AC3-8EE9-4C2C-4B8D56DA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4B821-8B28-5F20-677D-9893CF61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0AAFA-892B-DFBB-F53F-1D8162A6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10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DFF9-75EE-44B5-CCE3-9B66F8BF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3C1C95-882B-7EBD-EE11-BB1E183F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68779-FE81-676C-D0F6-4EB209FE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F39AA-DBC2-F025-F7DC-25330C00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03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FF259-AA3A-CB5B-2475-66416079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7F0CE-E075-1488-EBF1-493E9C5C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A77AD-3F61-7914-CD07-709AB958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7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3DB5-E3C4-8BA6-9D38-A0D6FD86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F489-AAB3-24CD-1C4A-BC6E0B2BD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F66F0-E7E9-CFC9-646F-EA218CA9D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33289-068A-3017-8DD8-CEF08C5B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06897-2B75-C80A-33D6-06381B2D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84666-2636-CF77-C513-4D62315F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54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9390-1BBC-4D75-CF38-4F5A7CC9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CA6DF-8271-85CA-8C68-AD7280EBE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61A26-1E61-4049-8456-336A01A89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1518B-6596-DDC7-9CC8-83340FCA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6CC9E-0722-A992-D944-E39C73BC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769B3-02E3-8644-0595-6BBBB7D1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20D65-7697-E759-BEC1-CF1D66710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9E5F7-4E10-0577-1B04-73761225B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5705B-3DDC-8DBE-84C3-B3D7A09DE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9EA45-3737-8A12-ED7D-B749937FD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C3ED1-D392-5DF2-1EF9-8F208F3F6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63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438400"/>
            <a:ext cx="5486400" cy="738664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n>
                  <a:solidFill>
                    <a:schemeClr val="tx1"/>
                  </a:solidFill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Baskerville Old Face" pitchFamily="18" charset="0"/>
              </a:rPr>
              <a:t>POLYMORPHISM</a:t>
            </a:r>
            <a:endParaRPr lang="en-IN" sz="4800" dirty="0">
              <a:ln>
                <a:solidFill>
                  <a:schemeClr val="tx1"/>
                </a:solidFill>
              </a:ln>
              <a:solidFill>
                <a:schemeClr val="accent2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  <a:latin typeface="Baskerville Old Face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32" y="6096000"/>
            <a:ext cx="1076739" cy="76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0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895840-BC4F-1465-A348-4178B7ED5359}"/>
              </a:ext>
            </a:extLst>
          </p:cNvPr>
          <p:cNvSpPr txBox="1"/>
          <p:nvPr/>
        </p:nvSpPr>
        <p:spPr>
          <a:xfrm>
            <a:off x="0" y="0"/>
            <a:ext cx="9144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operator +(){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x=-x;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y=-y;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z=-z;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Space s;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s.getData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+s;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s.display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84F72-DEDE-8061-3F93-1022F8F27D95}"/>
              </a:ext>
            </a:extLst>
          </p:cNvPr>
          <p:cNvSpPr txBox="1"/>
          <p:nvPr/>
        </p:nvSpPr>
        <p:spPr>
          <a:xfrm>
            <a:off x="4114800" y="2286000"/>
            <a:ext cx="4572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3 numbers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-4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-5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-6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5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5600" y="259378"/>
            <a:ext cx="38862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25" dirty="0"/>
              <a:t>Virtual</a:t>
            </a:r>
            <a:r>
              <a:rPr sz="3600" b="1" spc="-45" dirty="0"/>
              <a:t> </a:t>
            </a:r>
            <a:r>
              <a:rPr sz="3600" b="1" spc="-5" dirty="0"/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200" y="1219200"/>
            <a:ext cx="7745254" cy="491737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419100" indent="-229235">
              <a:lnSpc>
                <a:spcPts val="2590"/>
              </a:lnSpc>
              <a:spcBef>
                <a:spcPts val="425"/>
              </a:spcBef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virtual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member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declared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virtual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redefined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a derived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class.</a:t>
            </a: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2600" dirty="0">
              <a:latin typeface="Times New Roman"/>
              <a:cs typeface="Times New Roman"/>
            </a:endParaRPr>
          </a:p>
          <a:p>
            <a:pPr marL="241300" marR="5080" indent="-229235">
              <a:lnSpc>
                <a:spcPts val="2590"/>
              </a:lnSpc>
              <a:spcBef>
                <a:spcPts val="1614"/>
              </a:spcBef>
              <a:buSzPct val="95833"/>
              <a:buFont typeface="Wingdings"/>
              <a:buChar char=""/>
              <a:tabLst>
                <a:tab pos="429895" algn="l"/>
                <a:tab pos="430530" algn="l"/>
              </a:tabLst>
            </a:pPr>
            <a:r>
              <a:rPr sz="2400" spc="-85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virtual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precede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version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function’s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declaration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keyword</a:t>
            </a:r>
            <a:r>
              <a:rPr sz="2400" dirty="0">
                <a:latin typeface="Times New Roman"/>
                <a:cs typeface="Times New Roman"/>
              </a:rPr>
              <a:t> virtual.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"/>
            </a:pPr>
            <a:endParaRPr sz="3700" dirty="0">
              <a:latin typeface="Times New Roman"/>
              <a:cs typeface="Times New Roman"/>
            </a:endParaRPr>
          </a:p>
          <a:p>
            <a:pPr marL="436245" indent="-424180">
              <a:lnSpc>
                <a:spcPct val="100000"/>
              </a:lnSpc>
              <a:buSzPct val="95833"/>
              <a:buFont typeface="Wingdings"/>
              <a:buChar char=""/>
              <a:tabLst>
                <a:tab pos="436245" algn="l"/>
                <a:tab pos="436880" algn="l"/>
              </a:tabLst>
            </a:pPr>
            <a:r>
              <a:rPr sz="2400" dirty="0">
                <a:latin typeface="Times New Roman"/>
                <a:cs typeface="Times New Roman"/>
              </a:rPr>
              <a:t>Here</a:t>
            </a:r>
            <a:r>
              <a:rPr sz="2400" spc="-5" dirty="0">
                <a:latin typeface="Times New Roman"/>
                <a:cs typeface="Times New Roman"/>
              </a:rPr>
              <a:t> we use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base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refer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derived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objects.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"/>
            </a:pPr>
            <a:endParaRPr sz="4000" dirty="0">
              <a:latin typeface="Times New Roman"/>
              <a:cs typeface="Times New Roman"/>
            </a:endParaRPr>
          </a:p>
          <a:p>
            <a:pPr marL="241300" marR="257175" indent="-229235">
              <a:lnSpc>
                <a:spcPts val="2590"/>
              </a:lnSpc>
              <a:buSzPct val="95833"/>
              <a:buFont typeface="Wingdings"/>
              <a:buChar char=""/>
              <a:tabLst>
                <a:tab pos="429895" algn="l"/>
                <a:tab pos="43053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method name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signature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should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same</a:t>
            </a:r>
            <a:r>
              <a:rPr sz="2400" dirty="0">
                <a:latin typeface="Times New Roman"/>
                <a:cs typeface="Times New Roman"/>
              </a:rPr>
              <a:t> 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derived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version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function.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32" y="6096000"/>
            <a:ext cx="1076739" cy="761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ADFE9B-AB09-B86C-8C84-18B3C890AFFE}"/>
              </a:ext>
            </a:extLst>
          </p:cNvPr>
          <p:cNvSpPr txBox="1"/>
          <p:nvPr/>
        </p:nvSpPr>
        <p:spPr>
          <a:xfrm>
            <a:off x="0" y="0"/>
            <a:ext cx="9144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 (with virtual function)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virtual void show(){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&lt;&lt;"Content of base class"&lt;&lt;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	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B:public A{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show(){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&lt;&lt;"Content of derived class"&lt;&lt;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	};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*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bptr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bptr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=&amp;b;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bptr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-&gt;show();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		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47EC2-3AE2-1198-BBD9-50FEB867425F}"/>
              </a:ext>
            </a:extLst>
          </p:cNvPr>
          <p:cNvSpPr txBox="1"/>
          <p:nvPr/>
        </p:nvSpPr>
        <p:spPr>
          <a:xfrm>
            <a:off x="3810000" y="45720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of derived class</a:t>
            </a:r>
          </a:p>
        </p:txBody>
      </p:sp>
    </p:spTree>
    <p:extLst>
      <p:ext uri="{BB962C8B-B14F-4D97-AF65-F5344CB8AC3E}">
        <p14:creationId xmlns:p14="http://schemas.microsoft.com/office/powerpoint/2010/main" val="382737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43F2BD-0C8C-342D-05C4-454AF45ED212}"/>
              </a:ext>
            </a:extLst>
          </p:cNvPr>
          <p:cNvSpPr txBox="1"/>
          <p:nvPr/>
        </p:nvSpPr>
        <p:spPr>
          <a:xfrm>
            <a:off x="0" y="0"/>
            <a:ext cx="91440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 (without virtual function)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show(){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&lt;&lt;"Content of base class"&lt;&lt;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B:public A{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show(){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&lt;&lt;"Content of derived class"&lt;&lt;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	};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*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bptr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bptr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=&amp;b;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bptr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-&gt;show();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70870-2594-F63A-80EF-8746802E6159}"/>
              </a:ext>
            </a:extLst>
          </p:cNvPr>
          <p:cNvSpPr txBox="1"/>
          <p:nvPr/>
        </p:nvSpPr>
        <p:spPr>
          <a:xfrm>
            <a:off x="4724400" y="5105400"/>
            <a:ext cx="5715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of base class</a:t>
            </a:r>
          </a:p>
        </p:txBody>
      </p:sp>
    </p:spTree>
    <p:extLst>
      <p:ext uri="{BB962C8B-B14F-4D97-AF65-F5344CB8AC3E}">
        <p14:creationId xmlns:p14="http://schemas.microsoft.com/office/powerpoint/2010/main" val="104331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7000" y="335578"/>
            <a:ext cx="556069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330" dirty="0">
                <a:latin typeface="Cambria"/>
                <a:cs typeface="Cambria"/>
              </a:rPr>
              <a:t>POLYMORPHISM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6543" y="1219198"/>
            <a:ext cx="7541895" cy="4063998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5080" indent="-229235">
              <a:lnSpc>
                <a:spcPct val="150000"/>
              </a:lnSpc>
              <a:spcBef>
                <a:spcPts val="385"/>
              </a:spcBef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lang="en-US" sz="2400" spc="55" dirty="0">
                <a:latin typeface="Cambria"/>
                <a:cs typeface="Cambria"/>
              </a:rPr>
              <a:t>Polymorphism</a:t>
            </a:r>
            <a:r>
              <a:rPr lang="en-US" sz="2400" spc="100" dirty="0">
                <a:latin typeface="Cambria"/>
                <a:cs typeface="Cambria"/>
              </a:rPr>
              <a:t> </a:t>
            </a:r>
            <a:r>
              <a:rPr lang="en-US" sz="2400" spc="5" dirty="0">
                <a:latin typeface="Cambria"/>
                <a:cs typeface="Cambria"/>
              </a:rPr>
              <a:t>is</a:t>
            </a:r>
            <a:r>
              <a:rPr lang="en-US" sz="2400" spc="75" dirty="0">
                <a:latin typeface="Cambria"/>
                <a:cs typeface="Cambria"/>
              </a:rPr>
              <a:t> </a:t>
            </a:r>
            <a:r>
              <a:rPr lang="en-US" sz="2400" spc="50" dirty="0">
                <a:latin typeface="Cambria"/>
                <a:cs typeface="Cambria"/>
              </a:rPr>
              <a:t>derived</a:t>
            </a:r>
            <a:r>
              <a:rPr lang="en-US" sz="2400" spc="55" dirty="0">
                <a:latin typeface="Cambria"/>
                <a:cs typeface="Cambria"/>
              </a:rPr>
              <a:t> </a:t>
            </a:r>
            <a:r>
              <a:rPr lang="en-US" sz="2400" spc="45" dirty="0">
                <a:latin typeface="Cambria"/>
                <a:cs typeface="Cambria"/>
              </a:rPr>
              <a:t>from</a:t>
            </a:r>
            <a:r>
              <a:rPr lang="en-US" sz="2400" spc="80" dirty="0">
                <a:latin typeface="Cambria"/>
                <a:cs typeface="Cambria"/>
              </a:rPr>
              <a:t> </a:t>
            </a:r>
            <a:r>
              <a:rPr lang="en-US" sz="2400" spc="-130" dirty="0">
                <a:latin typeface="Cambria"/>
                <a:cs typeface="Cambria"/>
              </a:rPr>
              <a:t>2</a:t>
            </a:r>
            <a:r>
              <a:rPr lang="en-US" sz="2400" spc="70" dirty="0">
                <a:latin typeface="Cambria"/>
                <a:cs typeface="Cambria"/>
              </a:rPr>
              <a:t> </a:t>
            </a:r>
            <a:r>
              <a:rPr lang="en-US" sz="2400" spc="65" dirty="0">
                <a:latin typeface="Cambria"/>
                <a:cs typeface="Cambria"/>
              </a:rPr>
              <a:t>Greek</a:t>
            </a:r>
            <a:r>
              <a:rPr lang="en-US" sz="2400" spc="85" dirty="0">
                <a:latin typeface="Cambria"/>
                <a:cs typeface="Cambria"/>
              </a:rPr>
              <a:t> </a:t>
            </a:r>
            <a:r>
              <a:rPr lang="en-US" sz="2400" spc="35" dirty="0">
                <a:latin typeface="Cambria"/>
                <a:cs typeface="Cambria"/>
              </a:rPr>
              <a:t>words:</a:t>
            </a:r>
            <a:r>
              <a:rPr lang="en-US" sz="2400" spc="55" dirty="0">
                <a:latin typeface="Cambria"/>
                <a:cs typeface="Cambria"/>
              </a:rPr>
              <a:t> </a:t>
            </a:r>
          </a:p>
          <a:p>
            <a:pPr marL="12065" marR="5080">
              <a:lnSpc>
                <a:spcPct val="150000"/>
              </a:lnSpc>
              <a:spcBef>
                <a:spcPts val="385"/>
              </a:spcBef>
              <a:buSzPct val="95833"/>
              <a:tabLst>
                <a:tab pos="285115" algn="l"/>
              </a:tabLst>
            </a:pPr>
            <a:r>
              <a:rPr lang="en-US" sz="2400" spc="70" dirty="0">
                <a:latin typeface="Cambria"/>
                <a:cs typeface="Cambria"/>
              </a:rPr>
              <a:t>			Poly</a:t>
            </a:r>
            <a:r>
              <a:rPr lang="en-US" sz="2400" spc="80" dirty="0">
                <a:latin typeface="Cambria"/>
                <a:cs typeface="Cambria"/>
              </a:rPr>
              <a:t> </a:t>
            </a:r>
            <a:r>
              <a:rPr lang="en-US" sz="2400" spc="70" dirty="0">
                <a:latin typeface="Cambria"/>
                <a:cs typeface="Cambria"/>
                <a:sym typeface="Wingdings" pitchFamily="2" charset="2"/>
              </a:rPr>
              <a:t></a:t>
            </a:r>
            <a:r>
              <a:rPr lang="en-US" sz="2400" spc="65" dirty="0">
                <a:latin typeface="Cambria"/>
                <a:cs typeface="Cambria"/>
              </a:rPr>
              <a:t> </a:t>
            </a:r>
            <a:r>
              <a:rPr lang="en-US" sz="2400" spc="80" dirty="0">
                <a:latin typeface="Cambria"/>
                <a:cs typeface="Cambria"/>
              </a:rPr>
              <a:t>Many</a:t>
            </a:r>
            <a:r>
              <a:rPr lang="en-US" sz="2400" spc="70" dirty="0">
                <a:latin typeface="Cambria"/>
                <a:cs typeface="Cambria"/>
              </a:rPr>
              <a:t> </a:t>
            </a:r>
            <a:endParaRPr lang="en-US" sz="2400" spc="75" dirty="0">
              <a:latin typeface="Cambria"/>
              <a:cs typeface="Cambria"/>
            </a:endParaRPr>
          </a:p>
          <a:p>
            <a:pPr marL="12065" marR="5080">
              <a:lnSpc>
                <a:spcPct val="150000"/>
              </a:lnSpc>
              <a:spcBef>
                <a:spcPts val="385"/>
              </a:spcBef>
              <a:buSzPct val="95833"/>
              <a:tabLst>
                <a:tab pos="285115" algn="l"/>
              </a:tabLst>
            </a:pPr>
            <a:r>
              <a:rPr lang="en-US" sz="2400" spc="55" dirty="0">
                <a:latin typeface="Cambria"/>
                <a:cs typeface="Cambria"/>
              </a:rPr>
              <a:t>			Morphs </a:t>
            </a:r>
            <a:r>
              <a:rPr lang="en-US" sz="2400" spc="55" dirty="0">
                <a:latin typeface="Cambria"/>
                <a:cs typeface="Cambria"/>
                <a:sym typeface="Wingdings" pitchFamily="2" charset="2"/>
              </a:rPr>
              <a:t></a:t>
            </a:r>
            <a:r>
              <a:rPr lang="en-US" sz="2400" spc="65" dirty="0">
                <a:latin typeface="Cambria"/>
                <a:cs typeface="Cambria"/>
              </a:rPr>
              <a:t> </a:t>
            </a:r>
            <a:r>
              <a:rPr lang="en-US" sz="2400" spc="45" dirty="0">
                <a:latin typeface="Cambria"/>
                <a:cs typeface="Cambria"/>
              </a:rPr>
              <a:t>Forms</a:t>
            </a:r>
            <a:endParaRPr lang="en-US" sz="2400" dirty="0">
              <a:latin typeface="Cambria"/>
              <a:cs typeface="Cambria"/>
            </a:endParaRPr>
          </a:p>
          <a:p>
            <a:pPr marL="241300" marR="5080" indent="-229235">
              <a:lnSpc>
                <a:spcPct val="150000"/>
              </a:lnSpc>
              <a:spcBef>
                <a:spcPts val="385"/>
              </a:spcBef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spc="30" dirty="0">
                <a:latin typeface="Cambria"/>
                <a:cs typeface="Cambria"/>
              </a:rPr>
              <a:t>The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process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of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representing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one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Form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in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multiple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forms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 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known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as</a:t>
            </a:r>
            <a:r>
              <a:rPr sz="2400" spc="60" dirty="0">
                <a:latin typeface="Cambria"/>
                <a:cs typeface="Cambria"/>
              </a:rPr>
              <a:t> Polymorphism.</a:t>
            </a:r>
            <a:r>
              <a:rPr sz="2400" spc="95" dirty="0">
                <a:latin typeface="Cambria"/>
                <a:cs typeface="Cambria"/>
              </a:rPr>
              <a:t> </a:t>
            </a:r>
            <a:endParaRPr lang="en-US" sz="2400" spc="95" dirty="0">
              <a:latin typeface="Cambria"/>
              <a:cs typeface="Cambria"/>
            </a:endParaRPr>
          </a:p>
          <a:p>
            <a:pPr marL="241300" marR="5080" indent="-229235">
              <a:lnSpc>
                <a:spcPct val="150000"/>
              </a:lnSpc>
              <a:spcBef>
                <a:spcPts val="385"/>
              </a:spcBef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lang="en-IN" sz="2400" spc="95" dirty="0">
                <a:latin typeface="Cambria"/>
                <a:cs typeface="Cambria"/>
              </a:rPr>
              <a:t>Performing one task in different ways called </a:t>
            </a:r>
            <a:r>
              <a:rPr lang="en-IN" sz="2400" spc="60" dirty="0">
                <a:latin typeface="Cambria"/>
                <a:cs typeface="Cambria"/>
              </a:rPr>
              <a:t>Polymorphism</a:t>
            </a:r>
            <a:endParaRPr lang="en-US" sz="2400" spc="95" dirty="0">
              <a:latin typeface="Cambria"/>
              <a:cs typeface="Cambri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32" y="6096000"/>
            <a:ext cx="1076739" cy="761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7917" y="304800"/>
            <a:ext cx="790422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15" dirty="0">
                <a:latin typeface="Cambria"/>
                <a:cs typeface="Cambria"/>
              </a:rPr>
              <a:t>Real</a:t>
            </a:r>
            <a:r>
              <a:rPr sz="3200" b="1" spc="114" dirty="0">
                <a:latin typeface="Cambria"/>
                <a:cs typeface="Cambria"/>
              </a:rPr>
              <a:t> </a:t>
            </a:r>
            <a:r>
              <a:rPr sz="3200" b="1" spc="75" dirty="0">
                <a:latin typeface="Cambria"/>
                <a:cs typeface="Cambria"/>
              </a:rPr>
              <a:t>life</a:t>
            </a:r>
            <a:r>
              <a:rPr sz="3200" b="1" spc="120" dirty="0">
                <a:latin typeface="Cambria"/>
                <a:cs typeface="Cambria"/>
              </a:rPr>
              <a:t> </a:t>
            </a:r>
            <a:r>
              <a:rPr sz="3200" b="1" spc="-50" dirty="0">
                <a:latin typeface="Cambria"/>
                <a:cs typeface="Cambria"/>
              </a:rPr>
              <a:t>example</a:t>
            </a:r>
            <a:r>
              <a:rPr sz="3200" b="1" spc="120" dirty="0">
                <a:latin typeface="Cambria"/>
                <a:cs typeface="Cambria"/>
              </a:rPr>
              <a:t> </a:t>
            </a:r>
            <a:r>
              <a:rPr sz="3200" b="1" spc="95" dirty="0">
                <a:latin typeface="Cambria"/>
                <a:cs typeface="Cambria"/>
              </a:rPr>
              <a:t>of</a:t>
            </a:r>
            <a:r>
              <a:rPr sz="3200" b="1" spc="114" dirty="0">
                <a:latin typeface="Cambria"/>
                <a:cs typeface="Cambria"/>
              </a:rPr>
              <a:t> </a:t>
            </a:r>
            <a:r>
              <a:rPr sz="3200" b="1" spc="-15" dirty="0">
                <a:latin typeface="Cambria"/>
                <a:cs typeface="Cambria"/>
              </a:rPr>
              <a:t>Polymorphism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8363" y="1066800"/>
            <a:ext cx="7922895" cy="2819362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5080" indent="-229235">
              <a:lnSpc>
                <a:spcPct val="150000"/>
              </a:lnSpc>
              <a:spcBef>
                <a:spcPts val="385"/>
              </a:spcBef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spc="55" dirty="0">
                <a:latin typeface="Cambria"/>
                <a:cs typeface="Cambria"/>
              </a:rPr>
              <a:t>Suppose </a:t>
            </a:r>
            <a:r>
              <a:rPr sz="2400" spc="45" dirty="0">
                <a:latin typeface="Cambria"/>
                <a:cs typeface="Cambria"/>
              </a:rPr>
              <a:t>if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you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are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in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10">
                <a:latin typeface="Cambria"/>
                <a:cs typeface="Cambria"/>
              </a:rPr>
              <a:t>class</a:t>
            </a:r>
            <a:r>
              <a:rPr sz="2400" spc="65">
                <a:latin typeface="Cambria"/>
                <a:cs typeface="Cambria"/>
              </a:rPr>
              <a:t> </a:t>
            </a:r>
            <a:r>
              <a:rPr sz="2400" spc="30">
                <a:latin typeface="Cambria"/>
                <a:cs typeface="Cambria"/>
              </a:rPr>
              <a:t>room</a:t>
            </a:r>
            <a:r>
              <a:rPr lang="en-US" sz="2400" spc="30">
                <a:latin typeface="Cambria"/>
                <a:cs typeface="Cambria"/>
              </a:rPr>
              <a:t>,</a:t>
            </a:r>
            <a:r>
              <a:rPr sz="2400" spc="8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that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time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you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lang="en-US" sz="2400" spc="80" dirty="0">
                <a:latin typeface="Cambria"/>
                <a:cs typeface="Cambria"/>
              </a:rPr>
              <a:t>have to </a:t>
            </a:r>
            <a:r>
              <a:rPr sz="2400" spc="30">
                <a:latin typeface="Cambria"/>
                <a:cs typeface="Cambria"/>
              </a:rPr>
              <a:t>behave like</a:t>
            </a:r>
            <a:r>
              <a:rPr sz="2400" spc="75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a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student,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when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you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are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40">
                <a:latin typeface="Cambria"/>
                <a:cs typeface="Cambria"/>
              </a:rPr>
              <a:t>in</a:t>
            </a:r>
            <a:r>
              <a:rPr sz="2400" spc="75">
                <a:latin typeface="Cambria"/>
                <a:cs typeface="Cambria"/>
              </a:rPr>
              <a:t> </a:t>
            </a:r>
            <a:r>
              <a:rPr sz="2400" spc="20">
                <a:latin typeface="Cambria"/>
                <a:cs typeface="Cambria"/>
              </a:rPr>
              <a:t>market</a:t>
            </a:r>
            <a:r>
              <a:rPr lang="en-US" sz="2400" spc="20">
                <a:latin typeface="Cambria"/>
                <a:cs typeface="Cambria"/>
              </a:rPr>
              <a:t>,</a:t>
            </a:r>
            <a:r>
              <a:rPr sz="2400" spc="75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at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that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time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you 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behave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like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a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customer,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when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you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at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your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home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at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that 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time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you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behave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like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a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son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or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daughter,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Here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one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person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have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different-different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behaviors.</a:t>
            </a:r>
            <a:endParaRPr sz="2400" dirty="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7972" y="4038598"/>
            <a:ext cx="2983229" cy="2605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32" y="6096000"/>
            <a:ext cx="1076739" cy="761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7896" y="381000"/>
            <a:ext cx="784669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40" dirty="0">
                <a:latin typeface="Cambria"/>
                <a:cs typeface="Cambria"/>
              </a:rPr>
              <a:t>Type</a:t>
            </a:r>
            <a:r>
              <a:rPr sz="4400" b="1" spc="110" dirty="0">
                <a:latin typeface="Cambria"/>
                <a:cs typeface="Cambria"/>
              </a:rPr>
              <a:t> </a:t>
            </a:r>
            <a:r>
              <a:rPr sz="4400" b="1" spc="105" dirty="0">
                <a:latin typeface="Cambria"/>
                <a:cs typeface="Cambria"/>
              </a:rPr>
              <a:t>of</a:t>
            </a:r>
            <a:r>
              <a:rPr sz="4400" b="1" spc="114" dirty="0">
                <a:latin typeface="Cambria"/>
                <a:cs typeface="Cambria"/>
              </a:rPr>
              <a:t> </a:t>
            </a:r>
            <a:r>
              <a:rPr sz="4400" b="1" spc="-10" dirty="0">
                <a:latin typeface="Cambria"/>
                <a:cs typeface="Cambria"/>
              </a:rPr>
              <a:t>Polymorphism</a:t>
            </a:r>
            <a:endParaRPr sz="4400" b="1" dirty="0">
              <a:latin typeface="Cambria"/>
              <a:cs typeface="Cambri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59" y="1295400"/>
            <a:ext cx="8348041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32" y="6096000"/>
            <a:ext cx="1076739" cy="761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5DAF50-E57A-4E11-C826-4CA5E4A57729}"/>
              </a:ext>
            </a:extLst>
          </p:cNvPr>
          <p:cNvSpPr txBox="1"/>
          <p:nvPr/>
        </p:nvSpPr>
        <p:spPr>
          <a:xfrm>
            <a:off x="0" y="0"/>
            <a:ext cx="9144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polymorphism: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polymorphism is also known as early binding and compile-time polymorphism.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static polymorphism memory will be allocated at compile-time.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polymorphism: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polymorphism is also known as late binding and run-time polymorphism.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 dynamic polymorphism memory will be allocated at run-time.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5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7800" y="487977"/>
            <a:ext cx="64008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1" spc="-5" dirty="0"/>
              <a:t>Function/Method</a:t>
            </a:r>
            <a:r>
              <a:rPr sz="3600" b="1" spc="-45" dirty="0"/>
              <a:t> </a:t>
            </a:r>
            <a:r>
              <a:rPr sz="3600" b="1" spc="-5" dirty="0"/>
              <a:t>Overloading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0600" y="1523999"/>
            <a:ext cx="7745254" cy="336342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ct val="150000"/>
              </a:lnSpc>
              <a:spcBef>
                <a:spcPts val="425"/>
              </a:spcBef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spc="-5" dirty="0">
                <a:latin typeface="Times New Roman"/>
                <a:cs typeface="Times New Roman"/>
              </a:rPr>
              <a:t>Whenever same method name is </a:t>
            </a:r>
            <a:r>
              <a:rPr sz="2400" dirty="0">
                <a:latin typeface="Times New Roman"/>
                <a:cs typeface="Times New Roman"/>
              </a:rPr>
              <a:t>exi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ting </a:t>
            </a:r>
            <a:r>
              <a:rPr sz="2400" spc="-5" dirty="0">
                <a:latin typeface="Times New Roman"/>
                <a:cs typeface="Times New Roman"/>
              </a:rPr>
              <a:t>multiple times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class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spc="-5" dirty="0">
                <a:latin typeface="Times New Roman"/>
                <a:cs typeface="Times New Roman"/>
              </a:rPr>
              <a:t> number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parameter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parameters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dirty="0">
                <a:latin typeface="Times New Roman"/>
                <a:cs typeface="Times New Roman"/>
              </a:rPr>
              <a:t> types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parameters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known as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dirty="0">
                <a:latin typeface="Times New Roman"/>
                <a:cs typeface="Times New Roman"/>
              </a:rPr>
              <a:t> overloading.</a:t>
            </a:r>
            <a:endParaRPr lang="en-US" sz="24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50000"/>
              </a:lnSpc>
              <a:spcBef>
                <a:spcPts val="425"/>
              </a:spcBef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 "sum()"</a:t>
            </a:r>
            <a:r>
              <a:rPr sz="2400" dirty="0">
                <a:latin typeface="Times New Roman"/>
                <a:cs typeface="Times New Roman"/>
              </a:rPr>
              <a:t> 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present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Addition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 </a:t>
            </a:r>
            <a:r>
              <a:rPr sz="2400" dirty="0">
                <a:latin typeface="Times New Roman"/>
                <a:cs typeface="Times New Roman"/>
              </a:rPr>
              <a:t>but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dirty="0">
                <a:latin typeface="Times New Roman"/>
                <a:cs typeface="Times New Roman"/>
              </a:rPr>
              <a:t>signature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10" dirty="0">
                <a:latin typeface="Times New Roman"/>
                <a:cs typeface="Times New Roman"/>
              </a:rPr>
              <a:t>arguments.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32" y="6096000"/>
            <a:ext cx="1076739" cy="761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036C39-1453-6677-CB39-DE6116D08683}"/>
              </a:ext>
            </a:extLst>
          </p:cNvPr>
          <p:cNvSpPr txBox="1"/>
          <p:nvPr/>
        </p:nvSpPr>
        <p:spPr>
          <a:xfrm>
            <a:off x="0" y="0"/>
            <a:ext cx="91440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 (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overloading)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Addition{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public: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void sum(int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a,int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&lt;&lt;"Addition of two number is:"&lt;&lt;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void sum(int a, int b, int c){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&lt;&lt;"Addition of three number is:"&lt;&lt;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a+b+c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Addition add;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add.sum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(2,5);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add.sum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(3,5,7);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	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44EC0-1B8B-88B8-DC1B-4D151D959B2F}"/>
              </a:ext>
            </a:extLst>
          </p:cNvPr>
          <p:cNvSpPr txBox="1"/>
          <p:nvPr/>
        </p:nvSpPr>
        <p:spPr>
          <a:xfrm>
            <a:off x="4419600" y="4800600"/>
            <a:ext cx="525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of two number is:7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of three number is:15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17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0" y="381000"/>
            <a:ext cx="571309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>
                <a:latin typeface="Cambria"/>
                <a:cs typeface="Cambria"/>
              </a:rPr>
              <a:t>Operator</a:t>
            </a:r>
            <a:r>
              <a:rPr spc="90" dirty="0">
                <a:latin typeface="Cambria"/>
                <a:cs typeface="Cambria"/>
              </a:rPr>
              <a:t> </a:t>
            </a:r>
            <a:r>
              <a:rPr spc="35" dirty="0">
                <a:latin typeface="Cambria"/>
                <a:cs typeface="Cambria"/>
              </a:rPr>
              <a:t>Overloading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600" y="1295400"/>
            <a:ext cx="8728439" cy="451469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9235">
              <a:lnSpc>
                <a:spcPts val="2590"/>
              </a:lnSpc>
              <a:spcBef>
                <a:spcPts val="425"/>
              </a:spcBef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making </a:t>
            </a:r>
            <a:r>
              <a:rPr sz="2400" dirty="0">
                <a:latin typeface="Times New Roman"/>
                <a:cs typeface="Times New Roman"/>
              </a:rPr>
              <a:t>an operator to exhibit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dirty="0">
                <a:latin typeface="Times New Roman"/>
                <a:cs typeface="Times New Roman"/>
              </a:rPr>
              <a:t>behaviors in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instances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known as operator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overloading.</a:t>
            </a:r>
          </a:p>
          <a:p>
            <a:pPr marL="284480" indent="-272415">
              <a:lnSpc>
                <a:spcPct val="100000"/>
              </a:lnSpc>
              <a:spcBef>
                <a:spcPts val="675"/>
              </a:spcBef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predefined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overloaded.</a:t>
            </a: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z="3600" b="1" spc="-55" dirty="0">
                <a:latin typeface="Times New Roman"/>
                <a:cs typeface="Times New Roman"/>
              </a:rPr>
              <a:t>		</a:t>
            </a:r>
            <a:r>
              <a:rPr sz="3200" u="sng" spc="-55" dirty="0">
                <a:latin typeface="Times New Roman"/>
                <a:cs typeface="Times New Roman"/>
              </a:rPr>
              <a:t>Types</a:t>
            </a:r>
            <a:r>
              <a:rPr sz="3200" u="sng" spc="-15" dirty="0">
                <a:latin typeface="Times New Roman"/>
                <a:cs typeface="Times New Roman"/>
              </a:rPr>
              <a:t> </a:t>
            </a:r>
            <a:r>
              <a:rPr sz="3200" u="sng" dirty="0">
                <a:latin typeface="Times New Roman"/>
                <a:cs typeface="Times New Roman"/>
              </a:rPr>
              <a:t>Of</a:t>
            </a:r>
            <a:r>
              <a:rPr sz="3200" u="sng" spc="-15" dirty="0">
                <a:latin typeface="Times New Roman"/>
                <a:cs typeface="Times New Roman"/>
              </a:rPr>
              <a:t> </a:t>
            </a:r>
            <a:r>
              <a:rPr sz="3200" u="sng" dirty="0">
                <a:latin typeface="Times New Roman"/>
                <a:cs typeface="Times New Roman"/>
              </a:rPr>
              <a:t>Operator</a:t>
            </a:r>
            <a:r>
              <a:rPr sz="3200" u="sng" spc="-75" dirty="0">
                <a:latin typeface="Times New Roman"/>
                <a:cs typeface="Times New Roman"/>
              </a:rPr>
              <a:t> </a:t>
            </a:r>
            <a:r>
              <a:rPr sz="3200" u="sng" spc="-5" dirty="0">
                <a:latin typeface="Times New Roman"/>
                <a:cs typeface="Times New Roman"/>
              </a:rPr>
              <a:t>Overloading</a:t>
            </a:r>
            <a:endParaRPr sz="3600" u="sng" dirty="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755"/>
              </a:spcBef>
              <a:buSzPct val="95833"/>
              <a:buFont typeface="Wingdings"/>
              <a:buChar char=""/>
              <a:tabLst>
                <a:tab pos="28575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Unary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operator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overloading.</a:t>
            </a:r>
            <a:endParaRPr lang="en-US" sz="2400" b="1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755"/>
              </a:spcBef>
              <a:buSzPct val="95833"/>
              <a:tabLst>
                <a:tab pos="2857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	These </a:t>
            </a:r>
            <a:r>
              <a:rPr lang="en-US" sz="2400" dirty="0">
                <a:latin typeface="Times New Roman"/>
                <a:cs typeface="Times New Roman"/>
              </a:rPr>
              <a:t>Operators </a:t>
            </a:r>
            <a:r>
              <a:rPr lang="en-US" sz="2400" spc="-5" dirty="0">
                <a:latin typeface="Times New Roman"/>
                <a:cs typeface="Times New Roman"/>
              </a:rPr>
              <a:t>have only </a:t>
            </a:r>
            <a:r>
              <a:rPr lang="en-US" sz="2400" dirty="0">
                <a:latin typeface="Times New Roman"/>
                <a:cs typeface="Times New Roman"/>
              </a:rPr>
              <a:t>single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operand.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endParaRPr lang="en-US" sz="2400" spc="-585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755"/>
              </a:spcBef>
              <a:buSzPct val="95833"/>
              <a:tabLst>
                <a:tab pos="2857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				</a:t>
            </a:r>
            <a:r>
              <a:rPr sz="2400" spc="-5" dirty="0">
                <a:latin typeface="Times New Roman"/>
                <a:cs typeface="Times New Roman"/>
              </a:rPr>
              <a:t>Examples:-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++,--,~,!</a:t>
            </a:r>
            <a:endParaRPr sz="2400" dirty="0">
              <a:latin typeface="Times New Roman"/>
              <a:cs typeface="Times New Roman"/>
            </a:endParaRPr>
          </a:p>
          <a:p>
            <a:pPr marL="284480" indent="-272415">
              <a:lnSpc>
                <a:spcPct val="100000"/>
              </a:lnSpc>
              <a:spcBef>
                <a:spcPts val="465"/>
              </a:spcBef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b="1" dirty="0">
                <a:latin typeface="Times New Roman"/>
                <a:cs typeface="Times New Roman"/>
              </a:rPr>
              <a:t>Binary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operator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overloading.</a:t>
            </a:r>
            <a:endParaRPr lang="en-US" sz="2400" b="1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465"/>
              </a:spcBef>
              <a:buSzPct val="95833"/>
              <a:tabLst>
                <a:tab pos="28511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These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operators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</a:t>
            </a:r>
            <a:r>
              <a:rPr lang="en-US" sz="240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ds. </a:t>
            </a:r>
            <a:endParaRPr lang="en-US" sz="240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465"/>
              </a:spcBef>
              <a:buSzPct val="95833"/>
              <a:tabLst>
                <a:tab pos="285115" algn="l"/>
              </a:tabLst>
            </a:pPr>
            <a:r>
              <a:rPr lang="en-US" sz="2400" spc="-585" dirty="0">
                <a:latin typeface="Times New Roman"/>
                <a:cs typeface="Times New Roman"/>
              </a:rPr>
              <a:t>			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Examples:-+,-,*,/,%,^,=,==,+=,&amp;,&amp;&amp;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32" y="6096000"/>
            <a:ext cx="1076739" cy="761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4CD385-102D-7478-FAB8-7A5275C1AFCD}"/>
              </a:ext>
            </a:extLst>
          </p:cNvPr>
          <p:cNvSpPr txBox="1"/>
          <p:nvPr/>
        </p:nvSpPr>
        <p:spPr>
          <a:xfrm>
            <a:off x="0" y="0"/>
            <a:ext cx="9144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 (</a:t>
            </a:r>
            <a:r>
              <a:rPr lang="en-US" sz="3200" b="0" dirty="0">
                <a:solidFill>
                  <a:srgbClr val="FF0000"/>
                </a:solidFill>
              </a:rPr>
              <a:t>unary operator overloading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Space{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getData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3 numbers"&lt;&lt;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&gt;&gt;x&gt;&gt;y&gt;&gt;z;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void display(){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&lt;&lt;"x = "&lt;&lt;x&lt;&lt;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&lt;&lt;“y = "&lt;&lt;y&lt;&lt;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&lt;&lt;“z = "&lt;&lt;z&lt;&lt;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46751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899</Words>
  <Application>Microsoft Office PowerPoint</Application>
  <PresentationFormat>On-screen Show (4:3)</PresentationFormat>
  <Paragraphs>145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Baskerville Old Face</vt:lpstr>
      <vt:lpstr>Calibri</vt:lpstr>
      <vt:lpstr>Calibri Light</vt:lpstr>
      <vt:lpstr>Cambria</vt:lpstr>
      <vt:lpstr>Times New Roman</vt:lpstr>
      <vt:lpstr>Wingdings</vt:lpstr>
      <vt:lpstr>Office Theme</vt:lpstr>
      <vt:lpstr>POLYMORPHISM</vt:lpstr>
      <vt:lpstr>POLYMORPHISM</vt:lpstr>
      <vt:lpstr>Real life example of Polymorphism</vt:lpstr>
      <vt:lpstr>Type of Polymorphism</vt:lpstr>
      <vt:lpstr>PowerPoint Presentation</vt:lpstr>
      <vt:lpstr>Function/Method Overloading</vt:lpstr>
      <vt:lpstr>PowerPoint Presentation</vt:lpstr>
      <vt:lpstr>Operator Overloading</vt:lpstr>
      <vt:lpstr>PowerPoint Presentation</vt:lpstr>
      <vt:lpstr>PowerPoint Presentation</vt:lpstr>
      <vt:lpstr>Virtual Function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cp:lastModifiedBy>Hey!</cp:lastModifiedBy>
  <cp:revision>46</cp:revision>
  <dcterms:created xsi:type="dcterms:W3CDTF">2021-07-27T05:19:38Z</dcterms:created>
  <dcterms:modified xsi:type="dcterms:W3CDTF">2024-06-13T04:36:33Z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2021-07-27T00:00:00Z</vt:filetime>
  </property>
</Properties>
</file>