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1/api/v1/student/save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tart.spring.io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ECD3-330C-7068-0359-0AC5E0BB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22" y="2346960"/>
            <a:ext cx="8596668" cy="13208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CRUD – Crate, Read, Update, Delete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9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3ED97-9C1B-9F80-6054-1FF1BAB0BC30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com.studentmanagement.StudentMagmtApp.request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long id;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String name;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String branch;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long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id;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id)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this.id = id;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name;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name)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this.name = name;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A2FC0-6B2B-0C9C-F58C-1E08B0AEC4D2}"/>
              </a:ext>
            </a:extLst>
          </p:cNvPr>
          <p:cNvSpPr txBox="1"/>
          <p:nvPr/>
        </p:nvSpPr>
        <p:spPr>
          <a:xfrm>
            <a:off x="5751576" y="1170432"/>
            <a:ext cx="60990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getBranch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branch;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setBranch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branch)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this.branch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branch;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@Override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{" +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"id=" + id +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", name='" + name + '\'' +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", branch='" + branch + '\'' +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'}';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186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2B428E-DE15-75CA-B29A-1E0C44D1AC5C}"/>
              </a:ext>
            </a:extLst>
          </p:cNvPr>
          <p:cNvSpPr txBox="1"/>
          <p:nvPr/>
        </p:nvSpPr>
        <p:spPr>
          <a:xfrm>
            <a:off x="0" y="-64008"/>
            <a:ext cx="12192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package (name - service)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create interface and class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Interface name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StudentService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Class name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StudentServiceImpl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interface, declare a method 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savestudent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 )  In class, implement that method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Program: (interface)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StudentService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Student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savestudent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// for create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: (class)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com.studentmanagement.StudentMagmtApp.service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com.studentmanagement.StudentMagmtApp.entity.Student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com.studentmanagement.StudentMagmtApp.repository.StudentRepository;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com.studentmanagement.StudentMagmtApp.request.StudentRequest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org.springframework.beans.factory.annotation.Autowired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org.springframework.stereotype.Service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1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3908A9-11B3-E605-AC49-2DD226F5CC0E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StudentServiceImpl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StudentService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@Autowired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StudentRepository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studentRepository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@Override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Student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savestudent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Student student=new Student();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student.setId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studentRequest.getId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student.setName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studentRequest.getName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student.setBranch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studentRequest.getBranch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studentRepository.save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(student);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package (name - controller)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class (name -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StudentController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419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EFD7F-CD85-13CC-2881-5211DAFB0923}"/>
              </a:ext>
            </a:extLst>
          </p:cNvPr>
          <p:cNvSpPr txBox="1"/>
          <p:nvPr/>
        </p:nvSpPr>
        <p:spPr>
          <a:xfrm>
            <a:off x="0" y="0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com.studentmanagement.StudentMagmtApp.controller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com.studentmanagement.StudentMagmtApp.entity.Student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com.studentmanagement.StudentMagmtApp.request.StudentRequest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com.studentmanagement.StudentMagmtApp.service.StudentService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org.springframework.beans.factory.annotation.Autowired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org.springframework.http.HttpStatus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org.springframework.http.ResponseEntity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org.springframework.web.bind.annotation.PostMapping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org.springframework.web.bind.annotation.RequestBody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org.springframework.web.bind.annotation.RequestMapping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org.springframework.web.bind.annotation.RestController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4531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6D4C13-97E3-74E2-C562-54C7F0E86A5F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@RequestMapping("api/v1/student")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StudentController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@Autowired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StudentService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studentService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@PostMapping("save")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ResponseEntity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saveStudent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(@RequestBody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Student student=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studentService.savestudent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(student!=null){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new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ResponseEntity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&lt;&gt;("Student added",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HttpStatus.OK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new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ResponseEntity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&lt;&gt;("Something went wrong",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HttpStatus.INTERNAL_SERVER_ERROR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91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2A606-81AA-F6A4-EF7E-3C98B875C448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run ( run 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StudentMagntApp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class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i.e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created from spring initializer)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Final o/p show 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 started on port(s): 9091 (http) with context path ''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StudentMagmtAppApplication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22.282 seconds (JVM running for 25.762)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postman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select post  type (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2"/>
              </a:rPr>
              <a:t>http://localhost:9091/api/v1/student/save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)  click body  click row Test  select JSON  type {"id":"1", "name" : "Shalini", "branch" : "ECE"}  click send  it will display given if else statement  check 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refresh it show the values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another method in interface ( name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and implement this method in class ( name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StudentServiceImpl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: (interface)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com.studentmanagement.StudentMagmtApp.service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com.studentmanagement.StudentMagmtApp.entity.Student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com.studentmanagement.StudentMagmtApp.request.StudentRequest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Student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savestudent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Student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detstudent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id);	// for get id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33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DD00C-6042-DB49-9108-F0100524DA69}"/>
              </a:ext>
            </a:extLst>
          </p:cNvPr>
          <p:cNvSpPr txBox="1"/>
          <p:nvPr/>
        </p:nvSpPr>
        <p:spPr>
          <a:xfrm>
            <a:off x="0" y="0"/>
            <a:ext cx="12192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class 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Student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detstudent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id)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Optional&lt;Student&gt;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studentRepository.findById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stu.isPresent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stu.get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new Student();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null;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controller class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the follow code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: (controller class)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@GetMapping("get/{id}")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Student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getStudentById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(@PathVariable long id){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studentService.getstudent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7768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141FE8-BA8B-26E3-40CE-154584D1F33C}"/>
              </a:ext>
            </a:extLst>
          </p:cNvPr>
          <p:cNvSpPr txBox="1"/>
          <p:nvPr/>
        </p:nvSpPr>
        <p:spPr>
          <a:xfrm>
            <a:off x="0" y="0"/>
            <a:ext cx="12192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run ( run 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StudentMagntApp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class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i.e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created from spring initializer)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Final o/p show 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 started on port(s): 9091 (http) with context path ''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StudentMagmtAppApplication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22.282 seconds (JVM running for 25.762)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post man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GET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( http://localhost:9091/api/v1/student/get/1 )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send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o/p will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update method in interface ( name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update method in class ( name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StudentServiceImpl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:(interface)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Student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updatestudent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id,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(class)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Student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updatestudent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id,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Student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Student();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studentRequest.getId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!= 0)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Optional&lt;Student&gt;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studentRepository.findById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studentRequest.getId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stu.isPresent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student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stu.get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713824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3070AC-AD86-6E74-6122-8FA6892C4D17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student = new Student();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student.setId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studentRequest.getId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student.setName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studentRequest.getName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student.setBranch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studentRequest.getBranch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BeanUtils.copyProperties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studentRequest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student);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studentRepository.save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(student);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run ( run 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StudentMagntApp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class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i.e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created from spring initializer)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Final o/p show 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 started on port(s): 9091 (http) with context path ''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StudentMagmtAppApplication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22.282 seconds (JVM running for 25.762)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post man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PUT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- http://localhost:9091/api/v1/student/update/1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update column and value ( {"id":1,"name":"Jagi","branch":"Mech"})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send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o/p will show below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and check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40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0D1860-7FD7-EB8F-3D29-DACB838DB52F}"/>
              </a:ext>
            </a:extLst>
          </p:cNvPr>
          <p:cNvSpPr txBox="1"/>
          <p:nvPr/>
        </p:nvSpPr>
        <p:spPr>
          <a:xfrm>
            <a:off x="0" y="0"/>
            <a:ext cx="12192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delete method in interface ( name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and implement delete method in class ( name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StudentServiceImpl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Program:(interface)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String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deletestudent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id);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(class)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deletestudent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id)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Optional&lt;Student&gt;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studentRepository.findById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stu.isPresent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Student student=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stu.get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studentRepository.delete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(student);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"deleted successfully";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run ( run 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StudentMagntApp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class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i.e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created from spring initializer)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Final o/p show 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 started on port(s): 9091 (http) with context path ''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StudentMagmtAppApplication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22.282 seconds (JVM running for 25.762)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463A28-D347-1439-FA13-4A8FAF3327AD}"/>
              </a:ext>
            </a:extLst>
          </p:cNvPr>
          <p:cNvSpPr txBox="1"/>
          <p:nvPr/>
        </p:nvSpPr>
        <p:spPr>
          <a:xfrm>
            <a:off x="0" y="0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CRUD stands for Create, Read/Retrieve, Update, and Delete. These are the four basic functions of the persistence storage.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CRUD operation can be defined as user interface conventions that allow view, search, and modify information through computer-based forms and reports.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is data-oriented and the standardized use of HTTP action verbs.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has a few important verbs.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new resource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a resource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an existing resource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Deletes a resource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402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A7B5C-290C-50CD-440D-A641AC057478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post man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DELETE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- http://localhost:9091/api/v1/student/delete/2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send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o/p will show below (deleted successfully)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and check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6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DA3EDE-C74D-BA93-5E8A-6B74C32F9C5D}"/>
              </a:ext>
            </a:extLst>
          </p:cNvPr>
          <p:cNvSpPr txBox="1"/>
          <p:nvPr/>
        </p:nvSpPr>
        <p:spPr>
          <a:xfrm>
            <a:off x="0" y="0"/>
            <a:ext cx="12192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CRUD Operation: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performs the INSERT statement to create a new record.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Operation: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reads table records based on the input parameter.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Operation: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executes an update statement on the table. It is based on the input parameter.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Operation: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deletes a specified row in the table. It is also based on the input parameter.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16A886-E096-047B-B8A5-807F409CE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64529"/>
              </p:ext>
            </p:extLst>
          </p:nvPr>
        </p:nvGraphicFramePr>
        <p:xfrm>
          <a:off x="585216" y="3017520"/>
          <a:ext cx="9582912" cy="3477874"/>
        </p:xfrm>
        <a:graphic>
          <a:graphicData uri="http://schemas.openxmlformats.org/drawingml/2006/table">
            <a:tbl>
              <a:tblPr/>
              <a:tblGrid>
                <a:gridCol w="2382012">
                  <a:extLst>
                    <a:ext uri="{9D8B030D-6E8A-4147-A177-3AD203B41FA5}">
                      <a16:colId xmlns:a16="http://schemas.microsoft.com/office/drawing/2014/main" val="885616909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65962794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079031479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141915181"/>
                    </a:ext>
                  </a:extLst>
                </a:gridCol>
              </a:tblGrid>
              <a:tr h="745767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highlight>
                            <a:srgbClr val="C7CCBE"/>
                          </a:highlight>
                          <a:latin typeface="times new roman" panose="02020603050405020304" pitchFamily="18" charset="0"/>
                        </a:rPr>
                        <a:t>Operation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A0E3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E3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E3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highlight>
                            <a:srgbClr val="C7CCBE"/>
                          </a:highlight>
                          <a:latin typeface="times new roman" panose="02020603050405020304" pitchFamily="18" charset="0"/>
                        </a:rPr>
                        <a:t>SQL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A0E3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E3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E3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highlight>
                            <a:srgbClr val="C7CCBE"/>
                          </a:highlight>
                          <a:latin typeface="times new roman" panose="02020603050405020304" pitchFamily="18" charset="0"/>
                        </a:rPr>
                        <a:t>HTTP verbs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A0E3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E3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E3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highlight>
                            <a:srgbClr val="C7CCBE"/>
                          </a:highlight>
                          <a:latin typeface="times new roman" panose="02020603050405020304" pitchFamily="18" charset="0"/>
                        </a:rPr>
                        <a:t>RESTful Web Service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A0E3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E3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E3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48998"/>
                  </a:ext>
                </a:extLst>
              </a:tr>
              <a:tr h="570559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Create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INSERT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PUT/POST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POST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745865"/>
                  </a:ext>
                </a:extLst>
              </a:tr>
              <a:tr h="570559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Read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SELECT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51744"/>
                  </a:ext>
                </a:extLst>
              </a:tr>
              <a:tr h="986912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Update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UPDATE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PUT/POST/PATCH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756086"/>
                  </a:ext>
                </a:extLst>
              </a:tr>
              <a:tr h="604077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Delete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DELETE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DELETE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DELETE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29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61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7637D-A421-E760-64C8-1051A2DACC24}"/>
              </a:ext>
            </a:extLst>
          </p:cNvPr>
          <p:cNvSpPr txBox="1"/>
          <p:nvPr/>
        </p:nvSpPr>
        <p:spPr>
          <a:xfrm>
            <a:off x="0" y="6400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CrudRepository vs. JpaRepository: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CC6786-AAC9-D233-E673-76C12E0F5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42055"/>
              </p:ext>
            </p:extLst>
          </p:nvPr>
        </p:nvGraphicFramePr>
        <p:xfrm>
          <a:off x="73152" y="834696"/>
          <a:ext cx="11868912" cy="5828687"/>
        </p:xfrm>
        <a:graphic>
          <a:graphicData uri="http://schemas.openxmlformats.org/drawingml/2006/table">
            <a:tbl>
              <a:tblPr/>
              <a:tblGrid>
                <a:gridCol w="5934456">
                  <a:extLst>
                    <a:ext uri="{9D8B030D-6E8A-4147-A177-3AD203B41FA5}">
                      <a16:colId xmlns:a16="http://schemas.microsoft.com/office/drawing/2014/main" val="1341376368"/>
                    </a:ext>
                  </a:extLst>
                </a:gridCol>
                <a:gridCol w="5934456">
                  <a:extLst>
                    <a:ext uri="{9D8B030D-6E8A-4147-A177-3AD203B41FA5}">
                      <a16:colId xmlns:a16="http://schemas.microsoft.com/office/drawing/2014/main" val="1464634376"/>
                    </a:ext>
                  </a:extLst>
                </a:gridCol>
              </a:tblGrid>
              <a:tr h="86112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C7CCBE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CrudRepository</a:t>
                      </a:r>
                    </a:p>
                  </a:txBody>
                  <a:tcPr marL="39878" marR="39878" marT="39878" marB="39878">
                    <a:lnL w="6350" cap="flat" cmpd="sng" algn="ctr">
                      <a:solidFill>
                        <a:srgbClr val="D082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82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82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C7CCBE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JpaRepository</a:t>
                      </a:r>
                    </a:p>
                  </a:txBody>
                  <a:tcPr marL="39878" marR="39878" marT="39878" marB="39878">
                    <a:lnL w="6350" cap="flat" cmpd="sng" algn="ctr">
                      <a:solidFill>
                        <a:srgbClr val="D082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82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82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689991"/>
                  </a:ext>
                </a:extLst>
              </a:tr>
              <a:tr h="69892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CrudRepository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does not provide any method for pagination and sorting.</a:t>
                      </a:r>
                    </a:p>
                  </a:txBody>
                  <a:tcPr marL="26585" marR="26585" marT="26585" marB="26585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JpaRepository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extends 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PagingAndSortingRepository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It provides all the methods for implementing the pagination.</a:t>
                      </a:r>
                    </a:p>
                  </a:txBody>
                  <a:tcPr marL="26585" marR="26585" marT="26585" marB="26585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73286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works as a </a:t>
                      </a:r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marker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interface.</a:t>
                      </a:r>
                    </a:p>
                  </a:txBody>
                  <a:tcPr marL="26585" marR="26585" marT="26585" marB="26585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JpaRepository extends both </a:t>
                      </a:r>
                      <a:r>
                        <a:rPr lang="en-US" sz="2400" b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CrudRepository</a:t>
                      </a:r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and </a:t>
                      </a:r>
                      <a:r>
                        <a:rPr lang="en-US" sz="2400" b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PagingAndSortingRepository</a:t>
                      </a:r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6585" marR="26585" marT="26585" marB="26585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546666"/>
                  </a:ext>
                </a:extLst>
              </a:tr>
              <a:tr h="10149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CRUD function only. For example </a:t>
                      </a:r>
                      <a:r>
                        <a:rPr lang="en-US" sz="2400" b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findById(), findAll(),</a:t>
                      </a:r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etc.</a:t>
                      </a:r>
                    </a:p>
                  </a:txBody>
                  <a:tcPr marL="26585" marR="26585" marT="26585" marB="26585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some extra methods along with the method of PagingAndSortingRepository and CrudRepository. For example, </a:t>
                      </a:r>
                      <a:r>
                        <a:rPr lang="en-US" sz="2400" b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flush(), deleteInBatch().</a:t>
                      </a:r>
                      <a:endParaRPr lang="en-US" sz="24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85" marR="26585" marT="26585" marB="26585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00902"/>
                  </a:ext>
                </a:extLst>
              </a:tr>
              <a:tr h="74245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when we do not need the functions provided by 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JpaRepository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PagingAndSortingRepository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6585" marR="26585" marT="26585" marB="26585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when we want to implement pagination and sorting functionality in an application.</a:t>
                      </a:r>
                    </a:p>
                  </a:txBody>
                  <a:tcPr marL="26585" marR="26585" marT="26585" marB="26585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236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23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D51516-D8E8-BAAC-D7B7-9C872E1762A9}"/>
              </a:ext>
            </a:extLst>
          </p:cNvPr>
          <p:cNvSpPr txBox="1"/>
          <p:nvPr/>
        </p:nvSpPr>
        <p:spPr>
          <a:xfrm>
            <a:off x="0" y="0"/>
            <a:ext cx="12192000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CRUD operation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Open Spring </a:t>
            </a:r>
            <a:r>
              <a:rPr lang="en-US" sz="24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Initializr</a:t>
            </a:r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u="none" strike="noStrike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http://start.spring.io</a:t>
            </a:r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denpendencies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dev tool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</a:p>
          <a:p>
            <a:pPr lvl="1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</a:p>
          <a:p>
            <a:pPr lvl="1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springboot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JPA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GENERATE CTRL+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98C34-AABD-45A2-AEE3-31D898CE0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318" y="1315888"/>
            <a:ext cx="8791898" cy="48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7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AE9A8-DFF7-2259-7ADA-F08BFB97B82D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zip file will generate &amp; download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Extract it  open it in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Intellij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Open pom.xml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Make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chages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Like ,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version : 2.7.14, java version : 8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&lt;plugin&gt;</a:t>
            </a:r>
          </a:p>
          <a:p>
            <a:pPr lvl="1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groupId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org.apache.maven.plugins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&lt;/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groupId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&lt;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artifactId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&gt;maven-surefire-plugin&lt;/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artifactId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&lt;version&gt;2.22.2&lt;/version&gt;</a:t>
            </a:r>
          </a:p>
          <a:p>
            <a:pPr lvl="1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&lt;configuration&gt;</a:t>
            </a:r>
          </a:p>
          <a:p>
            <a:pPr lvl="1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&lt;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skipTests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&gt;true&lt;/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skipTests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&lt;/configuration&gt;</a:t>
            </a:r>
          </a:p>
          <a:p>
            <a:pPr lvl="1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&lt;/plugin&gt;</a:t>
            </a:r>
          </a:p>
          <a:p>
            <a:pPr lvl="1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Every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give save all  clean  install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Delete 'Test' folder and restart ( file  invalid caches  restart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server  create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Go resources  Application properties  type following code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1569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9E7F2-0019-DED8-2B87-06B11675115C}"/>
              </a:ext>
            </a:extLst>
          </p:cNvPr>
          <p:cNvSpPr txBox="1"/>
          <p:nvPr/>
        </p:nvSpPr>
        <p:spPr>
          <a:xfrm>
            <a:off x="0" y="0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spring.application.name=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StudentMagmtApp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only this line default )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=9091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spring.datasource.url=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://localhost:3306/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MyDb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spring.datasource.username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=root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spring.datasource.password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spring.datasource.driver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-class-name=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com.mysql.jdbc.Driver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spring.jpa.show-sql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spring.jpa.hibernate.ddl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-auto=update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spring.jpa.properties.hibernate.dialect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=org.hibernate.dialect.MySQL5InnoDBDialect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package ( name - entity)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create java class (name - Student)  type follow code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5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FD291-9F7F-2288-3090-CE33B4A7F267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com.studentmanagement.StudentMagmtApp.entity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javax.persistence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@Entity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@Table(name = "student")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Student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@GeneratedValue(strategy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@Column(name =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long id;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@Column(name =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String name;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@Column(name =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student_branch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String branch;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long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id;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id)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this.id = id;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5906F-0F84-C7EC-7F22-7F9DFF14671A}"/>
              </a:ext>
            </a:extLst>
          </p:cNvPr>
          <p:cNvSpPr txBox="1"/>
          <p:nvPr/>
        </p:nvSpPr>
        <p:spPr>
          <a:xfrm>
            <a:off x="6208776" y="146304"/>
            <a:ext cx="598322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String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name;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name)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this.name = name;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getBranch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branch;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setBranch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branch)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this.branch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branch;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@Override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"Student{" +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"id=" + id +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", name='" + name + '\'' +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", branch='" + branch + '\'' +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'}';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41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F8E7F-EEEC-4A58-EA1B-7EF535CD418C}"/>
              </a:ext>
            </a:extLst>
          </p:cNvPr>
          <p:cNvSpPr txBox="1"/>
          <p:nvPr/>
        </p:nvSpPr>
        <p:spPr>
          <a:xfrm>
            <a:off x="0" y="-64008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save all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maven  clean  install  run ( run 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StudentMagntApp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class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i.e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created from spring initializer)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Final o/p show 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 started on port(s): 9091 (http) with context path ''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StudentMagmtAppApplication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22.282 seconds (JVM running for 25.762)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will create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sqldb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package (name - repository)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create interface (name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StudentRepository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Give annotation ‘@Repository’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This annotation used for extends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JpaRepository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Program: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StudentRepository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Student,Long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- 'entity' package class name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- datatype of 'id' in Student class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package (name - request)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create java class (name -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StudentRequest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 give private variables (id, name, branch)  provide getter and setter,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toString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4786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2404</Words>
  <Application>Microsoft Office PowerPoint</Application>
  <PresentationFormat>Widescreen</PresentationFormat>
  <Paragraphs>374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Algerian</vt:lpstr>
      <vt:lpstr>Arial</vt:lpstr>
      <vt:lpstr>inter-bold</vt:lpstr>
      <vt:lpstr>inter-regular</vt:lpstr>
      <vt:lpstr>Times New Roman</vt:lpstr>
      <vt:lpstr>Times New Roman</vt:lpstr>
      <vt:lpstr>Trebuchet MS</vt:lpstr>
      <vt:lpstr>Wingdings 3</vt:lpstr>
      <vt:lpstr>Facet</vt:lpstr>
      <vt:lpstr>CRUD – Crate, Read, Update, Delete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Hey!</dc:creator>
  <cp:lastModifiedBy>Hey!</cp:lastModifiedBy>
  <cp:revision>125</cp:revision>
  <dcterms:created xsi:type="dcterms:W3CDTF">2024-07-06T10:01:11Z</dcterms:created>
  <dcterms:modified xsi:type="dcterms:W3CDTF">2024-07-10T06:04:43Z</dcterms:modified>
</cp:coreProperties>
</file>