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7" r:id="rId17"/>
    <p:sldId id="273" r:id="rId18"/>
    <p:sldId id="276"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4660"/>
  </p:normalViewPr>
  <p:slideViewPr>
    <p:cSldViewPr snapToGrid="0">
      <p:cViewPr varScale="1">
        <p:scale>
          <a:sx n="74" d="100"/>
          <a:sy n="74"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hyperlink" Target="https://www.geeksforgeeks.org/sql-tutoria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3EE0-5489-0911-3187-4B4602837C45}"/>
              </a:ext>
            </a:extLst>
          </p:cNvPr>
          <p:cNvSpPr>
            <a:spLocks noGrp="1"/>
          </p:cNvSpPr>
          <p:nvPr>
            <p:ph type="title"/>
          </p:nvPr>
        </p:nvSpPr>
        <p:spPr>
          <a:xfrm>
            <a:off x="348150" y="1716024"/>
            <a:ext cx="10039434" cy="1320800"/>
          </a:xfrm>
        </p:spPr>
        <p:txBody>
          <a:bodyPr>
            <a:normAutofit/>
          </a:bodyPr>
          <a:lstStyle/>
          <a:p>
            <a:r>
              <a:rPr lang="en-US" b="1" dirty="0">
                <a:latin typeface="Algerian" panose="04020705040A02060702" pitchFamily="82" charset="0"/>
              </a:rPr>
              <a:t>Introduction of Spring and Spring Boot</a:t>
            </a:r>
            <a:endParaRPr lang="en-IN" b="1" dirty="0">
              <a:latin typeface="Algerian" panose="04020705040A02060702" pitchFamily="82" charset="0"/>
            </a:endParaRPr>
          </a:p>
        </p:txBody>
      </p:sp>
    </p:spTree>
    <p:extLst>
      <p:ext uri="{BB962C8B-B14F-4D97-AF65-F5344CB8AC3E}">
        <p14:creationId xmlns:p14="http://schemas.microsoft.com/office/powerpoint/2010/main" val="220475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98CFC-7A07-66FE-FB10-795EC68C11A6}"/>
              </a:ext>
            </a:extLst>
          </p:cNvPr>
          <p:cNvSpPr txBox="1"/>
          <p:nvPr/>
        </p:nvSpPr>
        <p:spPr>
          <a:xfrm>
            <a:off x="0" y="0"/>
            <a:ext cx="12192000" cy="369332"/>
          </a:xfrm>
          <a:prstGeom prst="rect">
            <a:avLst/>
          </a:prstGeom>
          <a:noFill/>
        </p:spPr>
        <p:txBody>
          <a:bodyPr wrap="square" rtlCol="0">
            <a:spAutoFit/>
          </a:bodyPr>
          <a:lstStyle/>
          <a:p>
            <a:endParaRPr lang="en-US" dirty="0" err="1"/>
          </a:p>
        </p:txBody>
      </p:sp>
      <p:pic>
        <p:nvPicPr>
          <p:cNvPr id="2054" name="Picture 6" descr="Spring Boot Architecture">
            <a:extLst>
              <a:ext uri="{FF2B5EF4-FFF2-40B4-BE49-F238E27FC236}">
                <a16:creationId xmlns:a16="http://schemas.microsoft.com/office/drawing/2014/main" id="{4A59B385-2FE9-8D3A-348F-62F5373A8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543560"/>
            <a:ext cx="9939528" cy="577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3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9937F-11B9-1F3E-85E3-7943774B7BCA}"/>
              </a:ext>
            </a:extLst>
          </p:cNvPr>
          <p:cNvSpPr txBox="1"/>
          <p:nvPr/>
        </p:nvSpPr>
        <p:spPr>
          <a:xfrm>
            <a:off x="0" y="0"/>
            <a:ext cx="12192000" cy="4401205"/>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Explanation: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Creates a data access layer and performs CRUD operation.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Client makes an HTTP request(GET, PUT, POST, etc.)</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request goes to the controller, and the controller maps that request and handles it. After that, it calls the service logic if required.</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business logic is performed in the Service layer. The spring boot performs all the logic over the data of the database which is mapped to the spring boot model class through JPA (Java Persistence Library).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JSP page is returned as Response from the controller or no error occurred.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8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9283E-EE00-BB89-FD4E-E51E2BBD97D1}"/>
              </a:ext>
            </a:extLst>
          </p:cNvPr>
          <p:cNvSpPr txBox="1"/>
          <p:nvPr/>
        </p:nvSpPr>
        <p:spPr>
          <a:xfrm>
            <a:off x="0" y="0"/>
            <a:ext cx="12192000" cy="688470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Presentation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controller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Business Logic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service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Access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repository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 </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Persistence layer -use the </a:t>
            </a:r>
            <a:r>
              <a:rPr lang="en-IN" sz="2400" b="1" kern="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JPARepository</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Interface</a:t>
            </a:r>
            <a:endParaRPr lang="en-IN" sz="2400" dirty="0">
              <a:solidFill>
                <a:srgbClr val="11111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Presentation layer is the equivalent of the Controller class. The Controller class handles all the incoming REST API requests (GET, POST, PUT, DELETE, PATCH) from the Client.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Business layer is the equivalent to the Service class. It handle the business logic.</a:t>
            </a:r>
          </a:p>
          <a:p>
            <a:r>
              <a:rPr lang="en-US" sz="2400" dirty="0">
                <a:latin typeface="Times New Roman" panose="02020603050405020304" pitchFamily="18" charset="0"/>
                <a:cs typeface="Times New Roman" panose="02020603050405020304" pitchFamily="18" charset="0"/>
              </a:rPr>
              <a:t>The Business layer communicates with both the Presentation layer and the Persistence Layer.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Persistence layer is the equivalent of the Repository interface. We write database queries inside this interface.</a:t>
            </a:r>
          </a:p>
          <a:p>
            <a:r>
              <a:rPr lang="en-US" sz="2400" dirty="0">
                <a:latin typeface="Times New Roman" panose="02020603050405020304" pitchFamily="18" charset="0"/>
                <a:cs typeface="Times New Roman" panose="02020603050405020304" pitchFamily="18" charset="0"/>
              </a:rPr>
              <a:t>This layer is the only layer that communicates with the Business layer and the Database layer.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layer is simply the actual database that you decide to use to build your application.</a:t>
            </a:r>
          </a:p>
          <a:p>
            <a:endParaRPr lang="en-US" sz="2400" dirty="0"/>
          </a:p>
        </p:txBody>
      </p:sp>
    </p:spTree>
    <p:extLst>
      <p:ext uri="{BB962C8B-B14F-4D97-AF65-F5344CB8AC3E}">
        <p14:creationId xmlns:p14="http://schemas.microsoft.com/office/powerpoint/2010/main" val="394672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2A218-130D-8F4C-9BA3-47CDBD133C51}"/>
              </a:ext>
            </a:extLst>
          </p:cNvPr>
          <p:cNvSpPr txBox="1"/>
          <p:nvPr/>
        </p:nvSpPr>
        <p:spPr>
          <a:xfrm>
            <a:off x="0" y="0"/>
            <a:ext cx="12192000" cy="5386090"/>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Monolithic architecture: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traditional approach of building web applications, design software.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the components are packaged together into a single unit.</a:t>
            </a:r>
          </a:p>
          <a:p>
            <a:r>
              <a:rPr lang="en-US" sz="2400" dirty="0">
                <a:latin typeface="Times New Roman" panose="02020603050405020304" pitchFamily="18" charset="0"/>
                <a:cs typeface="Times New Roman" panose="02020603050405020304" pitchFamily="18" charset="0"/>
              </a:rPr>
              <a:t>					( or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entire application is built as a single,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 tightly coupling.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t>
            </a:r>
          </a:p>
          <a:p>
            <a:r>
              <a:rPr lang="en-US" sz="2400" dirty="0">
                <a:latin typeface="Times New Roman" panose="02020603050405020304" pitchFamily="18" charset="0"/>
                <a:cs typeface="Times New Roman" panose="02020603050405020304" pitchFamily="18" charset="0"/>
              </a:rPr>
              <a:t>Spring Boot Application</a:t>
            </a:r>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It contain user interface, business logic and data access layer. That all are built in single unit. If error occur in any one of the layer, the entire application show error. So it is hard to find where the error is occurred.</a:t>
            </a:r>
          </a:p>
          <a:p>
            <a:r>
              <a:rPr lang="en-US" sz="2400" i="1" dirty="0">
                <a:latin typeface="Times New Roman" panose="02020603050405020304" pitchFamily="18" charset="0"/>
                <a:cs typeface="Times New Roman" panose="02020603050405020304" pitchFamily="18" charset="0"/>
              </a:rPr>
              <a:t>	Microservices overcome this problem using loosely coupled services.</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14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p By Step Procedure to Monolithic Application to Microservices Architecture in Spring Boot.">
            <a:extLst>
              <a:ext uri="{FF2B5EF4-FFF2-40B4-BE49-F238E27FC236}">
                <a16:creationId xmlns:a16="http://schemas.microsoft.com/office/drawing/2014/main" id="{B498ECF3-243B-0381-FEEE-35E2C7FE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
            <a:ext cx="12192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4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E0B18-0DAA-7B44-D0B9-AADA4CB05AAD}"/>
              </a:ext>
            </a:extLst>
          </p:cNvPr>
          <p:cNvSpPr txBox="1"/>
          <p:nvPr/>
        </p:nvSpPr>
        <p:spPr>
          <a:xfrm>
            <a:off x="0" y="-100584"/>
            <a:ext cx="12192000" cy="78483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Microservices: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are an architectural approach to develop software applications as a collection of small, independent services that communicate with each other over a network.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 loosely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 by breaking down a complex application into smaller, independent pieces that communicate and work together.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Tight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two classes are highly dependent on each other, it is called tight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change in one class requires changes in the other class.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Loose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classes are independent of each other is called loose coupling.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Dependency Injection: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programming design pattern that makes code loosely coupled, meaning that any change in the application of one, will not affect the other.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6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99C22-0D28-E138-A431-F8EF8AF20E65}"/>
              </a:ext>
            </a:extLst>
          </p:cNvPr>
          <p:cNvSpPr txBox="1"/>
          <p:nvPr/>
        </p:nvSpPr>
        <p:spPr>
          <a:xfrm>
            <a:off x="0" y="0"/>
            <a:ext cx="12192000" cy="5262979"/>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IOC container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IoC container is a framework for implementing automated dependency injection.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object creation for the longer ways to use and injects dependencies within the class.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Bean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an object that is managed by the Spring IoC (Inversion of Control) container.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typically used to represent components and services within a Spring application.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backbone of an application.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7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52EA8-7E29-9FBF-2D15-F311990D74CC}"/>
              </a:ext>
            </a:extLst>
          </p:cNvPr>
          <p:cNvSpPr txBox="1"/>
          <p:nvPr/>
        </p:nvSpPr>
        <p:spPr>
          <a:xfrm>
            <a:off x="0" y="0"/>
            <a:ext cx="12192000" cy="5447645"/>
          </a:xfrm>
          <a:prstGeom prst="rect">
            <a:avLst/>
          </a:prstGeom>
          <a:noFill/>
        </p:spPr>
        <p:txBody>
          <a:bodyPr wrap="square" rtlCol="0">
            <a:spAutoFit/>
          </a:bodyPr>
          <a:lstStyle/>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It creates so many files and folders. Let’s discuss these one by one in detail</a:t>
            </a:r>
          </a:p>
          <a:p>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src</a:t>
            </a:r>
            <a:r>
              <a:rPr lang="en-US" sz="2400" b="1" dirty="0">
                <a:latin typeface="Times New Roman" panose="02020603050405020304" pitchFamily="18" charset="0"/>
                <a:cs typeface="Times New Roman" panose="02020603050405020304" pitchFamily="18" charset="0"/>
              </a:rPr>
              <a:t>/main/java: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Contains the java source code. It contains the base package by default. The base package contains the base class with main() method.</a:t>
            </a: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in.bushansirgur.springbootapp</a:t>
            </a:r>
            <a:r>
              <a:rPr lang="en-IN" sz="2400" dirty="0">
                <a:solidFill>
                  <a:srgbClr val="666666"/>
                </a:solidFill>
                <a:effectLst/>
                <a:latin typeface="Times New Roman" panose="02020603050405020304" pitchFamily="18" charset="0"/>
                <a:ea typeface="Times New Roman" panose="02020603050405020304" pitchFamily="18" charset="0"/>
              </a:rPr>
              <a:t>: This is the base package which is created by spring initializer. The package name is given at the time creating the project.</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SpringbootappApplication.java</a:t>
            </a:r>
            <a:r>
              <a:rPr lang="en-IN" sz="2400" dirty="0">
                <a:solidFill>
                  <a:srgbClr val="666666"/>
                </a:solidFill>
                <a:effectLst/>
                <a:latin typeface="Times New Roman" panose="02020603050405020304" pitchFamily="18" charset="0"/>
                <a:ea typeface="Times New Roman" panose="02020603050405020304" pitchFamily="18" charset="0"/>
              </a:rPr>
              <a:t>: This is the base class, which contains the main() method with @SpringBootApplication annotation. This is the starting point to our spring boot application.</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61477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F1031-E2FF-A3E9-7CFE-7856E2344F9D}"/>
              </a:ext>
            </a:extLst>
          </p:cNvPr>
          <p:cNvSpPr txBox="1"/>
          <p:nvPr/>
        </p:nvSpPr>
        <p:spPr>
          <a:xfrm>
            <a:off x="0" y="0"/>
            <a:ext cx="12192000" cy="6555641"/>
          </a:xfrm>
          <a:prstGeom prst="rect">
            <a:avLst/>
          </a:prstGeom>
          <a:noFill/>
        </p:spPr>
        <p:txBody>
          <a:bodyPr wrap="square" rtlCol="0">
            <a:spAutoFit/>
          </a:bodyPr>
          <a:lstStyle/>
          <a:p>
            <a:endPar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package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in.bushansirgur.springbootapp</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import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org.springframework.boot.SpringApplication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import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org.springframework.boot.autoconfigure.SpringBootApplication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@SpringBootApplication</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public class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SpringbootappApplication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public static void main(String[]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args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SpringApplication.run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SpringbootappApplication.class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args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158510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7E036-22EC-71A0-BE5B-DD32CD0756DD}"/>
              </a:ext>
            </a:extLst>
          </p:cNvPr>
          <p:cNvSpPr txBox="1"/>
          <p:nvPr/>
        </p:nvSpPr>
        <p:spPr>
          <a:xfrm>
            <a:off x="0" y="-69011"/>
            <a:ext cx="12192000" cy="6093976"/>
          </a:xfrm>
          <a:prstGeom prst="rect">
            <a:avLst/>
          </a:prstGeom>
          <a:noFill/>
        </p:spPr>
        <p:txBody>
          <a:bodyPr wrap="square" rtlCol="0">
            <a:spAutoFit/>
          </a:bodyPr>
          <a:lstStyle/>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b="1" i="1" dirty="0">
                <a:solidFill>
                  <a:srgbClr val="666666"/>
                </a:solidFill>
                <a:effectLst/>
                <a:latin typeface="Times New Roman" panose="02020603050405020304" pitchFamily="18" charset="0"/>
                <a:ea typeface="Times New Roman" panose="02020603050405020304" pitchFamily="18" charset="0"/>
              </a:rPr>
              <a:t>/main/resources</a:t>
            </a:r>
            <a:r>
              <a:rPr lang="en-IN" sz="2400" dirty="0">
                <a:solidFill>
                  <a:srgbClr val="666666"/>
                </a:solidFill>
                <a:effectLst/>
                <a:latin typeface="Times New Roman" panose="02020603050405020304" pitchFamily="18" charset="0"/>
                <a:ea typeface="Times New Roman" panose="02020603050405020304" pitchFamily="18" charset="0"/>
              </a:rPr>
              <a:t>: It contains static folder, templates folder and property file.</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static</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static files such as html, </a:t>
            </a:r>
            <a:r>
              <a:rPr lang="en-IN" sz="2400" dirty="0" err="1">
                <a:solidFill>
                  <a:srgbClr val="666666"/>
                </a:solidFill>
                <a:effectLst/>
                <a:latin typeface="Times New Roman" panose="02020603050405020304" pitchFamily="18" charset="0"/>
                <a:ea typeface="Times New Roman" panose="02020603050405020304" pitchFamily="18" charset="0"/>
              </a:rPr>
              <a:t>javascript</a:t>
            </a:r>
            <a:r>
              <a:rPr lang="en-IN" sz="2400" dirty="0">
                <a:solidFill>
                  <a:srgbClr val="666666"/>
                </a:solidFill>
                <a:effectLst/>
                <a:latin typeface="Times New Roman" panose="02020603050405020304" pitchFamily="18" charset="0"/>
                <a:ea typeface="Times New Roman" panose="02020603050405020304" pitchFamily="18" charset="0"/>
              </a:rPr>
              <a:t>, </a:t>
            </a:r>
            <a:r>
              <a:rPr lang="en-IN" sz="2400" dirty="0" err="1">
                <a:solidFill>
                  <a:srgbClr val="666666"/>
                </a:solidFill>
                <a:effectLst/>
                <a:latin typeface="Times New Roman" panose="02020603050405020304" pitchFamily="18" charset="0"/>
                <a:ea typeface="Times New Roman" panose="02020603050405020304" pitchFamily="18" charset="0"/>
              </a:rPr>
              <a:t>css</a:t>
            </a:r>
            <a:r>
              <a:rPr lang="en-IN" sz="2400" dirty="0">
                <a:solidFill>
                  <a:srgbClr val="666666"/>
                </a:solidFill>
                <a:effectLst/>
                <a:latin typeface="Times New Roman" panose="02020603050405020304" pitchFamily="18" charset="0"/>
                <a:ea typeface="Times New Roman" panose="02020603050405020304" pitchFamily="18" charset="0"/>
              </a:rPr>
              <a:t> files. If we are creating the spring boot web application then this folder may contain the static files.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templates</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templates for our application. For example, if we are creating web application, if we use </a:t>
            </a:r>
            <a:r>
              <a:rPr lang="en-IN" sz="2400" dirty="0" err="1">
                <a:solidFill>
                  <a:srgbClr val="666666"/>
                </a:solidFill>
                <a:effectLst/>
                <a:latin typeface="Times New Roman" panose="02020603050405020304" pitchFamily="18" charset="0"/>
                <a:ea typeface="Times New Roman" panose="02020603050405020304" pitchFamily="18" charset="0"/>
              </a:rPr>
              <a:t>thymeleaf</a:t>
            </a:r>
            <a:r>
              <a:rPr lang="en-IN" sz="2400" dirty="0">
                <a:solidFill>
                  <a:srgbClr val="666666"/>
                </a:solidFill>
                <a:effectLst/>
                <a:latin typeface="Times New Roman" panose="02020603050405020304" pitchFamily="18" charset="0"/>
                <a:ea typeface="Times New Roman" panose="02020603050405020304" pitchFamily="18" charset="0"/>
              </a:rPr>
              <a:t> template engine then this folder contains all the UI templates.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b="1" i="1" dirty="0">
                <a:solidFill>
                  <a:srgbClr val="666666"/>
                </a:solidFill>
                <a:effectLst/>
                <a:latin typeface="Times New Roman" panose="02020603050405020304" pitchFamily="18" charset="0"/>
                <a:ea typeface="Times New Roman" panose="02020603050405020304" pitchFamily="18" charset="0"/>
              </a:rPr>
              <a:t>/test/java</a:t>
            </a:r>
            <a:r>
              <a:rPr lang="en-IN" sz="2400" dirty="0">
                <a:solidFill>
                  <a:srgbClr val="666666"/>
                </a:solidFill>
                <a:effectLst/>
                <a:latin typeface="Times New Roman" panose="02020603050405020304" pitchFamily="18" charset="0"/>
                <a:ea typeface="Times New Roman" panose="02020603050405020304" pitchFamily="18" charset="0"/>
              </a:rPr>
              <a:t>: It contains the java source files for Unit testing. This also contains the base package and base class for Unit testing.</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JRE System library</a:t>
            </a:r>
            <a:r>
              <a:rPr lang="en-IN" sz="2400" dirty="0">
                <a:solidFill>
                  <a:srgbClr val="666666"/>
                </a:solidFill>
                <a:effectLst/>
                <a:latin typeface="Times New Roman" panose="02020603050405020304" pitchFamily="18" charset="0"/>
                <a:ea typeface="Times New Roman" panose="02020603050405020304" pitchFamily="18" charset="0"/>
              </a:rPr>
              <a:t>: This contains the JDK and JRE system related jars.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Maven Dependencies</a:t>
            </a:r>
            <a:r>
              <a:rPr lang="en-IN" sz="2400" dirty="0">
                <a:solidFill>
                  <a:srgbClr val="666666"/>
                </a:solidFill>
                <a:effectLst/>
                <a:latin typeface="Times New Roman" panose="02020603050405020304" pitchFamily="18" charset="0"/>
                <a:ea typeface="Times New Roman" panose="02020603050405020304" pitchFamily="18" charset="0"/>
              </a:rPr>
              <a:t>: This contains the dependency jars for our application.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941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2721F-DBA7-2852-FE72-89CF43BE1016}"/>
              </a:ext>
            </a:extLst>
          </p:cNvPr>
          <p:cNvSpPr txBox="1"/>
          <p:nvPr/>
        </p:nvSpPr>
        <p:spPr>
          <a:xfrm>
            <a:off x="0" y="0"/>
            <a:ext cx="12192000" cy="747897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was developed by Rod Johnson in 2003.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support to many other frameworks such as Hibernate, EJB, Struts,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also called a framework of frameworks.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Spring: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lightweight and popular open-source Java-based framework.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 comprehensive programming ( join all related items) and configuration model(combine JAR files) for modern java based Enterprise application.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works on any kind of platform.</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Why spring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secured, low-cost and flexible framework.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improves coding efficiency and reduces overall application development time because it is lightweight.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efficient at utilizing system resources and has a lot of support.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removes tedious configuration work so that developers can focus on writing business logic.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handles the infrastructure so developers can focus on the application. </a:t>
            </a:r>
          </a:p>
          <a:p>
            <a:endParaRPr lang="en-US" sz="2400" dirty="0"/>
          </a:p>
          <a:p>
            <a:endParaRPr lang="en-IN" sz="2400" dirty="0"/>
          </a:p>
        </p:txBody>
      </p:sp>
    </p:spTree>
    <p:extLst>
      <p:ext uri="{BB962C8B-B14F-4D97-AF65-F5344CB8AC3E}">
        <p14:creationId xmlns:p14="http://schemas.microsoft.com/office/powerpoint/2010/main" val="245495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F3976-6038-3798-2558-70DB286E9C57}"/>
              </a:ext>
            </a:extLst>
          </p:cNvPr>
          <p:cNvSpPr txBox="1"/>
          <p:nvPr/>
        </p:nvSpPr>
        <p:spPr>
          <a:xfrm>
            <a:off x="0" y="-94891"/>
            <a:ext cx="12192000" cy="6694140"/>
          </a:xfrm>
          <a:prstGeom prst="rect">
            <a:avLst/>
          </a:prstGeom>
          <a:noFill/>
        </p:spPr>
        <p:txBody>
          <a:bodyPr wrap="square" rtlCol="0">
            <a:spAutoFit/>
          </a:bodyPr>
          <a:lstStyle/>
          <a:p>
            <a:pPr marL="342900" lvl="0" indent="-342900">
              <a:spcBef>
                <a:spcPts val="1800"/>
              </a:spcBef>
              <a:spcAft>
                <a:spcPts val="1800"/>
              </a:spcAft>
              <a:buSzPts val="1000"/>
              <a:buFont typeface="Symbol" panose="05050102010706020507" pitchFamily="18" charset="2"/>
              <a:buChar char=""/>
              <a:tabLst>
                <a:tab pos="457200" algn="l"/>
              </a:tabLst>
            </a:pPr>
            <a:endParaRPr lang="en-IN" sz="2400" b="1" i="1" dirty="0">
              <a:solidFill>
                <a:srgbClr val="666666"/>
              </a:solidFill>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dirty="0">
                <a:solidFill>
                  <a:srgbClr val="666666"/>
                </a:solidFill>
                <a:effectLst/>
                <a:latin typeface="Times New Roman" panose="02020603050405020304" pitchFamily="18" charset="0"/>
                <a:ea typeface="Times New Roman" panose="02020603050405020304" pitchFamily="18" charset="0"/>
              </a:rPr>
              <a:t>: This folder is same as the </a:t>
            </a:r>
            <a:r>
              <a:rPr lang="en-IN" sz="2400" dirty="0" err="1">
                <a:solidFill>
                  <a:srgbClr val="666666"/>
                </a:solidFill>
                <a:effectLst/>
                <a:latin typeface="Times New Roman" panose="02020603050405020304" pitchFamily="18" charset="0"/>
                <a:ea typeface="Times New Roman" panose="02020603050405020304" pitchFamily="18" charset="0"/>
              </a:rPr>
              <a:t>src</a:t>
            </a:r>
            <a:r>
              <a:rPr lang="en-IN" sz="2400" dirty="0">
                <a:solidFill>
                  <a:srgbClr val="666666"/>
                </a:solidFill>
                <a:effectLst/>
                <a:latin typeface="Times New Roman" panose="02020603050405020304" pitchFamily="18" charset="0"/>
                <a:ea typeface="Times New Roman" panose="02020603050405020304" pitchFamily="18" charset="0"/>
              </a:rPr>
              <a:t>/main/java</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target</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war/jar and build related files after the application is successfully build.</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HELP.md</a:t>
            </a:r>
            <a:r>
              <a:rPr lang="en-IN" sz="2400" dirty="0">
                <a:solidFill>
                  <a:srgbClr val="666666"/>
                </a:solidFill>
                <a:effectLst/>
                <a:latin typeface="Times New Roman" panose="02020603050405020304" pitchFamily="18" charset="0"/>
                <a:ea typeface="Times New Roman" panose="02020603050405020304" pitchFamily="18" charset="0"/>
              </a:rPr>
              <a:t>: This file contains the reference links for spring boot and </a:t>
            </a:r>
            <a:r>
              <a:rPr lang="en-IN" sz="2400" dirty="0" err="1">
                <a:solidFill>
                  <a:srgbClr val="666666"/>
                </a:solidFill>
                <a:effectLst/>
                <a:latin typeface="Times New Roman" panose="02020603050405020304" pitchFamily="18" charset="0"/>
                <a:ea typeface="Times New Roman" panose="02020603050405020304" pitchFamily="18" charset="0"/>
              </a:rPr>
              <a:t>apache</a:t>
            </a:r>
            <a:r>
              <a:rPr lang="en-IN" sz="2400" dirty="0">
                <a:solidFill>
                  <a:srgbClr val="666666"/>
                </a:solidFill>
                <a:effectLst/>
                <a:latin typeface="Times New Roman" panose="02020603050405020304" pitchFamily="18" charset="0"/>
                <a:ea typeface="Times New Roman" panose="02020603050405020304" pitchFamily="18" charset="0"/>
              </a:rPr>
              <a:t> tomcat</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mvnw</a:t>
            </a:r>
            <a:r>
              <a:rPr lang="en-IN" sz="2400" dirty="0">
                <a:solidFill>
                  <a:srgbClr val="666666"/>
                </a:solidFill>
                <a:effectLst/>
                <a:latin typeface="Times New Roman" panose="02020603050405020304" pitchFamily="18" charset="0"/>
                <a:ea typeface="Times New Roman" panose="02020603050405020304" pitchFamily="18" charset="0"/>
              </a:rPr>
              <a:t>: These are the Maven wrapper files, which allows us to run the maven project on Linux/mac</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mvnw</a:t>
            </a:r>
            <a:r>
              <a:rPr lang="en-IN" sz="2400" dirty="0">
                <a:solidFill>
                  <a:srgbClr val="666666"/>
                </a:solidFill>
                <a:effectLst/>
                <a:latin typeface="Times New Roman" panose="02020603050405020304" pitchFamily="18" charset="0"/>
                <a:ea typeface="Times New Roman" panose="02020603050405020304" pitchFamily="18" charset="0"/>
              </a:rPr>
              <a:t>.cmd: This is also Maven wrapper files, which allows us to run the maven project on Windows platform</a:t>
            </a:r>
            <a:endParaRPr lang="en-IN" sz="2400" dirty="0">
              <a:effectLst/>
              <a:latin typeface="Times New Roman" panose="02020603050405020304" pitchFamily="18" charset="0"/>
              <a:ea typeface="Times New Roman" panose="02020603050405020304" pitchFamily="18" charset="0"/>
            </a:endParaRPr>
          </a:p>
          <a:p>
            <a:r>
              <a:rPr lang="en-IN" sz="2400" b="1" i="1"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pom.xml</a:t>
            </a:r>
            <a:r>
              <a:rPr lang="en-IN" sz="24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 It contains the project related information and dependencies used in the application.</a:t>
            </a:r>
            <a:endParaRPr lang="en-US" sz="2400" dirty="0"/>
          </a:p>
          <a:p>
            <a:endParaRPr lang="en-IN" sz="2400" dirty="0"/>
          </a:p>
        </p:txBody>
      </p:sp>
    </p:spTree>
    <p:extLst>
      <p:ext uri="{BB962C8B-B14F-4D97-AF65-F5344CB8AC3E}">
        <p14:creationId xmlns:p14="http://schemas.microsoft.com/office/powerpoint/2010/main" val="324392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73B6D-5492-7033-1B0A-941937B30BBD}"/>
              </a:ext>
            </a:extLst>
          </p:cNvPr>
          <p:cNvSpPr txBox="1"/>
          <p:nvPr/>
        </p:nvSpPr>
        <p:spPr>
          <a:xfrm>
            <a:off x="0" y="0"/>
            <a:ext cx="12192000" cy="674030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Spring boot: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boot is not a framework, it’s a tool or extension to create Spring based applications.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tool introduced by Spring Team.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create stand alone, production grade, quickly and easily spring based application that you can “Just Run”.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Concentrate only on the actual business logic rather than concentrating on the configuration.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Advantage of spring framework:</a:t>
            </a:r>
          </a:p>
          <a:p>
            <a:r>
              <a:rPr lang="en-US" sz="2400" b="1" dirty="0">
                <a:latin typeface="Times New Roman" panose="02020603050405020304" pitchFamily="18" charset="0"/>
                <a:cs typeface="Times New Roman" panose="02020603050405020304" pitchFamily="18" charset="0"/>
              </a:rPr>
              <a:t>Predefined Templates: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t>
            </a:r>
            <a:r>
              <a:rPr lang="fr-FR" sz="2400" dirty="0">
                <a:latin typeface="Times New Roman" panose="02020603050405020304" pitchFamily="18" charset="0"/>
                <a:cs typeface="Times New Roman" panose="02020603050405020304" pitchFamily="18" charset="0"/>
              </a:rPr>
              <a:t>provides templates for JDBC, Hibernate, JPA etc. technologies.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there is no need to write too much code.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Easy to Test: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Dependency Injection makes easier to test the application.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EJB or Struts application require server to run the application but Spring framework doesn't require server.</a:t>
            </a:r>
          </a:p>
          <a:p>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extLst>
      <p:ext uri="{BB962C8B-B14F-4D97-AF65-F5344CB8AC3E}">
        <p14:creationId xmlns:p14="http://schemas.microsoft.com/office/powerpoint/2010/main" val="156934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9D820-18B1-0921-6247-5D328238EC6A}"/>
              </a:ext>
            </a:extLst>
          </p:cNvPr>
          <p:cNvSpPr txBox="1"/>
          <p:nvPr/>
        </p:nvSpPr>
        <p:spPr>
          <a:xfrm>
            <a:off x="0" y="-64008"/>
            <a:ext cx="12192000" cy="664797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Loose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Spring applications are loosely coupled because of dependency injection.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Lightweight: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framework is lightweight because of its POJO implementation.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doesn't force the programmer to inherit any class or implement any interface.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why it is said non-invasive.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Fast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Dependency Injection feature of Spring Framework and it support to various frameworks makes the easy development of JavaEE application.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Powerful abstraction: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powerful abstraction to JavaEE specifications such as JDBC,JPA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Declarative support: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declarative support for caching, validation, transactions and formatting.</a:t>
            </a:r>
          </a:p>
          <a:p>
            <a:endParaRPr lang="en-IN" dirty="0"/>
          </a:p>
        </p:txBody>
      </p:sp>
    </p:spTree>
    <p:extLst>
      <p:ext uri="{BB962C8B-B14F-4D97-AF65-F5344CB8AC3E}">
        <p14:creationId xmlns:p14="http://schemas.microsoft.com/office/powerpoint/2010/main" val="19672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AD729-4102-8828-4887-7DD85ED88E28}"/>
              </a:ext>
            </a:extLst>
          </p:cNvPr>
          <p:cNvSpPr txBox="1"/>
          <p:nvPr/>
        </p:nvSpPr>
        <p:spPr>
          <a:xfrm>
            <a:off x="0" y="0"/>
            <a:ext cx="1219200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Difference between Spring and Spring Boot</a:t>
            </a:r>
          </a:p>
          <a:p>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07F9589-8386-97C4-7E71-0C49B7EEAE6D}"/>
              </a:ext>
            </a:extLst>
          </p:cNvPr>
          <p:cNvGraphicFramePr>
            <a:graphicFrameLocks noGrp="1"/>
          </p:cNvGraphicFramePr>
          <p:nvPr>
            <p:extLst>
              <p:ext uri="{D42A27DB-BD31-4B8C-83A1-F6EECF244321}">
                <p14:modId xmlns:p14="http://schemas.microsoft.com/office/powerpoint/2010/main" val="3196460875"/>
              </p:ext>
            </p:extLst>
          </p:nvPr>
        </p:nvGraphicFramePr>
        <p:xfrm>
          <a:off x="219456" y="911518"/>
          <a:ext cx="11878056" cy="5809321"/>
        </p:xfrm>
        <a:graphic>
          <a:graphicData uri="http://schemas.openxmlformats.org/drawingml/2006/table">
            <a:tbl>
              <a:tblPr/>
              <a:tblGrid>
                <a:gridCol w="5939028">
                  <a:extLst>
                    <a:ext uri="{9D8B030D-6E8A-4147-A177-3AD203B41FA5}">
                      <a16:colId xmlns:a16="http://schemas.microsoft.com/office/drawing/2014/main" val="4081946032"/>
                    </a:ext>
                  </a:extLst>
                </a:gridCol>
                <a:gridCol w="5939028">
                  <a:extLst>
                    <a:ext uri="{9D8B030D-6E8A-4147-A177-3AD203B41FA5}">
                      <a16:colId xmlns:a16="http://schemas.microsoft.com/office/drawing/2014/main" val="1881219659"/>
                    </a:ext>
                  </a:extLst>
                </a:gridCol>
              </a:tblGrid>
              <a:tr h="541625">
                <a:tc>
                  <a:txBody>
                    <a:bodyPr/>
                    <a:lstStyle/>
                    <a:p>
                      <a:pPr algn="ctr" rtl="0" fontAlgn="base"/>
                      <a:r>
                        <a:rPr lang="en-IN" sz="2400" b="1">
                          <a:effectLst/>
                          <a:latin typeface="Times New Roman" panose="02020603050405020304" pitchFamily="18" charset="0"/>
                          <a:cs typeface="Times New Roman" panose="02020603050405020304" pitchFamily="18" charset="0"/>
                        </a:rPr>
                        <a:t>Spring</a:t>
                      </a:r>
                    </a:p>
                  </a:txBody>
                  <a:tcPr marL="36185" marR="36185" marT="60308" marB="6030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1">
                          <a:effectLst/>
                          <a:latin typeface="Times New Roman" panose="02020603050405020304" pitchFamily="18" charset="0"/>
                          <a:cs typeface="Times New Roman" panose="02020603050405020304" pitchFamily="18" charset="0"/>
                        </a:rPr>
                        <a:t>Spring Boot</a:t>
                      </a:r>
                    </a:p>
                  </a:txBody>
                  <a:tcPr marL="60308" marR="60308" marT="60308" marB="6030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1839985"/>
                  </a:ext>
                </a:extLst>
              </a:tr>
              <a:tr h="1409970">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is an open-source lightweight framework widely used to develop enterprise applications.</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Boot is built on top of the conventional spring framework, widely used to develop REST APIs.</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2776640"/>
                  </a:ext>
                </a:extLst>
              </a:tr>
              <a:tr h="1030068">
                <a:tc>
                  <a:txBody>
                    <a:bodyPr/>
                    <a:lstStyle/>
                    <a:p>
                      <a:pPr algn="l" rtl="0" fontAlgn="base"/>
                      <a:r>
                        <a:rPr lang="en-US" sz="2400" b="0">
                          <a:effectLst/>
                          <a:latin typeface="Times New Roman" panose="02020603050405020304" pitchFamily="18" charset="0"/>
                          <a:cs typeface="Times New Roman" panose="02020603050405020304" pitchFamily="18" charset="0"/>
                        </a:rPr>
                        <a:t>The most important feature of the Spring Framework is dependency injection.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The most important feature of the Spring Boot is Autoconfiguration.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2373066"/>
                  </a:ext>
                </a:extLst>
              </a:tr>
              <a:tr h="767522">
                <a:tc>
                  <a:txBody>
                    <a:bodyPr/>
                    <a:lstStyle/>
                    <a:p>
                      <a:pPr algn="l" rtl="0" fontAlgn="base"/>
                      <a:r>
                        <a:rPr lang="en-US" sz="2400" b="0">
                          <a:effectLst/>
                          <a:latin typeface="Times New Roman" panose="02020603050405020304" pitchFamily="18" charset="0"/>
                          <a:cs typeface="Times New Roman" panose="02020603050405020304" pitchFamily="18" charset="0"/>
                        </a:rPr>
                        <a:t>It helps to create a loosely coupled application.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It helps to create a stand-alone application.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75229133"/>
                  </a:ext>
                </a:extLst>
              </a:tr>
              <a:tr h="1030068">
                <a:tc>
                  <a:txBody>
                    <a:bodyPr/>
                    <a:lstStyle/>
                    <a:p>
                      <a:pPr algn="l" rtl="0" fontAlgn="base"/>
                      <a:r>
                        <a:rPr lang="en-US" sz="2400" b="0">
                          <a:effectLst/>
                          <a:latin typeface="Times New Roman" panose="02020603050405020304" pitchFamily="18" charset="0"/>
                          <a:cs typeface="Times New Roman" panose="02020603050405020304" pitchFamily="18" charset="0"/>
                        </a:rPr>
                        <a:t>To run the Spring application, we need to set the server explicitly.</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Boot provides embedded servers such as Tomcat and Jetty etc.</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19761584"/>
                  </a:ext>
                </a:extLst>
              </a:tr>
              <a:tr h="1030068">
                <a:tc>
                  <a:txBody>
                    <a:bodyPr/>
                    <a:lstStyle/>
                    <a:p>
                      <a:pPr algn="l" rtl="0" fontAlgn="base"/>
                      <a:r>
                        <a:rPr lang="en-US" sz="2400" b="0" dirty="0">
                          <a:effectLst/>
                          <a:latin typeface="Times New Roman" panose="02020603050405020304" pitchFamily="18" charset="0"/>
                          <a:cs typeface="Times New Roman" panose="02020603050405020304" pitchFamily="18" charset="0"/>
                        </a:rPr>
                        <a:t>To run the Spring application, a deployment descriptor is required.</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There is no requirement for a deployment descriptor.</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2030962"/>
                  </a:ext>
                </a:extLst>
              </a:tr>
            </a:tbl>
          </a:graphicData>
        </a:graphic>
      </p:graphicFrame>
      <p:cxnSp>
        <p:nvCxnSpPr>
          <p:cNvPr id="6" name="Straight Connector 5">
            <a:extLst>
              <a:ext uri="{FF2B5EF4-FFF2-40B4-BE49-F238E27FC236}">
                <a16:creationId xmlns:a16="http://schemas.microsoft.com/office/drawing/2014/main" id="{32A341E2-DC3A-803D-86C8-1B67DD92FFCB}"/>
              </a:ext>
            </a:extLst>
          </p:cNvPr>
          <p:cNvCxnSpPr>
            <a:cxnSpLocks/>
          </p:cNvCxnSpPr>
          <p:nvPr/>
        </p:nvCxnSpPr>
        <p:spPr>
          <a:xfrm>
            <a:off x="6007608" y="911518"/>
            <a:ext cx="88392" cy="6019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18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899E4-8B73-241E-C469-341C9E4E8789}"/>
              </a:ext>
            </a:extLst>
          </p:cNvPr>
          <p:cNvSpPr txBox="1"/>
          <p:nvPr/>
        </p:nvSpPr>
        <p:spPr>
          <a:xfrm>
            <a:off x="0" y="0"/>
            <a:ext cx="12192000" cy="674030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3" name="Table 2">
            <a:extLst>
              <a:ext uri="{FF2B5EF4-FFF2-40B4-BE49-F238E27FC236}">
                <a16:creationId xmlns:a16="http://schemas.microsoft.com/office/drawing/2014/main" id="{5C950D25-A626-36BD-056D-90EE292F3181}"/>
              </a:ext>
            </a:extLst>
          </p:cNvPr>
          <p:cNvGraphicFramePr>
            <a:graphicFrameLocks noGrp="1"/>
          </p:cNvGraphicFramePr>
          <p:nvPr>
            <p:extLst>
              <p:ext uri="{D42A27DB-BD31-4B8C-83A1-F6EECF244321}">
                <p14:modId xmlns:p14="http://schemas.microsoft.com/office/powerpoint/2010/main" val="1457374907"/>
              </p:ext>
            </p:extLst>
          </p:nvPr>
        </p:nvGraphicFramePr>
        <p:xfrm>
          <a:off x="457200" y="347472"/>
          <a:ext cx="10954512" cy="5535696"/>
        </p:xfrm>
        <a:graphic>
          <a:graphicData uri="http://schemas.openxmlformats.org/drawingml/2006/table">
            <a:tbl>
              <a:tblPr/>
              <a:tblGrid>
                <a:gridCol w="5477256">
                  <a:extLst>
                    <a:ext uri="{9D8B030D-6E8A-4147-A177-3AD203B41FA5}">
                      <a16:colId xmlns:a16="http://schemas.microsoft.com/office/drawing/2014/main" val="3216912687"/>
                    </a:ext>
                  </a:extLst>
                </a:gridCol>
                <a:gridCol w="5477256">
                  <a:extLst>
                    <a:ext uri="{9D8B030D-6E8A-4147-A177-3AD203B41FA5}">
                      <a16:colId xmlns:a16="http://schemas.microsoft.com/office/drawing/2014/main" val="3573334193"/>
                    </a:ext>
                  </a:extLst>
                </a:gridCol>
              </a:tblGrid>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To create a Spring application, the developers write lots of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a:effectLst/>
                          <a:latin typeface="Times New Roman" panose="02020603050405020304" pitchFamily="18" charset="0"/>
                          <a:cs typeface="Times New Roman" panose="02020603050405020304" pitchFamily="18" charset="0"/>
                        </a:rPr>
                        <a:t>It reduces the lines of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6204960"/>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It doesn’t provide support for the in-memory database.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It provides support for the in-memory database such as H2.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475505"/>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Developers need to write boilerplate code for smaller tasks.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a:effectLst/>
                          <a:latin typeface="Times New Roman" panose="02020603050405020304" pitchFamily="18" charset="0"/>
                          <a:cs typeface="Times New Roman" panose="02020603050405020304" pitchFamily="18" charset="0"/>
                        </a:rPr>
                        <a:t>In Spring Boot, there is reduction in boilerplate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35790670"/>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Developers have to define dependencies manually in the pom.xml file.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pom.xml file internally handles the required dependencies.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42999831"/>
                  </a:ext>
                </a:extLst>
              </a:tr>
            </a:tbl>
          </a:graphicData>
        </a:graphic>
      </p:graphicFrame>
      <p:cxnSp>
        <p:nvCxnSpPr>
          <p:cNvPr id="5" name="Straight Connector 4">
            <a:extLst>
              <a:ext uri="{FF2B5EF4-FFF2-40B4-BE49-F238E27FC236}">
                <a16:creationId xmlns:a16="http://schemas.microsoft.com/office/drawing/2014/main" id="{1D971702-3C7F-53BE-AF39-1C7BD1B75561}"/>
              </a:ext>
            </a:extLst>
          </p:cNvPr>
          <p:cNvCxnSpPr>
            <a:cxnSpLocks/>
          </p:cNvCxnSpPr>
          <p:nvPr/>
        </p:nvCxnSpPr>
        <p:spPr>
          <a:xfrm>
            <a:off x="5669280" y="347472"/>
            <a:ext cx="82296" cy="55356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8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194A9-52A0-C8FF-1D25-69518AFF32D1}"/>
              </a:ext>
            </a:extLst>
          </p:cNvPr>
          <p:cNvSpPr txBox="1"/>
          <p:nvPr/>
        </p:nvSpPr>
        <p:spPr>
          <a:xfrm>
            <a:off x="0" y="0"/>
            <a:ext cx="12192000" cy="1061829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Spring Boot Architecture: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Boot is a module of the Spring Framework.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create stand-alone, production-grade Spring Based Applications with minimum efforts.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developed on top of the core Spring Framework.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follows a layered architecture, each layer communicates to other layers.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Why Spring Boot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aim of spring boot is to remove the XML and annotations-based configuration settings from the application.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Along with it provides benefits such as opinionated(options to later change the configuration), convention over configuration, stand-alone, and production-ready.</a:t>
            </a:r>
          </a:p>
          <a:p>
            <a:endParaRPr lang="en-US" sz="2400"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It has four layers. They are,</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Presentation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Business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Persistence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Database Layer</a:t>
            </a:r>
          </a:p>
          <a:p>
            <a:endParaRPr lang="en-US" dirty="0"/>
          </a:p>
          <a:p>
            <a:endParaRPr lang="en-US"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244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CA378-C014-3397-7F6D-9F1750062849}"/>
              </a:ext>
            </a:extLst>
          </p:cNvPr>
          <p:cNvSpPr txBox="1"/>
          <p:nvPr/>
        </p:nvSpPr>
        <p:spPr>
          <a:xfrm>
            <a:off x="0" y="0"/>
            <a:ext cx="12192000" cy="6740307"/>
          </a:xfrm>
          <a:prstGeom prst="rect">
            <a:avLst/>
          </a:prstGeom>
          <a:noFill/>
        </p:spPr>
        <p:txBody>
          <a:bodyPr wrap="square" rtlCol="0">
            <a:spAutoFit/>
          </a:bodyPr>
          <a:lstStyle/>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p:txBody>
      </p:sp>
      <p:pic>
        <p:nvPicPr>
          <p:cNvPr id="3" name="Picture 2" descr="Spring Boot Architecture">
            <a:extLst>
              <a:ext uri="{FF2B5EF4-FFF2-40B4-BE49-F238E27FC236}">
                <a16:creationId xmlns:a16="http://schemas.microsoft.com/office/drawing/2014/main" id="{533134E5-16D6-313E-199A-6DEA7838D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26" y="448056"/>
            <a:ext cx="8465058" cy="596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3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0667B-33E8-4441-1E92-182203065546}"/>
              </a:ext>
            </a:extLst>
          </p:cNvPr>
          <p:cNvSpPr txBox="1"/>
          <p:nvPr/>
        </p:nvSpPr>
        <p:spPr>
          <a:xfrm>
            <a:off x="0" y="0"/>
            <a:ext cx="12192000" cy="747897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Presentation Layer: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presentation layer is the top layer of the spring boot architecture.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Views. i.e., the front-end part of the application.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layer handles the HTTP requests, translates the JSON parameter to java object, and authenticates the request and transfer it to the business layer.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Layer: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business layer contains all the business logic.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services classes.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responsible for validation and authorization.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Persistence Layer: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persistence layer contains all the storage logic.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translates business objects from and to database rows.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Layer:</a:t>
            </a:r>
          </a:p>
          <a:p>
            <a:pPr marL="342900" indent="-342900">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The database layer contains all the databases such as </a:t>
            </a:r>
            <a:r>
              <a:rPr lang="en-US" sz="2400" b="0" i="0" u="sng" dirty="0" err="1">
                <a:effectLst/>
                <a:highlight>
                  <a:srgbClr val="FFFFFF"/>
                </a:highlight>
                <a:latin typeface="Times New Roman" panose="02020603050405020304" pitchFamily="18" charset="0"/>
                <a:cs typeface="Times New Roman" panose="02020603050405020304" pitchFamily="18" charset="0"/>
                <a:hlinkClick r:id="rId2"/>
              </a:rPr>
              <a:t>MySql</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r>
              <a:rPr lang="en-US" sz="2400" b="0" i="0" u="sng" dirty="0">
                <a:effectLst/>
                <a:highlight>
                  <a:srgbClr val="FFFFFF"/>
                </a:highlight>
                <a:latin typeface="Times New Roman" panose="02020603050405020304" pitchFamily="18" charset="0"/>
                <a:cs typeface="Times New Roman" panose="02020603050405020304" pitchFamily="18" charset="0"/>
                <a:hlinkClick r:id="rId3"/>
              </a:rPr>
              <a:t>MongoDB</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etc.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responsible for performing the </a:t>
            </a:r>
            <a:r>
              <a:rPr lang="it-IT" sz="2400" dirty="0">
                <a:latin typeface="Times New Roman" panose="02020603050405020304" pitchFamily="18" charset="0"/>
                <a:cs typeface="Times New Roman" panose="02020603050405020304" pitchFamily="18" charset="0"/>
              </a:rPr>
              <a:t>CRUD (create, retrieve, update, delete)</a:t>
            </a:r>
            <a:r>
              <a:rPr lang="en-US" sz="2400" dirty="0">
                <a:latin typeface="Times New Roman" panose="02020603050405020304" pitchFamily="18" charset="0"/>
                <a:cs typeface="Times New Roman" panose="02020603050405020304" pitchFamily="18" charset="0"/>
              </a:rPr>
              <a:t> operations.</a:t>
            </a:r>
          </a:p>
          <a:p>
            <a:endParaRPr lang="en-US" sz="2400" dirty="0"/>
          </a:p>
          <a:p>
            <a:endParaRPr lang="en-US" sz="2400" b="1" dirty="0"/>
          </a:p>
        </p:txBody>
      </p:sp>
    </p:spTree>
    <p:extLst>
      <p:ext uri="{BB962C8B-B14F-4D97-AF65-F5344CB8AC3E}">
        <p14:creationId xmlns:p14="http://schemas.microsoft.com/office/powerpoint/2010/main" val="4108342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958</TotalTime>
  <Words>1859</Words>
  <Application>Microsoft Office PowerPoint</Application>
  <PresentationFormat>Widescreen</PresentationFormat>
  <Paragraphs>250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Symbol</vt:lpstr>
      <vt:lpstr>Times New Roman</vt:lpstr>
      <vt:lpstr>Trebuchet MS</vt:lpstr>
      <vt:lpstr>Wingdings 3</vt:lpstr>
      <vt:lpstr>Facet</vt:lpstr>
      <vt:lpstr>Introduction of Spring and 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Hey!</dc:creator>
  <cp:lastModifiedBy>Hey!</cp:lastModifiedBy>
  <cp:revision>90</cp:revision>
  <dcterms:created xsi:type="dcterms:W3CDTF">2024-07-02T04:23:50Z</dcterms:created>
  <dcterms:modified xsi:type="dcterms:W3CDTF">2024-07-05T06:11:05Z</dcterms:modified>
</cp:coreProperties>
</file>