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1" r:id="rId6"/>
    <p:sldId id="282" r:id="rId7"/>
    <p:sldId id="265" r:id="rId8"/>
    <p:sldId id="262" r:id="rId9"/>
    <p:sldId id="263" r:id="rId10"/>
    <p:sldId id="283" r:id="rId11"/>
    <p:sldId id="278" r:id="rId12"/>
    <p:sldId id="279" r:id="rId13"/>
    <p:sldId id="280" r:id="rId14"/>
    <p:sldId id="284" r:id="rId15"/>
    <p:sldId id="285" r:id="rId16"/>
    <p:sldId id="273" r:id="rId17"/>
    <p:sldId id="286" r:id="rId18"/>
    <p:sldId id="275" r:id="rId19"/>
    <p:sldId id="27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423C-13E4-45F0-873D-3D51A0832EE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BADBE-8D23-43A7-BFC2-43899B7B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BADBE-8D23-43A7-BFC2-43899B7BFD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1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BADBE-8D23-43A7-BFC2-43899B7BFD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9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9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25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7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0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6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4599-EC01-4E90-B228-32C9340AE84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0C3489-BB81-41D0-B951-396028DD8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E726-F0AC-1E62-707A-A6E3F539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29" y="1710268"/>
            <a:ext cx="2089432" cy="97487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JAVA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A10A9-0CC6-6431-C5CE-1DB47BD0A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08" y="3075960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i="1" dirty="0"/>
              <a:t>Java is a most popular programming language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7252541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09BDB-F126-F508-8885-BF5798EB9539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Features of Java: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is similar to like C++.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and operator overloading is not avail in java because avoid complexity.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everything is written in terms of classes and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coding outside of the class definition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once and run anywhere(WORA).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files can run in any OS.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784C3-6545-320B-D959-C7EDB9D97317}"/>
              </a:ext>
            </a:extLst>
          </p:cNvPr>
          <p:cNvSpPr txBox="1"/>
          <p:nvPr/>
        </p:nvSpPr>
        <p:spPr>
          <a:xfrm>
            <a:off x="0" y="137145"/>
            <a:ext cx="12507311" cy="658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explicit pointer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run inside a virtual machine sandbox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loader: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Java classes into the JVM.</a:t>
            </a:r>
          </a:p>
          <a:p>
            <a:pPr lvl="1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 Verifier: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 verify the code.</a:t>
            </a:r>
          </a:p>
          <a:p>
            <a:pPr lvl="1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Manager: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decide wh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all to read and write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Re-usability of code: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the code reusability With the Help of Inheritance.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be carried or removed.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6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DC447-784E-BD01-A908-0D1E20A8808E}"/>
              </a:ext>
            </a:extLst>
          </p:cNvPr>
          <p:cNvSpPr txBox="1"/>
          <p:nvPr/>
        </p:nvSpPr>
        <p:spPr>
          <a:xfrm>
            <a:off x="0" y="0"/>
            <a:ext cx="121920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Robust: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memory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continue if any connection is disable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possible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neutral: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code is translated into byte code after compilation which is independent of  any computer architecture, it needs only JVM (Java Virtual Machine) to execute.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RMI and EJB to create distributed applications in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files by calling the methods fro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any machine on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 convert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java use nativ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methods.</a:t>
            </a:r>
            <a:endParaRPr lang="en-US" sz="28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3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D676F-68FD-0EBC-75C3-5D5FFA64D684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and 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changes are avail.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Compiled and interpreted:</a:t>
            </a:r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are compiled to generate bytecode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interprets the bytecode files during execution.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uses JIT compiler.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Multithreading: </a:t>
            </a:r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 is a piece of code can be executed independently.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threads run simultaneously called Multithreading.</a:t>
            </a:r>
          </a:p>
          <a:p>
            <a:pPr lvl="1"/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Google Docs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while typing text, the spell check and autocorrect tasks are running.</a:t>
            </a:r>
            <a:endParaRPr lang="en-US" sz="2800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9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45B3D-5F79-5CE2-C2EE-BEDFF9B42145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Elephant" panose="02020904090505020303" pitchFamily="18" charset="0"/>
                <a:cs typeface="Times New Roman" panose="02020603050405020304" pitchFamily="18" charset="0"/>
              </a:rPr>
              <a:t>Java Naming Convention: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code easier to read for yourself and other programmer.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Readability of Java program is very important.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follows camel-case syntax for naming the class, interface, method, and 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name is combined with two words, the second word will start with uppercase letter always such as </a:t>
            </a:r>
            <a:r>
              <a:rPr lang="en-US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secondName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EE15B-0DE4-251E-6F63-66CCFE978956}"/>
              </a:ext>
            </a:extLst>
          </p:cNvPr>
          <p:cNvSpPr txBox="1"/>
          <p:nvPr/>
        </p:nvSpPr>
        <p:spPr>
          <a:xfrm>
            <a:off x="0" y="0"/>
            <a:ext cx="12375931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objects that exhibits the same state and behavior 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will come under the same group called class.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defined datatype.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template used to create objects.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datatmembers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methods.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start with the uppercase letter.</a:t>
            </a:r>
          </a:p>
          <a:p>
            <a:pPr marL="457200" indent="-457200" algn="just" fontAlgn="t"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 noun such as Color, Button, System, Thread, etc.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//class body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4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0FF3-7328-47EB-EF18-2A08502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126124"/>
            <a:ext cx="8942925" cy="715482"/>
          </a:xfrm>
        </p:spPr>
        <p:txBody>
          <a:bodyPr>
            <a:normAutofit/>
          </a:bodyPr>
          <a:lstStyle/>
          <a:p>
            <a:r>
              <a:rPr lang="en-US" sz="2800" b="1" dirty="0"/>
              <a:t>Interface: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89DD-8B13-C078-1D44-E1FD9ACE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1" y="1021246"/>
            <a:ext cx="8765126" cy="234302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inter-regular"/>
              </a:rPr>
              <a:t>Used to group related methods with empty bodies.</a:t>
            </a:r>
          </a:p>
          <a:p>
            <a:r>
              <a:rPr lang="en-US" sz="2800" b="1" dirty="0">
                <a:solidFill>
                  <a:srgbClr val="00B0F0"/>
                </a:solidFill>
                <a:effectLst/>
                <a:latin typeface="inter-regular"/>
              </a:rPr>
              <a:t>Specifies the behavior of a class by </a:t>
            </a:r>
            <a:r>
              <a:rPr lang="en-US" sz="2800" b="1">
                <a:solidFill>
                  <a:srgbClr val="00B0F0"/>
                </a:solidFill>
                <a:effectLst/>
                <a:latin typeface="inter-regular"/>
              </a:rPr>
              <a:t>providing an abstract </a:t>
            </a:r>
            <a:r>
              <a:rPr lang="en-US" sz="2800" b="1" dirty="0">
                <a:solidFill>
                  <a:srgbClr val="00B0F0"/>
                </a:solidFill>
                <a:effectLst/>
                <a:latin typeface="inter-regular"/>
              </a:rPr>
              <a:t>type.</a:t>
            </a:r>
          </a:p>
          <a:p>
            <a:r>
              <a:rPr lang="en-US" sz="2800" b="1" dirty="0">
                <a:solidFill>
                  <a:srgbClr val="00B0F0"/>
                </a:solidFill>
                <a:effectLst/>
                <a:latin typeface="inter-regular"/>
              </a:rPr>
              <a:t>Its keyword “ interface”.</a:t>
            </a:r>
          </a:p>
          <a:p>
            <a:r>
              <a:rPr lang="en-US" sz="2800" b="1" dirty="0">
                <a:solidFill>
                  <a:srgbClr val="00B0F0"/>
                </a:solidFill>
                <a:effectLst/>
                <a:latin typeface="inter-regular"/>
              </a:rPr>
              <a:t>It should start with the uppercase letter.</a:t>
            </a:r>
          </a:p>
          <a:p>
            <a:pPr marL="0" indent="0">
              <a:buNone/>
            </a:pPr>
            <a:endParaRPr lang="en-US" sz="2800" b="1" dirty="0">
              <a:solidFill>
                <a:srgbClr val="00B0F0"/>
              </a:solidFill>
              <a:latin typeface="inter-regular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29AF1D8-23E4-1BA8-D760-6DACE1145933}"/>
              </a:ext>
            </a:extLst>
          </p:cNvPr>
          <p:cNvSpPr txBox="1"/>
          <p:nvPr/>
        </p:nvSpPr>
        <p:spPr>
          <a:xfrm>
            <a:off x="331076" y="3941379"/>
            <a:ext cx="9564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Syntax: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interface </a:t>
            </a:r>
            <a:r>
              <a:rPr lang="en-US" sz="2800" dirty="0" err="1">
                <a:solidFill>
                  <a:srgbClr val="FF0000"/>
                </a:solidFill>
              </a:rPr>
              <a:t>InterfaceName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Public void </a:t>
            </a:r>
            <a:r>
              <a:rPr lang="en-US" sz="2800" dirty="0" err="1">
                <a:solidFill>
                  <a:srgbClr val="FF0000"/>
                </a:solidFill>
              </a:rPr>
              <a:t>methodName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31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7C35B-64F1-501A-2E2C-A140FB6B61D0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Method:</a:t>
            </a:r>
          </a:p>
          <a:p>
            <a:pPr marL="571500" indent="-571500" algn="just" fontAlgn="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are functions that perform actions.</a:t>
            </a:r>
            <a:endParaRPr lang="en-US" sz="320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fontAlgn="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start with lowercase letter.</a:t>
            </a:r>
          </a:p>
          <a:p>
            <a:pPr marL="571500" indent="-571500" algn="just" fontAlgn="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 verb such as main(), print(), </a:t>
            </a:r>
            <a:r>
              <a:rPr lang="en-US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571500" indent="-571500" algn="just" fontAlgn="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name contains multiple words, start it with a lowercase letter followed by an uppercase letter such as </a:t>
            </a:r>
            <a:r>
              <a:rPr lang="en-US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body									  			method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223FA3E-6EBA-7668-E016-ADF0B74BDB9E}"/>
              </a:ext>
            </a:extLst>
          </p:cNvPr>
          <p:cNvSpPr/>
          <p:nvPr/>
        </p:nvSpPr>
        <p:spPr>
          <a:xfrm>
            <a:off x="6025931" y="4231688"/>
            <a:ext cx="772510" cy="149772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5336-C3FF-2F19-CD50-CD7D01E6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Variable: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F4F397-7FCA-9E15-D1CA-C71E5303B9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2234" y="1449389"/>
            <a:ext cx="8596668" cy="55451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 fontAlgn="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effectLst/>
                <a:latin typeface="inter-regular"/>
              </a:rPr>
              <a:t>Variables are containers for storing data values.</a:t>
            </a:r>
          </a:p>
          <a:p>
            <a:pPr marL="342900" algn="just" fontAlgn="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effectLst/>
                <a:latin typeface="inter-regular"/>
              </a:rPr>
              <a:t>It should start with a lowercase letter followed by an uppercase letter such as name ,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inter-regular"/>
              </a:rPr>
              <a:t>firstName</a:t>
            </a:r>
            <a:r>
              <a:rPr lang="en-US" sz="2800" b="1" dirty="0">
                <a:solidFill>
                  <a:srgbClr val="0070C0"/>
                </a:solidFill>
                <a:effectLst/>
                <a:latin typeface="inter-regular"/>
              </a:rPr>
              <a:t>.</a:t>
            </a:r>
          </a:p>
          <a:p>
            <a:pPr marL="342900" algn="just" fontAlgn="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effectLst/>
                <a:latin typeface="inter-regular"/>
              </a:rPr>
              <a:t>It should not start with the special characters like &amp; </a:t>
            </a:r>
            <a:r>
              <a:rPr lang="en-US" sz="2800" b="1" dirty="0">
                <a:solidFill>
                  <a:srgbClr val="0070C0"/>
                </a:solidFill>
                <a:latin typeface="inter-regular"/>
              </a:rPr>
              <a:t>,</a:t>
            </a:r>
            <a:r>
              <a:rPr lang="en-US" sz="2800" b="1" dirty="0">
                <a:solidFill>
                  <a:srgbClr val="0070C0"/>
                </a:solidFill>
                <a:effectLst/>
                <a:latin typeface="inter-regular"/>
              </a:rPr>
              <a:t>$ ,_ etc.</a:t>
            </a:r>
            <a:endParaRPr lang="en-US" sz="2800" b="1" dirty="0">
              <a:solidFill>
                <a:srgbClr val="0070C0"/>
              </a:solidFill>
              <a:latin typeface="inter-regular"/>
            </a:endParaRPr>
          </a:p>
          <a:p>
            <a:pPr indent="0">
              <a:buNone/>
            </a:pPr>
            <a:endParaRPr lang="en-US" sz="2400" b="1" dirty="0"/>
          </a:p>
          <a:p>
            <a:pPr indent="0">
              <a:buNone/>
            </a:pPr>
            <a:r>
              <a:rPr lang="en-US" sz="2800" b="1" dirty="0"/>
              <a:t>Syntax:</a:t>
            </a:r>
          </a:p>
          <a:p>
            <a:pPr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Datatype </a:t>
            </a:r>
            <a:r>
              <a:rPr lang="en-US" sz="2400" dirty="0" err="1">
                <a:solidFill>
                  <a:srgbClr val="FF0000"/>
                </a:solidFill>
              </a:rPr>
              <a:t>variableName</a:t>
            </a:r>
            <a:r>
              <a:rPr lang="en-US" sz="2400" dirty="0">
                <a:solidFill>
                  <a:srgbClr val="FF0000"/>
                </a:solidFill>
              </a:rPr>
              <a:t> = value;</a:t>
            </a:r>
            <a:endParaRPr lang="en-US" sz="2000" dirty="0">
              <a:solidFill>
                <a:srgbClr val="FF0000"/>
              </a:solidFill>
            </a:endParaRPr>
          </a:p>
          <a:p>
            <a:pPr marL="342900" algn="just" fontAlgn="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inter-regular"/>
            </a:endParaRPr>
          </a:p>
          <a:p>
            <a:pPr indent="0" algn="just" fontAlgn="t">
              <a:buNone/>
            </a:pPr>
            <a:br>
              <a:rPr lang="en-US" sz="2800" dirty="0">
                <a:solidFill>
                  <a:srgbClr val="0070C0"/>
                </a:solidFill>
                <a:effectLst/>
                <a:latin typeface="inter-regular"/>
              </a:rPr>
            </a:br>
            <a:endParaRPr lang="en-US" sz="2800" dirty="0">
              <a:solidFill>
                <a:srgbClr val="0070C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36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C6D1-58DB-78EA-F58E-2ACD7199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b="1" dirty="0"/>
              <a:t>Package: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3720-6116-BBEA-99BA-61D325EC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48861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algn="just" fontAlgn="t"/>
            <a:r>
              <a:rPr lang="en-US" sz="2800" b="1" dirty="0">
                <a:solidFill>
                  <a:srgbClr val="0070C0"/>
                </a:solidFill>
                <a:effectLst/>
              </a:rPr>
              <a:t>A set of classes, interfaces and subpackages that are similar.</a:t>
            </a:r>
          </a:p>
          <a:p>
            <a:pPr algn="just" fontAlgn="t"/>
            <a:r>
              <a:rPr lang="en-US" sz="2800" b="1" dirty="0">
                <a:solidFill>
                  <a:srgbClr val="0070C0"/>
                </a:solidFill>
                <a:effectLst/>
              </a:rPr>
              <a:t>It should be a lowercase letter such as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com.java.example</a:t>
            </a:r>
            <a:r>
              <a:rPr lang="en-US" sz="2800" b="1" dirty="0">
                <a:solidFill>
                  <a:srgbClr val="0070C0"/>
                </a:solidFill>
                <a:effectLst/>
              </a:rPr>
              <a:t>.</a:t>
            </a:r>
          </a:p>
          <a:p>
            <a:pPr algn="just" fontAlgn="t"/>
            <a:r>
              <a:rPr lang="en-US" sz="2800" b="1" dirty="0">
                <a:solidFill>
                  <a:srgbClr val="0070C0"/>
                </a:solidFill>
                <a:effectLst/>
              </a:rPr>
              <a:t>If the name contains multiple words, it should be separated by dots (.)</a:t>
            </a:r>
          </a:p>
          <a:p>
            <a:pPr algn="just" fontAlgn="t"/>
            <a:r>
              <a:rPr lang="en-US" sz="2800" b="1" dirty="0">
                <a:solidFill>
                  <a:srgbClr val="0070C0"/>
                </a:solidFill>
                <a:effectLst/>
              </a:rPr>
              <a:t>Some inbuilt packages are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java.util</a:t>
            </a:r>
            <a:r>
              <a:rPr lang="en-US" sz="2800" b="1" dirty="0">
                <a:solidFill>
                  <a:srgbClr val="0070C0"/>
                </a:solidFill>
                <a:effectLst/>
              </a:rPr>
              <a:t>, java.io,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java.lang</a:t>
            </a:r>
            <a:endParaRPr lang="en-US" sz="2800" b="1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800" b="1" dirty="0" err="1"/>
              <a:t>Eg</a:t>
            </a:r>
            <a:r>
              <a:rPr lang="en-US" sz="2800" b="1" dirty="0"/>
              <a:t>:     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err="1"/>
              <a:t>com.employee.detail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93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4E81-77B0-31F4-D1D4-000A4158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593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734A-CE4E-159B-B725-EDD69020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popular programing language.</a:t>
            </a:r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Class based, high level and purely object oriented programing language.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It support primitive and non primitive data types.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platform independent.</a:t>
            </a:r>
          </a:p>
        </p:txBody>
      </p:sp>
    </p:spTree>
    <p:extLst>
      <p:ext uri="{BB962C8B-B14F-4D97-AF65-F5344CB8AC3E}">
        <p14:creationId xmlns:p14="http://schemas.microsoft.com/office/powerpoint/2010/main" val="348002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D1653-540D-55EE-BB30-84963084CABC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variable whose value cannot be changed once it’s assigned.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letters should be in uppercase letters such as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name contains multiple words, it should be separated by an underscore(_)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contain digits but not as the first letter.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constant in a class, we use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final int NUM_STUDENTS = 100;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constant in an interface, use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final int NUM_STUDENTS = 100;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795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97AA-B664-0BCD-86A1-9618018E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7415-41CC-2F5D-223A-B134C8C9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0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, Desktop, Web applications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Banking Applications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0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FF95-E7C1-041F-3027-E287523F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93683"/>
          </a:xfrm>
        </p:spPr>
        <p:txBody>
          <a:bodyPr/>
          <a:lstStyle/>
          <a:p>
            <a:r>
              <a:rPr lang="en-US" b="1" dirty="0">
                <a:latin typeface="Elephant" panose="02020904090505020303" pitchFamily="18" charset="0"/>
              </a:rPr>
              <a:t>History of JAVA:</a:t>
            </a:r>
            <a:endParaRPr lang="en-IN" b="1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ED2F-1CD5-60A4-219F-F0F16E66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9807"/>
            <a:ext cx="9274002" cy="60381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was introduced by James Gosling, who is known as father of Java, in 1995.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developed by Sun Microsystems ( now subsidiary of Oracle 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team members called Green Team.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java was developed for electronic devices such as set-top boxes, televisions,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it was best suited for internet programming. So java technology was incorporated by Netscape.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java is used in internet programming, mobile applications, web applications, games,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java versions have been released till now. The current stable release of java is SE 10.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4074D-8D2C-0A50-E730-440662ADDAF1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JAVA terminology: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Java Development kit.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required functionality to develop, compile and execute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 application or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download from oracle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23 Jan 1996, java’s JDK 1.0 version was officially released by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sun Microsystems. The latest version of Java’s JDK 17.0(Sep 2021). 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Java Runtime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includes JRE.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the class libraries and other resources to run the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compiling and running the java program, computer needs JRE.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2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3FAC5-CE2B-4190-52C7-C4CFF961FF01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Java Virtual Machine.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 as interpreter( load, verify, execute).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process is handled in JVM.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lvl="1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to run in any environment.</a:t>
            </a:r>
          </a:p>
          <a:p>
            <a:pPr lvl="1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optimize program memory.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In Time.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 performance of JVM.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C59-F364-5A97-7A1E-3009FC2B4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Structure of JDK: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041A9-F1CD-4550-E595-618D35B5D6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032109"/>
            <a:ext cx="8596313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5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0F8F-D216-7659-98BE-41C5B39E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4" y="5615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Java programmer done by writing a program:</a:t>
            </a:r>
            <a:br>
              <a:rPr lang="en-IN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ADF7-DA9C-CAC4-3677-4AECC84C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34" y="1882313"/>
            <a:ext cx="8596668" cy="388077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is done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include in java development kit(JDK)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Java program as input and generates bytecode as output.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execute the bytecode produce by the compiler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OS has different JVM but the output produces after the execution of byte code in all the OS. So the java is known as platform independent language.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A093-401F-E9FF-C457-C46A6B58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42370"/>
            <a:ext cx="11734800" cy="573090"/>
          </a:xfrm>
        </p:spPr>
        <p:txBody>
          <a:bodyPr>
            <a:normAutofit/>
          </a:bodyPr>
          <a:lstStyle/>
          <a:p>
            <a:r>
              <a:rPr lang="en-US" sz="2800" b="1" dirty="0"/>
              <a:t>Java execution process:</a:t>
            </a:r>
            <a:endParaRPr lang="en-IN" sz="2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8F83C-62AB-8EC1-153F-2A62BF360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0" y="1296460"/>
            <a:ext cx="9860277" cy="47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03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2463</TotalTime>
  <Words>1206</Words>
  <Application>Microsoft Office PowerPoint</Application>
  <PresentationFormat>Widescreen</PresentationFormat>
  <Paragraphs>185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Elephant</vt:lpstr>
      <vt:lpstr>inter-regular</vt:lpstr>
      <vt:lpstr>Times New Roman</vt:lpstr>
      <vt:lpstr>Trebuchet MS</vt:lpstr>
      <vt:lpstr>Wingdings</vt:lpstr>
      <vt:lpstr>Wingdings 3</vt:lpstr>
      <vt:lpstr>Facet</vt:lpstr>
      <vt:lpstr>JAVA</vt:lpstr>
      <vt:lpstr>Introduction:</vt:lpstr>
      <vt:lpstr>Uses:</vt:lpstr>
      <vt:lpstr>History of JAVA:</vt:lpstr>
      <vt:lpstr>PowerPoint Presentation</vt:lpstr>
      <vt:lpstr>PowerPoint Presentation</vt:lpstr>
      <vt:lpstr>Structure of JDK:</vt:lpstr>
      <vt:lpstr>Java programmer done by writing a program: </vt:lpstr>
      <vt:lpstr>Java execution process: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Interface:</vt:lpstr>
      <vt:lpstr>PowerPoint Presentation</vt:lpstr>
      <vt:lpstr>Variable: </vt:lpstr>
      <vt:lpstr>Package: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Hey!</dc:creator>
  <cp:lastModifiedBy>Hey!</cp:lastModifiedBy>
  <cp:revision>148</cp:revision>
  <dcterms:created xsi:type="dcterms:W3CDTF">2023-12-05T09:43:19Z</dcterms:created>
  <dcterms:modified xsi:type="dcterms:W3CDTF">2024-04-18T05:26:15Z</dcterms:modified>
</cp:coreProperties>
</file>