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7" r:id="rId13"/>
    <p:sldId id="268" r:id="rId14"/>
    <p:sldId id="269" r:id="rId15"/>
    <p:sldId id="271" r:id="rId16"/>
    <p:sldId id="278" r:id="rId17"/>
    <p:sldId id="279" r:id="rId18"/>
    <p:sldId id="280" r:id="rId19"/>
    <p:sldId id="281" r:id="rId20"/>
    <p:sldId id="282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83" autoAdjust="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E38A7-A1BC-4A36-9DC7-63723A1324C1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55A12-13E3-4D0C-976F-C0862BF33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63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55A12-13E3-4D0C-976F-C0862BF3330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45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C5E8A-A61F-C956-6A30-F0599C7B5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FD6CC-1B18-9C13-9433-8DD53D27B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2F47E-FE25-009C-7742-9E795577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EFBB-B59B-4C8F-8276-9D01258D8C1D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57CA2-E754-40DD-4D48-B0062E22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C336F-7AE2-89C8-5C7F-EC047CDA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EF81-4E65-42E5-9D6A-50ECF603A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00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3453-0FD8-C576-2E8B-77939FA4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AD7DF-4FFA-6985-537A-D03E11C4A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E37C5-4E91-C77E-3FD1-B3F8730B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EFBB-B59B-4C8F-8276-9D01258D8C1D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7E13E-0457-4EDA-6FA0-818F6E72A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8C383-BB6C-8701-2767-248A5C0C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EF81-4E65-42E5-9D6A-50ECF603A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82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6BD610-4C6D-9C80-97A5-0BE7CA3A3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99307-6E9B-E0E7-B0AA-13729A985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695D3-C245-77A9-E9D9-C35CE8AB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EFBB-B59B-4C8F-8276-9D01258D8C1D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0AF3F-6276-FA38-26C6-215E8ABF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1F748-ECD0-11E9-B66F-AA02B087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EF81-4E65-42E5-9D6A-50ECF603A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73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B4D7-AC92-BB11-AF0F-606E6962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48169-96A2-9FA0-9B0D-E1B40ED91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ACEFC-2885-AE34-CCD2-45EA40DC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EFBB-B59B-4C8F-8276-9D01258D8C1D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39A0A-D35F-6D07-3FC0-B3EF787F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D754E-428A-DA68-9F52-3ADCAF77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EF81-4E65-42E5-9D6A-50ECF603A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69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4437-35DB-612F-F49C-84BFCFA3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F9BD3-A33D-BA82-B26C-67B927886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40BFD-58B1-6DE8-9A03-9DD2B781D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EFBB-B59B-4C8F-8276-9D01258D8C1D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097D7-BE84-A933-21AA-94AA7D63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26FEE-2314-33B5-0FCF-7549CF6A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EF81-4E65-42E5-9D6A-50ECF603A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31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74C2-8F94-578C-ACF0-A5CEDC61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10C8B-5394-EAB7-08E1-6CF92FCCD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B814-A6AF-A1E5-87AD-E3360662F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0A798-79E7-B19E-9310-47E615659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EFBB-B59B-4C8F-8276-9D01258D8C1D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92269-449F-6414-C5C5-57992C89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A6D62-90C5-454B-6C0D-6BD83087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EF81-4E65-42E5-9D6A-50ECF603A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82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64D9-9475-D757-DEBF-50C3CB490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26B1D-9A94-E260-ED9D-8E4A7E300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0B71A-F432-A65A-1742-C1A5784F7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9F8F9-54CA-EEBD-875B-8E2604082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FC1BA9-CB48-B765-6E0A-FBD92C58D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6D615E-A33C-16C7-C2D1-F7D284AF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EFBB-B59B-4C8F-8276-9D01258D8C1D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549CA-EE6F-3A75-1B8C-269424A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D1F8-8E2D-583D-200E-7F92B60B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EF81-4E65-42E5-9D6A-50ECF603A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03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18CE-CEF8-4758-AB82-DB28637A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94325-3A43-8999-929A-800A4053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EFBB-B59B-4C8F-8276-9D01258D8C1D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1B29E-EAF2-8497-5B5A-B6EEB254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F8099-020A-4E56-F9D6-771CDB4D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EF81-4E65-42E5-9D6A-50ECF603A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45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E5FF4A-52CB-6628-BE6B-2F0E51EA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EFBB-B59B-4C8F-8276-9D01258D8C1D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03166-2ECD-9FCE-16ED-AAA52074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AEDF4-7000-4355-8EC3-EA43DEDE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EF81-4E65-42E5-9D6A-50ECF603A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53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1C77-01A0-B2D2-50A2-7D30C8345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62CEF-C076-7A19-B69B-CD4377A69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93A9A-DCFD-7AE1-4C2B-DFEFE8CA1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45C15-7449-3D00-A81B-62C6EC73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EFBB-B59B-4C8F-8276-9D01258D8C1D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B4A60-CF75-C85E-2A8A-213CABA8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9D104-1F31-B3D4-ADD4-A7CE7950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EF81-4E65-42E5-9D6A-50ECF603A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1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08BD-E7E2-4D48-3A3E-C91036F9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843905-9DA0-90AE-152D-B2B34B035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4374C-7BCF-0D6F-0606-6A7B12ED0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A6991-4AF6-E8BA-C1E6-1FA59DC4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EFBB-B59B-4C8F-8276-9D01258D8C1D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47D35-91AB-6699-0317-87DA9742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C894F-B41B-22D4-275C-50E3611F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EF81-4E65-42E5-9D6A-50ECF603A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78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A4201-44E4-60B2-81AF-D7D9157BD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C593F-5092-7E64-A926-959206363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3CC7-37DB-B383-9877-29EC45DCF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0EFBB-B59B-4C8F-8276-9D01258D8C1D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432D5-A98C-83F1-8BAB-B81A512F2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BC193-74C1-2558-76E2-A6E40CFA4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6EF81-4E65-42E5-9D6A-50ECF603A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45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7483B8-DDFA-064C-9A14-CD73E58C0546}"/>
              </a:ext>
            </a:extLst>
          </p:cNvPr>
          <p:cNvSpPr txBox="1"/>
          <p:nvPr/>
        </p:nvSpPr>
        <p:spPr>
          <a:xfrm>
            <a:off x="0" y="0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9600" b="1" dirty="0">
              <a:latin typeface="Elephant" panose="02020904090505020303" pitchFamily="18" charset="0"/>
            </a:endParaRPr>
          </a:p>
          <a:p>
            <a:pPr algn="ctr"/>
            <a:r>
              <a:rPr lang="en-IN" sz="9600" b="1" dirty="0">
                <a:latin typeface="Copperplate Gothic Bold" panose="020E0705020206020404" pitchFamily="34" charset="0"/>
              </a:rPr>
              <a:t>COLLECTIONS</a:t>
            </a:r>
            <a:endParaRPr lang="en-IN" sz="9600" dirty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72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F8320-07AC-B647-3BC2-74601C9245EB}"/>
              </a:ext>
            </a:extLst>
          </p:cNvPr>
          <p:cNvSpPr txBox="1"/>
          <p:nvPr/>
        </p:nvSpPr>
        <p:spPr>
          <a:xfrm>
            <a:off x="0" y="0"/>
            <a:ext cx="12192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</a:t>
            </a:r>
          </a:p>
          <a:p>
            <a:r>
              <a:rPr lang="en-IN" sz="2800" dirty="0">
                <a:solidFill>
                  <a:srgbClr val="FF0000"/>
                </a:solidFill>
              </a:rPr>
              <a:t>//clone() used for copy the list(return to the object so typecasting is used)</a:t>
            </a:r>
          </a:p>
          <a:p>
            <a:r>
              <a:rPr lang="en-IN" sz="2800" dirty="0"/>
              <a:t>        </a:t>
            </a:r>
            <a:r>
              <a:rPr lang="en-IN" sz="2800" dirty="0" err="1"/>
              <a:t>ArrayList</a:t>
            </a:r>
            <a:r>
              <a:rPr lang="en-IN" sz="2800" dirty="0"/>
              <a:t> </a:t>
            </a:r>
            <a:r>
              <a:rPr lang="en-IN" sz="2800" dirty="0" err="1"/>
              <a:t>studentlistthree</a:t>
            </a:r>
            <a:r>
              <a:rPr lang="en-IN" sz="2800" dirty="0"/>
              <a:t> = (</a:t>
            </a:r>
            <a:r>
              <a:rPr lang="en-IN" sz="2800" dirty="0" err="1"/>
              <a:t>ArrayList</a:t>
            </a:r>
            <a:r>
              <a:rPr lang="en-IN" sz="2800" dirty="0"/>
              <a:t>) </a:t>
            </a:r>
            <a:r>
              <a:rPr lang="en-IN" sz="2800" dirty="0" err="1"/>
              <a:t>studentlist.clone</a:t>
            </a:r>
            <a:r>
              <a:rPr lang="en-IN" sz="2800" dirty="0"/>
              <a:t>();</a:t>
            </a:r>
          </a:p>
          <a:p>
            <a:r>
              <a:rPr lang="en-IN" sz="2800" dirty="0"/>
              <a:t>        </a:t>
            </a:r>
            <a:r>
              <a:rPr lang="en-IN" sz="2800" dirty="0" err="1"/>
              <a:t>System.out.println</a:t>
            </a:r>
            <a:r>
              <a:rPr lang="en-IN" sz="2800" dirty="0"/>
              <a:t>("Cloned object : " +</a:t>
            </a:r>
            <a:r>
              <a:rPr lang="en-IN" sz="2800" dirty="0" err="1"/>
              <a:t>studentlistthree</a:t>
            </a:r>
            <a:r>
              <a:rPr lang="en-IN" sz="2800" dirty="0"/>
              <a:t>);</a:t>
            </a:r>
          </a:p>
          <a:p>
            <a:r>
              <a:rPr lang="en-IN" sz="2800" dirty="0"/>
              <a:t>      </a:t>
            </a:r>
            <a:r>
              <a:rPr lang="en-IN" sz="2800" dirty="0">
                <a:solidFill>
                  <a:srgbClr val="FF0000"/>
                </a:solidFill>
              </a:rPr>
              <a:t>  //remove method()</a:t>
            </a:r>
          </a:p>
          <a:p>
            <a:r>
              <a:rPr lang="en-IN" sz="2800" dirty="0"/>
              <a:t>        String </a:t>
            </a:r>
            <a:r>
              <a:rPr lang="en-IN" sz="2800" dirty="0" err="1"/>
              <a:t>removestring</a:t>
            </a:r>
            <a:r>
              <a:rPr lang="en-IN" sz="2800" dirty="0"/>
              <a:t> = </a:t>
            </a:r>
            <a:r>
              <a:rPr lang="en-IN" sz="2800" dirty="0" err="1"/>
              <a:t>studentlistone.remove</a:t>
            </a:r>
            <a:r>
              <a:rPr lang="en-IN" sz="2800" dirty="0"/>
              <a:t>(1);</a:t>
            </a:r>
          </a:p>
          <a:p>
            <a:r>
              <a:rPr lang="en-IN" sz="2800" dirty="0"/>
              <a:t>        </a:t>
            </a:r>
            <a:r>
              <a:rPr lang="en-IN" sz="2800" dirty="0" err="1"/>
              <a:t>System.out.println</a:t>
            </a:r>
            <a:r>
              <a:rPr lang="en-IN" sz="2800" dirty="0"/>
              <a:t>("Remove the elements : " +</a:t>
            </a:r>
            <a:r>
              <a:rPr lang="en-IN" sz="2800" dirty="0" err="1"/>
              <a:t>removestring</a:t>
            </a:r>
            <a:r>
              <a:rPr lang="en-IN" sz="2800" dirty="0"/>
              <a:t>);</a:t>
            </a:r>
          </a:p>
          <a:p>
            <a:r>
              <a:rPr lang="en-IN" sz="2800" dirty="0"/>
              <a:t>        </a:t>
            </a:r>
            <a:r>
              <a:rPr lang="en-IN" sz="2800" dirty="0" err="1"/>
              <a:t>studentlist.removeAll</a:t>
            </a:r>
            <a:r>
              <a:rPr lang="en-IN" sz="2800" dirty="0"/>
              <a:t>(</a:t>
            </a:r>
            <a:r>
              <a:rPr lang="en-IN" sz="2800" dirty="0" err="1"/>
              <a:t>studentlist</a:t>
            </a:r>
            <a:r>
              <a:rPr lang="en-IN" sz="2800" dirty="0"/>
              <a:t>);</a:t>
            </a:r>
          </a:p>
          <a:p>
            <a:r>
              <a:rPr lang="en-IN" sz="2800" dirty="0"/>
              <a:t>        </a:t>
            </a:r>
            <a:r>
              <a:rPr lang="en-IN" sz="2800" dirty="0" err="1"/>
              <a:t>System.out.println</a:t>
            </a:r>
            <a:r>
              <a:rPr lang="en-IN" sz="2800" dirty="0"/>
              <a:t>("Remove all the elements : " +</a:t>
            </a:r>
            <a:r>
              <a:rPr lang="en-IN" sz="2800" dirty="0" err="1"/>
              <a:t>studentlist</a:t>
            </a:r>
            <a:r>
              <a:rPr lang="en-IN" sz="2800" dirty="0"/>
              <a:t>);</a:t>
            </a:r>
          </a:p>
          <a:p>
            <a:r>
              <a:rPr lang="en-IN" sz="2800" dirty="0">
                <a:solidFill>
                  <a:srgbClr val="FF0000"/>
                </a:solidFill>
              </a:rPr>
              <a:t>        //</a:t>
            </a:r>
            <a:r>
              <a:rPr lang="en-IN" sz="2800" dirty="0" err="1">
                <a:solidFill>
                  <a:srgbClr val="FF0000"/>
                </a:solidFill>
              </a:rPr>
              <a:t>subList</a:t>
            </a:r>
            <a:r>
              <a:rPr lang="en-IN" sz="2800" dirty="0">
                <a:solidFill>
                  <a:srgbClr val="FF0000"/>
                </a:solidFill>
              </a:rPr>
              <a:t>()</a:t>
            </a:r>
          </a:p>
          <a:p>
            <a:r>
              <a:rPr lang="en-IN" sz="2800" dirty="0"/>
              <a:t>        </a:t>
            </a:r>
            <a:r>
              <a:rPr lang="en-IN" sz="2800" dirty="0" err="1"/>
              <a:t>System.out.println</a:t>
            </a:r>
            <a:r>
              <a:rPr lang="en-IN" sz="2800" dirty="0"/>
              <a:t>("</a:t>
            </a:r>
            <a:r>
              <a:rPr lang="en-IN" sz="2800" dirty="0" err="1"/>
              <a:t>sublist</a:t>
            </a:r>
            <a:r>
              <a:rPr lang="en-IN" sz="2800" dirty="0"/>
              <a:t>" +</a:t>
            </a:r>
            <a:r>
              <a:rPr lang="en-IN" sz="2800" dirty="0" err="1"/>
              <a:t>studentlistone.subList</a:t>
            </a:r>
            <a:r>
              <a:rPr lang="en-IN" sz="2800" dirty="0"/>
              <a:t>(0,3));</a:t>
            </a:r>
          </a:p>
          <a:p>
            <a:r>
              <a:rPr lang="en-IN" sz="2800" dirty="0"/>
              <a:t>    }</a:t>
            </a:r>
          </a:p>
          <a:p>
            <a:r>
              <a:rPr lang="en-I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0275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DACD1C-B54D-7873-9523-330EA88A59B2}"/>
              </a:ext>
            </a:extLst>
          </p:cNvPr>
          <p:cNvSpPr txBox="1"/>
          <p:nvPr/>
        </p:nvSpPr>
        <p:spPr>
          <a:xfrm>
            <a:off x="0" y="0"/>
            <a:ext cx="12192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dirty="0">
              <a:latin typeface="Elephant" panose="02020904090505020303" pitchFamily="18" charset="0"/>
            </a:endParaRPr>
          </a:p>
          <a:p>
            <a:endParaRPr lang="en-US" sz="3600" b="1">
              <a:latin typeface="Elephant" panose="02020904090505020303" pitchFamily="18" charset="0"/>
            </a:endParaRPr>
          </a:p>
          <a:p>
            <a:r>
              <a:rPr lang="en-US" sz="3600" b="1">
                <a:latin typeface="Elephant" panose="02020904090505020303" pitchFamily="18" charset="0"/>
              </a:rPr>
              <a:t>LinkedList</a:t>
            </a:r>
            <a:r>
              <a:rPr lang="en-US" sz="3600" b="1" dirty="0">
                <a:latin typeface="Elephant" panose="02020904090505020303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the Collection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store the duplicate elements.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maintains the insertion order and is not synchronized.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170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E5997F-F670-DAA9-73B0-DC1F27E08604}"/>
              </a:ext>
            </a:extLst>
          </p:cNvPr>
          <p:cNvSpPr txBox="1"/>
          <p:nvPr/>
        </p:nvSpPr>
        <p:spPr>
          <a:xfrm>
            <a:off x="0" y="0"/>
            <a:ext cx="121920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for LinkedList: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java.util.LinkedList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LinkedListExample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LinkedListExample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linked =new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LinkedListExample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linked.implementLinkedListClass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implementLinkedListClass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LinkedList&lt;String&gt;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listone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LinkedList&lt;String&gt;();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listone.add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(null);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listone.add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("Arun");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listone.add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("Asha");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listone.add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("Asha");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listone.add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("Hanna");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listone.add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(null);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listone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768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E3C2B8-2B99-B315-C0B4-98119F2D3832}"/>
              </a:ext>
            </a:extLst>
          </p:cNvPr>
          <p:cNvSpPr txBox="1"/>
          <p:nvPr/>
        </p:nvSpPr>
        <p:spPr>
          <a:xfrm>
            <a:off x="0" y="0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 </a:t>
            </a:r>
          </a:p>
          <a:p>
            <a:r>
              <a:rPr lang="en-IN" sz="2400" dirty="0">
                <a:solidFill>
                  <a:srgbClr val="FF0000"/>
                </a:solidFill>
              </a:rPr>
              <a:t>	//offer()---&gt; used to element adds in the last position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listone.offer</a:t>
            </a:r>
            <a:r>
              <a:rPr lang="en-IN" sz="2400" dirty="0"/>
              <a:t>("Ravi");  	</a:t>
            </a:r>
            <a:r>
              <a:rPr lang="en-IN" sz="2400" dirty="0">
                <a:solidFill>
                  <a:srgbClr val="FF0000"/>
                </a:solidFill>
              </a:rPr>
              <a:t>//automatic add at last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System.out.println</a:t>
            </a:r>
            <a:r>
              <a:rPr lang="en-IN" sz="2400" dirty="0"/>
              <a:t>("Add the element in the last: " +</a:t>
            </a:r>
            <a:r>
              <a:rPr lang="en-IN" sz="2400" dirty="0" err="1"/>
              <a:t>listone</a:t>
            </a:r>
            <a:r>
              <a:rPr lang="en-IN" sz="2400" dirty="0"/>
              <a:t>);</a:t>
            </a:r>
          </a:p>
          <a:p>
            <a:endParaRPr lang="en-IN" sz="2400" dirty="0"/>
          </a:p>
          <a:p>
            <a:r>
              <a:rPr lang="en-IN" sz="2400" dirty="0"/>
              <a:t>        </a:t>
            </a:r>
            <a:r>
              <a:rPr lang="en-IN" sz="2400" dirty="0" err="1"/>
              <a:t>listone.offerFirst</a:t>
            </a:r>
            <a:r>
              <a:rPr lang="en-IN" sz="2400" dirty="0"/>
              <a:t>("John"); 	</a:t>
            </a:r>
            <a:r>
              <a:rPr lang="en-IN" sz="2400" dirty="0">
                <a:solidFill>
                  <a:srgbClr val="FF0000"/>
                </a:solidFill>
              </a:rPr>
              <a:t>//add at first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System.out.println</a:t>
            </a:r>
            <a:r>
              <a:rPr lang="en-IN" sz="2400" dirty="0"/>
              <a:t>("Add the element in the first: " +</a:t>
            </a:r>
            <a:r>
              <a:rPr lang="en-IN" sz="2400" dirty="0" err="1"/>
              <a:t>listone</a:t>
            </a:r>
            <a:r>
              <a:rPr lang="en-IN" sz="2400" dirty="0"/>
              <a:t>);</a:t>
            </a:r>
          </a:p>
          <a:p>
            <a:endParaRPr lang="en-IN" sz="2400" dirty="0"/>
          </a:p>
          <a:p>
            <a:r>
              <a:rPr lang="en-IN" sz="2400" dirty="0"/>
              <a:t>        </a:t>
            </a:r>
            <a:r>
              <a:rPr lang="en-IN" sz="2400" dirty="0" err="1"/>
              <a:t>listone.offerLast</a:t>
            </a:r>
            <a:r>
              <a:rPr lang="en-IN" sz="2400" dirty="0"/>
              <a:t>("Tamil");	 </a:t>
            </a:r>
            <a:r>
              <a:rPr lang="en-IN" sz="2400" dirty="0">
                <a:solidFill>
                  <a:srgbClr val="FF0000"/>
                </a:solidFill>
              </a:rPr>
              <a:t>//add at last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System.out.println</a:t>
            </a:r>
            <a:r>
              <a:rPr lang="en-IN" sz="2400" dirty="0"/>
              <a:t>("Add the element in the last: " +</a:t>
            </a:r>
            <a:r>
              <a:rPr lang="en-IN" sz="2400" dirty="0" err="1"/>
              <a:t>listone</a:t>
            </a:r>
            <a:r>
              <a:rPr lang="en-IN" sz="2400" dirty="0"/>
              <a:t>);</a:t>
            </a:r>
          </a:p>
          <a:p>
            <a:endParaRPr lang="en-IN" sz="2400" dirty="0"/>
          </a:p>
          <a:p>
            <a:r>
              <a:rPr lang="en-IN" sz="2400">
                <a:solidFill>
                  <a:srgbClr val="FF0000"/>
                </a:solidFill>
              </a:rPr>
              <a:t>        	//</a:t>
            </a:r>
            <a:r>
              <a:rPr lang="en-IN" sz="2400" dirty="0">
                <a:solidFill>
                  <a:srgbClr val="FF0000"/>
                </a:solidFill>
              </a:rPr>
              <a:t>peek()---&gt; This method </a:t>
            </a:r>
            <a:r>
              <a:rPr lang="en-IN" sz="2400" dirty="0" err="1">
                <a:solidFill>
                  <a:srgbClr val="FF0000"/>
                </a:solidFill>
              </a:rPr>
              <a:t>retrives</a:t>
            </a:r>
            <a:r>
              <a:rPr lang="en-IN" sz="2400" dirty="0">
                <a:solidFill>
                  <a:srgbClr val="FF0000"/>
                </a:solidFill>
              </a:rPr>
              <a:t> the element but does not remove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System.out.println</a:t>
            </a:r>
            <a:r>
              <a:rPr lang="en-IN" sz="2400" dirty="0"/>
              <a:t>("Using peek() : " +</a:t>
            </a:r>
            <a:r>
              <a:rPr lang="en-IN" sz="2400" dirty="0" err="1"/>
              <a:t>listone.peek</a:t>
            </a:r>
            <a:r>
              <a:rPr lang="en-IN" sz="2400" dirty="0"/>
              <a:t>());            </a:t>
            </a:r>
            <a:r>
              <a:rPr lang="en-IN" sz="2400" dirty="0">
                <a:solidFill>
                  <a:srgbClr val="FF0000"/>
                </a:solidFill>
              </a:rPr>
              <a:t>//automatic show first element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System.out.println</a:t>
            </a:r>
            <a:r>
              <a:rPr lang="en-IN" sz="2400" dirty="0"/>
              <a:t>("Using </a:t>
            </a:r>
            <a:r>
              <a:rPr lang="en-IN" sz="2400" dirty="0" err="1"/>
              <a:t>peekFirst</a:t>
            </a:r>
            <a:r>
              <a:rPr lang="en-IN" sz="2400" dirty="0"/>
              <a:t>() : " +</a:t>
            </a:r>
            <a:r>
              <a:rPr lang="en-IN" sz="2400" dirty="0" err="1"/>
              <a:t>listone.peekFirst</a:t>
            </a:r>
            <a:r>
              <a:rPr lang="en-IN" sz="2400" dirty="0"/>
              <a:t>());  </a:t>
            </a:r>
            <a:r>
              <a:rPr lang="en-IN" sz="2400" dirty="0">
                <a:solidFill>
                  <a:srgbClr val="FF0000"/>
                </a:solidFill>
              </a:rPr>
              <a:t>//show first element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System.out.println</a:t>
            </a:r>
            <a:r>
              <a:rPr lang="en-IN" sz="2400" dirty="0"/>
              <a:t>("Using </a:t>
            </a:r>
            <a:r>
              <a:rPr lang="en-IN" sz="2400" dirty="0" err="1"/>
              <a:t>peekLast</a:t>
            </a:r>
            <a:r>
              <a:rPr lang="en-IN" sz="2400" dirty="0"/>
              <a:t>() : " +</a:t>
            </a:r>
            <a:r>
              <a:rPr lang="en-IN" sz="2400" dirty="0" err="1"/>
              <a:t>listone.peekLast</a:t>
            </a:r>
            <a:r>
              <a:rPr lang="en-IN" sz="2400" dirty="0"/>
              <a:t>());    </a:t>
            </a:r>
            <a:r>
              <a:rPr lang="en-IN" sz="2400" dirty="0">
                <a:solidFill>
                  <a:srgbClr val="FF0000"/>
                </a:solidFill>
              </a:rPr>
              <a:t>//show last element</a:t>
            </a:r>
          </a:p>
        </p:txBody>
      </p:sp>
    </p:spTree>
    <p:extLst>
      <p:ext uri="{BB962C8B-B14F-4D97-AF65-F5344CB8AC3E}">
        <p14:creationId xmlns:p14="http://schemas.microsoft.com/office/powerpoint/2010/main" val="2640374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0C5F40-A5EF-06E8-ACEA-5F1B82B15A65}"/>
              </a:ext>
            </a:extLst>
          </p:cNvPr>
          <p:cNvSpPr txBox="1"/>
          <p:nvPr/>
        </p:nvSpPr>
        <p:spPr>
          <a:xfrm>
            <a:off x="0" y="0"/>
            <a:ext cx="12192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//poll()---&gt;This method </a:t>
            </a:r>
            <a:r>
              <a:rPr lang="en-I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retrives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removes the list of elements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("Using poll() : " +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listone.poll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listone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("Using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pollFirst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: " +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listone.pollFirst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listone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("Using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pollLast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: " +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listone.pollLast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listone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I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are same as LinkedList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9163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F0DB90-6166-14EB-67E7-227043303716}"/>
              </a:ext>
            </a:extLst>
          </p:cNvPr>
          <p:cNvSpPr txBox="1"/>
          <p:nvPr/>
        </p:nvSpPr>
        <p:spPr>
          <a:xfrm>
            <a:off x="0" y="0"/>
            <a:ext cx="12192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Interface: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in java is an interface available 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stores the data in key and value pairs.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key and value pair is known as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map contains unique key.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 not allow duplicate keys.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the values in the form of key and value pairs.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useful to search, update or delete elements on the basis of a key.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305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3036B5-C392-C4E5-9E98-CC79F5782BF0}"/>
              </a:ext>
            </a:extLst>
          </p:cNvPr>
          <p:cNvSpPr txBox="1"/>
          <p:nvPr/>
        </p:nvSpPr>
        <p:spPr>
          <a:xfrm>
            <a:off x="0" y="0"/>
            <a:ext cx="1219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MapInterfaceExample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mapinterface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MapInterfaceExample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MapInterfaceExample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obj.hashMapClass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obj.LinkedHashMap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obj.treeMap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905147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01D707-882C-C74F-6816-61190B88D136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private static void </a:t>
            </a:r>
            <a:r>
              <a:rPr lang="en-US" sz="2400" dirty="0" err="1"/>
              <a:t>mapinterface</a:t>
            </a:r>
            <a:r>
              <a:rPr lang="en-US" sz="2400" dirty="0"/>
              <a:t>(){</a:t>
            </a:r>
          </a:p>
          <a:p>
            <a:r>
              <a:rPr lang="en-US" sz="2400" dirty="0"/>
              <a:t>        Map </a:t>
            </a:r>
            <a:r>
              <a:rPr lang="en-US" sz="2400" dirty="0" err="1"/>
              <a:t>studentDetails</a:t>
            </a:r>
            <a:r>
              <a:rPr lang="en-US" sz="2400" dirty="0"/>
              <a:t> = new HashMap();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studentDetails.put</a:t>
            </a:r>
            <a:r>
              <a:rPr lang="en-US" sz="2400" dirty="0"/>
              <a:t>("Jagi","104");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studentDetails.put</a:t>
            </a:r>
            <a:r>
              <a:rPr lang="en-US" sz="2400" dirty="0"/>
              <a:t>("Rino","101");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studentDetails.put</a:t>
            </a:r>
            <a:r>
              <a:rPr lang="en-US" sz="2400" dirty="0"/>
              <a:t>("Danya","105");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studentDetails.put</a:t>
            </a:r>
            <a:r>
              <a:rPr lang="en-US" sz="2400" dirty="0"/>
              <a:t>("Jaya","102");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studentDetails.put</a:t>
            </a:r>
            <a:r>
              <a:rPr lang="en-US" sz="2400" dirty="0"/>
              <a:t>("Raj","107");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studentDetails.put</a:t>
            </a:r>
            <a:r>
              <a:rPr lang="en-US" sz="2400" dirty="0"/>
              <a:t>("Mary","109");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studentDetails.put</a:t>
            </a:r>
            <a:r>
              <a:rPr lang="en-US" sz="2400" dirty="0"/>
              <a:t>("sun","108");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studentDetails.put</a:t>
            </a:r>
            <a:r>
              <a:rPr lang="en-US" sz="2400" dirty="0"/>
              <a:t>("</a:t>
            </a:r>
            <a:r>
              <a:rPr lang="en-US" sz="2400" dirty="0" err="1"/>
              <a:t>null",null</a:t>
            </a:r>
            <a:r>
              <a:rPr lang="en-US" sz="2400" dirty="0"/>
              <a:t>); // allow null value</a:t>
            </a:r>
          </a:p>
          <a:p>
            <a:endParaRPr lang="en-US" sz="2400" dirty="0"/>
          </a:p>
          <a:p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("Map Output:" + </a:t>
            </a:r>
            <a:r>
              <a:rPr lang="en-US" sz="2400" dirty="0" err="1"/>
              <a:t>studentDetails</a:t>
            </a:r>
            <a:r>
              <a:rPr lang="en-US" sz="2400" dirty="0"/>
              <a:t>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("Entry set is:" + </a:t>
            </a:r>
            <a:r>
              <a:rPr lang="en-US" sz="2400" dirty="0" err="1"/>
              <a:t>studentDetails.entrySet</a:t>
            </a:r>
            <a:r>
              <a:rPr lang="en-US" sz="2400" dirty="0"/>
              <a:t>());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("Key set is:" + </a:t>
            </a:r>
            <a:r>
              <a:rPr lang="en-US" sz="2400" dirty="0" err="1"/>
              <a:t>studentDetails.keySet</a:t>
            </a:r>
            <a:r>
              <a:rPr lang="en-US" sz="2400" dirty="0"/>
              <a:t>());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("values  is:" + </a:t>
            </a:r>
            <a:r>
              <a:rPr lang="en-US" sz="2400" dirty="0" err="1"/>
              <a:t>studentDetails.values</a:t>
            </a:r>
            <a:r>
              <a:rPr lang="en-US" sz="2400" dirty="0"/>
              <a:t>());</a:t>
            </a:r>
          </a:p>
          <a:p>
            <a:endParaRPr lang="en-US" sz="2400" dirty="0"/>
          </a:p>
          <a:p>
            <a:r>
              <a:rPr lang="en-US" sz="2400" dirty="0"/>
              <a:t>    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03380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366ACE-4526-25C6-90E1-788375D9590E}"/>
              </a:ext>
            </a:extLst>
          </p:cNvPr>
          <p:cNvSpPr txBox="1"/>
          <p:nvPr/>
        </p:nvSpPr>
        <p:spPr>
          <a:xfrm>
            <a:off x="0" y="0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private void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hashMapClass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HashMap&lt;Integer, String&gt;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HashMap&lt;&gt;();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fruitslist.put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(1,"Apple"); //key and  values are object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fruitslist.put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(2,"Orange");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fruitslist.put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(3,"Mango");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fruitslist.put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null,"Papaya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");//can store n number of null value, but only one in key, take last value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fruitslist.put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null,"grapes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putAll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HashMap&lt;Integer, String&gt;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fruitsListOne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HashMap&lt;&gt;();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fruitsListOne.put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(4,"Banana");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fruitsListOne.put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(5,"Kiwi");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fruitslist.putAll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fruitsListOne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("Add the element in another"+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89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4A7A5D-E64B-A6DD-7BA8-13EAD346EB7A}"/>
              </a:ext>
            </a:extLst>
          </p:cNvPr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//iterating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Entry using for each loop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HashMap.Entry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Integer,String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entryobj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fruitslist.entrySet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("Key is " +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entryobj.getKey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+", value is " +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entryobj.getValue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("................");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// iterator while loop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Iterator&lt;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Map.Entry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Integer,String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fruitslist.entrySet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().iterator();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while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itr.hasNext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()){ //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hashNext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()--&gt; check before and after, the element is or not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Map.Entry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Integer,String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entry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itr.next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("Key is: " +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entry.getKey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+", Value is: " +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entry.getValue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96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DBD939-70C1-4E2E-D9FB-4F8CC6367384}"/>
              </a:ext>
            </a:extLst>
          </p:cNvPr>
          <p:cNvSpPr txBox="1"/>
          <p:nvPr/>
        </p:nvSpPr>
        <p:spPr>
          <a:xfrm>
            <a:off x="0" y="0"/>
            <a:ext cx="121920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Elephant" panose="02020904090505020303" pitchFamily="18" charset="0"/>
              </a:rPr>
              <a:t>Collections: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in Java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a framework that provides an architecture to store and manipulate the group of objects.</a:t>
            </a:r>
            <a:endParaRPr lang="en-IN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means a single unit of objects, i.e., a group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Collections can achieve all the operations that you perform on a data such as searching, sorting, insertion, manipulation, and deletion.</a:t>
            </a:r>
            <a:endParaRPr lang="en-IN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Collection framework provides many interfaces (Set, List, Queue, Deque) and classes 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Vector, LinkedList,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PriorityQueue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HashSet,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readymade architecture.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a set of classes and interfaces.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optional.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7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7EFA45-823E-3896-90A5-18084E7D7D16}"/>
              </a:ext>
            </a:extLst>
          </p:cNvPr>
          <p:cNvSpPr txBox="1"/>
          <p:nvPr/>
        </p:nvSpPr>
        <p:spPr>
          <a:xfrm>
            <a:off x="0" y="0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private void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Integer,String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&lt;&gt;();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fruitslist.put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(1,"Apple");  // key and value are object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fruitslist.put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(2,"Orange");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fruitslist.put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(3,"Mango");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fruitslist.put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(4,"Papaya");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fruitslist.put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(5,"Grapes");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fruitslist.put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null,"Grapes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 // It may have one null key and multiple null values.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fruitslist.put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null,"Potato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 // print last assign entries(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key,value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fruitslist.put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(6,null);        // duplicate null value are allow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fruitslist.put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(7,null);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//insertion order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048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AD0D85-F752-F9CF-6C45-D75A949A6C49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private void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Integer,String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&lt;&gt;();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fruitslist.put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(1,"Apple"); // key and values are object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fruitslist.put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(2,"Orange");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fruitslist.put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(3,"Mango");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fruitslist.put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(4,"Papaya");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fruitslist.put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(5,"Grapes");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fruitslist.put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(5,"Grapes");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fruitslist.put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(5,"Potato");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fruitslist.put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(6,null);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fruitslist.put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(7,null);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56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erarchy of Java Collection framework">
            <a:extLst>
              <a:ext uri="{FF2B5EF4-FFF2-40B4-BE49-F238E27FC236}">
                <a16:creationId xmlns:a16="http://schemas.microsoft.com/office/drawing/2014/main" id="{6102C6C7-1CC1-576B-67FF-BAFF55E85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" y="23813"/>
            <a:ext cx="12070079" cy="68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76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7F6890-F878-701B-A16B-5D0B6618DB82}"/>
              </a:ext>
            </a:extLst>
          </p:cNvPr>
          <p:cNvSpPr txBox="1"/>
          <p:nvPr/>
        </p:nvSpPr>
        <p:spPr>
          <a:xfrm>
            <a:off x="0" y="0"/>
            <a:ext cx="12192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Elephant" panose="02020904090505020303" pitchFamily="18" charset="0"/>
                <a:cs typeface="Times New Roman" panose="02020603050405020304" pitchFamily="18" charset="0"/>
              </a:rPr>
              <a:t>List Interface: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 interface is the child interface of Collection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It inhibits a list type data structure in which we can store the ordered collection of objects i.e., insertion order.</a:t>
            </a:r>
            <a:endParaRPr lang="en-US" sz="2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It can have duplicate values.</a:t>
            </a:r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List interface is implemented by the classes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ArrayList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, LinkedList, Vector, and Stack.</a:t>
            </a:r>
          </a:p>
          <a:p>
            <a:endParaRPr lang="en-US" sz="2800" dirty="0">
              <a:solidFill>
                <a:srgbClr val="333333"/>
              </a:solidFill>
              <a:latin typeface="inter-regular"/>
              <a:cs typeface="Times New Roman" panose="02020603050405020304" pitchFamily="18" charset="0"/>
            </a:endParaRPr>
          </a:p>
          <a:p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implements the List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uses a dynamic array to store the duplicate element of different data types.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 maintains the insertion order and is non-synchronized.</a:t>
            </a:r>
            <a:endParaRPr lang="en-US" sz="2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elements stored in the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 can be randomly accessed.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2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79E0F6-8C41-F5B4-CD29-FBD9D41DAFCF}"/>
              </a:ext>
            </a:extLst>
          </p:cNvPr>
          <p:cNvSpPr txBox="1"/>
          <p:nvPr/>
        </p:nvSpPr>
        <p:spPr>
          <a:xfrm>
            <a:off x="0" y="-14515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Program for </a:t>
            </a:r>
            <a:r>
              <a:rPr lang="en-IN" sz="3200" b="1" dirty="0" err="1"/>
              <a:t>Arraylist</a:t>
            </a:r>
            <a:r>
              <a:rPr lang="en-IN" sz="3200" b="1" dirty="0"/>
              <a:t>:</a:t>
            </a:r>
          </a:p>
          <a:p>
            <a:pPr lvl="1"/>
            <a:r>
              <a:rPr lang="en-IN" sz="2400" dirty="0"/>
              <a:t>import </a:t>
            </a:r>
            <a:r>
              <a:rPr lang="en-IN" sz="2400" dirty="0" err="1"/>
              <a:t>java.util.ArrayList</a:t>
            </a:r>
            <a:r>
              <a:rPr lang="en-IN" sz="2400" dirty="0"/>
              <a:t>;</a:t>
            </a:r>
          </a:p>
          <a:p>
            <a:pPr lvl="1"/>
            <a:r>
              <a:rPr lang="en-IN" sz="2400" dirty="0"/>
              <a:t>import </a:t>
            </a:r>
            <a:r>
              <a:rPr lang="en-IN" sz="2400" dirty="0" err="1"/>
              <a:t>java.util.Iterator</a:t>
            </a:r>
            <a:r>
              <a:rPr lang="en-IN" sz="2400" dirty="0"/>
              <a:t>;</a:t>
            </a:r>
          </a:p>
          <a:p>
            <a:pPr lvl="1"/>
            <a:r>
              <a:rPr lang="en-IN" sz="2400" dirty="0"/>
              <a:t>import </a:t>
            </a:r>
            <a:r>
              <a:rPr lang="en-IN" sz="2400" dirty="0" err="1"/>
              <a:t>java.util.List</a:t>
            </a:r>
            <a:r>
              <a:rPr lang="en-IN" sz="2400" dirty="0"/>
              <a:t>;</a:t>
            </a:r>
          </a:p>
          <a:p>
            <a:pPr lvl="1"/>
            <a:endParaRPr lang="en-IN" sz="2400" dirty="0"/>
          </a:p>
          <a:p>
            <a:pPr lvl="1"/>
            <a:r>
              <a:rPr lang="en-IN" sz="2400" dirty="0"/>
              <a:t>public class </a:t>
            </a:r>
            <a:r>
              <a:rPr lang="en-IN" sz="2400" dirty="0" err="1"/>
              <a:t>ListExample</a:t>
            </a:r>
            <a:r>
              <a:rPr lang="en-IN" sz="2400" dirty="0"/>
              <a:t> {</a:t>
            </a:r>
          </a:p>
          <a:p>
            <a:pPr lvl="1"/>
            <a:r>
              <a:rPr lang="en-IN" sz="2400" dirty="0"/>
              <a:t>    public static void main(String[] </a:t>
            </a:r>
            <a:r>
              <a:rPr lang="en-IN" sz="2400" dirty="0" err="1"/>
              <a:t>args</a:t>
            </a:r>
            <a:r>
              <a:rPr lang="en-IN" sz="2400" dirty="0"/>
              <a:t>) {</a:t>
            </a:r>
          </a:p>
          <a:p>
            <a:pPr lvl="1"/>
            <a:r>
              <a:rPr lang="en-IN" sz="2400" dirty="0"/>
              <a:t>        </a:t>
            </a:r>
            <a:r>
              <a:rPr lang="en-IN" sz="2400" dirty="0" err="1"/>
              <a:t>implementArrayListClass</a:t>
            </a:r>
            <a:r>
              <a:rPr lang="en-IN" sz="2400" dirty="0"/>
              <a:t>();</a:t>
            </a:r>
          </a:p>
          <a:p>
            <a:pPr lvl="1"/>
            <a:r>
              <a:rPr lang="en-IN" sz="2400" dirty="0"/>
              <a:t>}</a:t>
            </a:r>
          </a:p>
          <a:p>
            <a:pPr lvl="1"/>
            <a:r>
              <a:rPr lang="en-IN" sz="2400" dirty="0"/>
              <a:t>    private static void </a:t>
            </a:r>
            <a:r>
              <a:rPr lang="en-IN" sz="2400" dirty="0" err="1"/>
              <a:t>implementArrayListClass</a:t>
            </a:r>
            <a:r>
              <a:rPr lang="en-IN" sz="2400" dirty="0"/>
              <a:t>(){</a:t>
            </a:r>
          </a:p>
          <a:p>
            <a:pPr lvl="1"/>
            <a:r>
              <a:rPr lang="en-IN" sz="2400" dirty="0"/>
              <a:t>        </a:t>
            </a:r>
            <a:r>
              <a:rPr lang="en-IN" sz="2400" dirty="0" err="1"/>
              <a:t>ArrayList</a:t>
            </a:r>
            <a:r>
              <a:rPr lang="en-IN" sz="2400" dirty="0"/>
              <a:t>&lt;String&gt; </a:t>
            </a:r>
            <a:r>
              <a:rPr lang="en-IN" sz="2400" dirty="0" err="1"/>
              <a:t>studentlist</a:t>
            </a:r>
            <a:r>
              <a:rPr lang="en-IN" sz="2400" dirty="0"/>
              <a:t> = new </a:t>
            </a:r>
            <a:r>
              <a:rPr lang="en-IN" sz="2400" dirty="0" err="1"/>
              <a:t>ArrayList</a:t>
            </a:r>
            <a:r>
              <a:rPr lang="en-IN" sz="2400" dirty="0"/>
              <a:t>&lt;String&gt;();</a:t>
            </a:r>
          </a:p>
          <a:p>
            <a:pPr lvl="1"/>
            <a:r>
              <a:rPr lang="en-IN" sz="2400" dirty="0"/>
              <a:t>        </a:t>
            </a:r>
            <a:r>
              <a:rPr lang="en-IN" sz="2400" dirty="0" err="1"/>
              <a:t>studentlist.add</a:t>
            </a:r>
            <a:r>
              <a:rPr lang="en-IN" sz="2400" dirty="0"/>
              <a:t>(null);</a:t>
            </a:r>
          </a:p>
          <a:p>
            <a:pPr lvl="1"/>
            <a:r>
              <a:rPr lang="en-IN" sz="2400" dirty="0"/>
              <a:t>        </a:t>
            </a:r>
            <a:r>
              <a:rPr lang="en-IN" sz="2400" dirty="0" err="1"/>
              <a:t>studentlist.add</a:t>
            </a:r>
            <a:r>
              <a:rPr lang="en-IN" sz="2400" dirty="0"/>
              <a:t>("Arun");</a:t>
            </a:r>
          </a:p>
          <a:p>
            <a:pPr lvl="1"/>
            <a:r>
              <a:rPr lang="en-IN" sz="2400" dirty="0"/>
              <a:t>        </a:t>
            </a:r>
            <a:r>
              <a:rPr lang="en-IN" sz="2400" dirty="0" err="1"/>
              <a:t>studentlist.add</a:t>
            </a:r>
            <a:r>
              <a:rPr lang="en-IN" sz="2400" dirty="0"/>
              <a:t>("Asha");</a:t>
            </a:r>
          </a:p>
          <a:p>
            <a:pPr lvl="1"/>
            <a:r>
              <a:rPr lang="en-IN" sz="2400" dirty="0"/>
              <a:t>        </a:t>
            </a:r>
            <a:r>
              <a:rPr lang="en-IN" sz="2400" dirty="0" err="1"/>
              <a:t>studentlist.add</a:t>
            </a:r>
            <a:r>
              <a:rPr lang="en-IN" sz="2400" dirty="0"/>
              <a:t>("anu");</a:t>
            </a:r>
          </a:p>
          <a:p>
            <a:pPr lvl="1"/>
            <a:r>
              <a:rPr lang="en-IN" sz="2400" dirty="0"/>
              <a:t>        </a:t>
            </a:r>
            <a:r>
              <a:rPr lang="en-IN" sz="2400" dirty="0" err="1"/>
              <a:t>studentlist.add</a:t>
            </a:r>
            <a:r>
              <a:rPr lang="en-IN" sz="2400" dirty="0"/>
              <a:t>("Hanna");</a:t>
            </a:r>
          </a:p>
          <a:p>
            <a:pPr lvl="1"/>
            <a:r>
              <a:rPr lang="en-IN" sz="2400" dirty="0"/>
              <a:t>        </a:t>
            </a:r>
            <a:r>
              <a:rPr lang="en-IN" sz="2400" dirty="0" err="1"/>
              <a:t>studentlist.add</a:t>
            </a:r>
            <a:r>
              <a:rPr lang="en-IN" sz="2400" dirty="0"/>
              <a:t>(null);</a:t>
            </a:r>
          </a:p>
          <a:p>
            <a:pPr lvl="1"/>
            <a:r>
              <a:rPr lang="en-IN" sz="2400" dirty="0"/>
              <a:t>        </a:t>
            </a:r>
            <a:r>
              <a:rPr lang="en-IN" sz="2400" dirty="0" err="1"/>
              <a:t>System.out.println</a:t>
            </a:r>
            <a:r>
              <a:rPr lang="en-IN" sz="2400" dirty="0"/>
              <a:t>(</a:t>
            </a:r>
            <a:r>
              <a:rPr lang="en-IN" sz="2400" dirty="0" err="1"/>
              <a:t>studentlist</a:t>
            </a:r>
            <a:r>
              <a:rPr lang="en-IN" sz="2400" dirty="0"/>
              <a:t>);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74092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3A6C4C-3A59-12E1-63CB-F7C3951247E3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 //another list creation</a:t>
            </a:r>
          </a:p>
          <a:p>
            <a:r>
              <a:rPr lang="en-IN" sz="2400" dirty="0"/>
              <a:t>        List&lt;String&gt; </a:t>
            </a:r>
            <a:r>
              <a:rPr lang="en-IN" sz="2400" dirty="0" err="1"/>
              <a:t>studentlistone</a:t>
            </a:r>
            <a:r>
              <a:rPr lang="en-IN" sz="2400" dirty="0"/>
              <a:t> = new </a:t>
            </a:r>
            <a:r>
              <a:rPr lang="en-IN" sz="2400" dirty="0" err="1"/>
              <a:t>ArrayList</a:t>
            </a:r>
            <a:r>
              <a:rPr lang="en-IN" sz="2400" dirty="0"/>
              <a:t>&lt;String&gt;();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studentlistone.add</a:t>
            </a:r>
            <a:r>
              <a:rPr lang="en-IN" sz="2400" dirty="0"/>
              <a:t>("</a:t>
            </a:r>
            <a:r>
              <a:rPr lang="en-IN" sz="2400" dirty="0" err="1"/>
              <a:t>Jagi</a:t>
            </a:r>
            <a:r>
              <a:rPr lang="en-IN" sz="2400" dirty="0"/>
              <a:t>");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studentlistone.add</a:t>
            </a:r>
            <a:r>
              <a:rPr lang="en-IN" sz="2400" dirty="0"/>
              <a:t>("Rino");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studentlistone.add</a:t>
            </a:r>
            <a:r>
              <a:rPr lang="en-IN" sz="2400" dirty="0"/>
              <a:t>("</a:t>
            </a:r>
            <a:r>
              <a:rPr lang="en-IN" sz="2400" dirty="0" err="1"/>
              <a:t>Jagirino</a:t>
            </a:r>
            <a:r>
              <a:rPr lang="en-IN" sz="2400" dirty="0"/>
              <a:t>");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studentlistone.add</a:t>
            </a:r>
            <a:r>
              <a:rPr lang="en-IN" sz="2400" dirty="0"/>
              <a:t>("</a:t>
            </a:r>
            <a:r>
              <a:rPr lang="en-IN" sz="2400" dirty="0" err="1"/>
              <a:t>Jagu</a:t>
            </a:r>
            <a:r>
              <a:rPr lang="en-IN" sz="2400" dirty="0"/>
              <a:t>");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System.out.println</a:t>
            </a:r>
            <a:r>
              <a:rPr lang="en-IN" sz="2400" dirty="0"/>
              <a:t>(</a:t>
            </a:r>
            <a:r>
              <a:rPr lang="en-IN" sz="2400" dirty="0" err="1"/>
              <a:t>studentlistone</a:t>
            </a:r>
            <a:r>
              <a:rPr lang="en-IN" sz="2400" dirty="0"/>
              <a:t>);</a:t>
            </a:r>
          </a:p>
          <a:p>
            <a:endParaRPr lang="en-IN" sz="2400" dirty="0"/>
          </a:p>
          <a:p>
            <a:r>
              <a:rPr lang="en-IN" sz="2400" dirty="0">
                <a:solidFill>
                  <a:srgbClr val="FF0000"/>
                </a:solidFill>
              </a:rPr>
              <a:t>        //</a:t>
            </a:r>
            <a:r>
              <a:rPr lang="en-IN" sz="2400" dirty="0" err="1">
                <a:solidFill>
                  <a:srgbClr val="FF0000"/>
                </a:solidFill>
              </a:rPr>
              <a:t>addAll</a:t>
            </a:r>
            <a:r>
              <a:rPr lang="en-IN" sz="2400" dirty="0">
                <a:solidFill>
                  <a:srgbClr val="FF0000"/>
                </a:solidFill>
              </a:rPr>
              <a:t>()---&gt; It add the elements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studentlist.addAll</a:t>
            </a:r>
            <a:r>
              <a:rPr lang="en-IN" sz="2400" dirty="0"/>
              <a:t>(</a:t>
            </a:r>
            <a:r>
              <a:rPr lang="en-IN" sz="2400" dirty="0" err="1"/>
              <a:t>studentlistone</a:t>
            </a:r>
            <a:r>
              <a:rPr lang="en-IN" sz="2400" dirty="0"/>
              <a:t>);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System.out.println</a:t>
            </a:r>
            <a:r>
              <a:rPr lang="en-IN" sz="2400" dirty="0"/>
              <a:t>(</a:t>
            </a:r>
            <a:r>
              <a:rPr lang="en-IN" sz="2400" dirty="0" err="1"/>
              <a:t>studentlist</a:t>
            </a:r>
            <a:r>
              <a:rPr lang="en-IN" sz="2400" dirty="0"/>
              <a:t>);</a:t>
            </a:r>
          </a:p>
          <a:p>
            <a:endParaRPr lang="en-IN" sz="2400" dirty="0"/>
          </a:p>
          <a:p>
            <a:r>
              <a:rPr lang="en-IN" sz="2400" dirty="0">
                <a:solidFill>
                  <a:srgbClr val="FF0000"/>
                </a:solidFill>
              </a:rPr>
              <a:t>        // get()---&gt; get the value from </a:t>
            </a:r>
            <a:r>
              <a:rPr lang="en-IN" sz="2400" dirty="0" err="1">
                <a:solidFill>
                  <a:srgbClr val="FF0000"/>
                </a:solidFill>
              </a:rPr>
              <a:t>gived</a:t>
            </a:r>
            <a:r>
              <a:rPr lang="en-IN" sz="2400" dirty="0">
                <a:solidFill>
                  <a:srgbClr val="FF0000"/>
                </a:solidFill>
              </a:rPr>
              <a:t> index position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System.out.println</a:t>
            </a:r>
            <a:r>
              <a:rPr lang="en-IN" sz="2400" dirty="0"/>
              <a:t>(</a:t>
            </a:r>
            <a:r>
              <a:rPr lang="en-IN" sz="2400" dirty="0" err="1"/>
              <a:t>studentlist.get</a:t>
            </a:r>
            <a:r>
              <a:rPr lang="en-IN" sz="2400" dirty="0"/>
              <a:t>(0));</a:t>
            </a:r>
          </a:p>
          <a:p>
            <a:endParaRPr lang="en-IN" sz="2400" dirty="0"/>
          </a:p>
          <a:p>
            <a:r>
              <a:rPr lang="en-IN" sz="2400" dirty="0">
                <a:solidFill>
                  <a:srgbClr val="FF0000"/>
                </a:solidFill>
              </a:rPr>
              <a:t>        //set()---&gt; set the replaced values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System.out.println</a:t>
            </a:r>
            <a:r>
              <a:rPr lang="en-IN" sz="2400" dirty="0"/>
              <a:t>(</a:t>
            </a:r>
            <a:r>
              <a:rPr lang="en-IN" sz="2400" dirty="0" err="1"/>
              <a:t>studentlist.set</a:t>
            </a:r>
            <a:r>
              <a:rPr lang="en-IN" sz="2400" dirty="0"/>
              <a:t>(2,"Meena"));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System.out.println</a:t>
            </a:r>
            <a:r>
              <a:rPr lang="en-IN" sz="2400" dirty="0"/>
              <a:t>(</a:t>
            </a:r>
            <a:r>
              <a:rPr lang="en-IN" sz="2400" dirty="0" err="1"/>
              <a:t>studentlist</a:t>
            </a:r>
            <a:r>
              <a:rPr lang="en-IN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70913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33653D-0847-207C-8F69-D4BC66F2BEE6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solidFill>
                <a:srgbClr val="FF0000"/>
              </a:solidFill>
            </a:endParaRPr>
          </a:p>
          <a:p>
            <a:r>
              <a:rPr lang="en-IN" sz="2400" dirty="0">
                <a:solidFill>
                  <a:srgbClr val="FF0000"/>
                </a:solidFill>
              </a:rPr>
              <a:t>//size()---&gt; returns the length of the list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System.out.println</a:t>
            </a:r>
            <a:r>
              <a:rPr lang="en-IN" sz="2400" dirty="0"/>
              <a:t>(</a:t>
            </a:r>
            <a:r>
              <a:rPr lang="en-IN" sz="2400" dirty="0" err="1"/>
              <a:t>studentlist.size</a:t>
            </a:r>
            <a:r>
              <a:rPr lang="en-IN" sz="2400" dirty="0"/>
              <a:t>());</a:t>
            </a:r>
          </a:p>
          <a:p>
            <a:endParaRPr lang="en-IN" sz="2400" dirty="0"/>
          </a:p>
          <a:p>
            <a:r>
              <a:rPr lang="en-IN" sz="2400" dirty="0">
                <a:solidFill>
                  <a:srgbClr val="FF0000"/>
                </a:solidFill>
              </a:rPr>
              <a:t>        // </a:t>
            </a:r>
            <a:r>
              <a:rPr lang="en-IN" sz="2400" dirty="0" err="1">
                <a:solidFill>
                  <a:srgbClr val="FF0000"/>
                </a:solidFill>
              </a:rPr>
              <a:t>toArray</a:t>
            </a:r>
            <a:r>
              <a:rPr lang="en-IN" sz="2400" dirty="0">
                <a:solidFill>
                  <a:srgbClr val="FF0000"/>
                </a:solidFill>
              </a:rPr>
              <a:t>()---&gt;</a:t>
            </a:r>
            <a:r>
              <a:rPr lang="en-IN" sz="2400" dirty="0" err="1">
                <a:solidFill>
                  <a:srgbClr val="FF0000"/>
                </a:solidFill>
              </a:rPr>
              <a:t>toArray</a:t>
            </a:r>
            <a:r>
              <a:rPr lang="en-IN" sz="2400" dirty="0">
                <a:solidFill>
                  <a:srgbClr val="FF0000"/>
                </a:solidFill>
              </a:rPr>
              <a:t>() convert a list into an array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      //                        Create a new array of String type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      //                        size of array is same as the </a:t>
            </a:r>
            <a:r>
              <a:rPr lang="en-IN" sz="2400" dirty="0" err="1">
                <a:solidFill>
                  <a:srgbClr val="FF0000"/>
                </a:solidFill>
              </a:rPr>
              <a:t>ArrayList</a:t>
            </a:r>
            <a:endParaRPr lang="en-IN" sz="2400" dirty="0">
              <a:solidFill>
                <a:srgbClr val="FF0000"/>
              </a:solidFill>
            </a:endParaRPr>
          </a:p>
          <a:p>
            <a:r>
              <a:rPr lang="en-IN" sz="2400" dirty="0"/>
              <a:t>        String[] </a:t>
            </a:r>
            <a:r>
              <a:rPr lang="en-IN" sz="2400" dirty="0" err="1"/>
              <a:t>arr</a:t>
            </a:r>
            <a:r>
              <a:rPr lang="en-IN" sz="2400" dirty="0"/>
              <a:t> = new String[</a:t>
            </a:r>
            <a:r>
              <a:rPr lang="en-IN" sz="2400" dirty="0" err="1"/>
              <a:t>studentlistone.size</a:t>
            </a:r>
            <a:r>
              <a:rPr lang="en-IN" sz="2400" dirty="0"/>
              <a:t>()];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      // Convert </a:t>
            </a:r>
            <a:r>
              <a:rPr lang="en-IN" sz="2400" dirty="0" err="1">
                <a:solidFill>
                  <a:srgbClr val="FF0000"/>
                </a:solidFill>
              </a:rPr>
              <a:t>ArrayList</a:t>
            </a:r>
            <a:r>
              <a:rPr lang="en-IN" sz="2400" dirty="0">
                <a:solidFill>
                  <a:srgbClr val="FF0000"/>
                </a:solidFill>
              </a:rPr>
              <a:t> into an array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studentlistone.toArray</a:t>
            </a:r>
            <a:r>
              <a:rPr lang="en-IN" sz="2400" dirty="0"/>
              <a:t>(</a:t>
            </a:r>
            <a:r>
              <a:rPr lang="en-IN" sz="2400" dirty="0" err="1"/>
              <a:t>arr</a:t>
            </a:r>
            <a:r>
              <a:rPr lang="en-IN" sz="2400" dirty="0"/>
              <a:t>);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      // print all elements of the array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System.out.print</a:t>
            </a:r>
            <a:r>
              <a:rPr lang="en-IN" sz="2400" dirty="0"/>
              <a:t>("Array are : ");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      //for each loop syntax....for(data type </a:t>
            </a:r>
            <a:r>
              <a:rPr lang="en-IN" sz="2400" dirty="0" err="1">
                <a:solidFill>
                  <a:srgbClr val="FF0000"/>
                </a:solidFill>
              </a:rPr>
              <a:t>item:array</a:t>
            </a:r>
            <a:r>
              <a:rPr lang="en-IN" sz="2400" dirty="0">
                <a:solidFill>
                  <a:srgbClr val="FF0000"/>
                </a:solidFill>
              </a:rPr>
              <a:t>)</a:t>
            </a:r>
          </a:p>
          <a:p>
            <a:r>
              <a:rPr lang="en-IN" sz="2400" dirty="0"/>
              <a:t>        for (String item : </a:t>
            </a:r>
            <a:r>
              <a:rPr lang="en-IN" sz="2400" dirty="0" err="1"/>
              <a:t>arr</a:t>
            </a:r>
            <a:r>
              <a:rPr lang="en-IN" sz="2400" dirty="0"/>
              <a:t>){</a:t>
            </a:r>
          </a:p>
          <a:p>
            <a:r>
              <a:rPr lang="en-IN" sz="2400" dirty="0"/>
              <a:t>            </a:t>
            </a:r>
            <a:r>
              <a:rPr lang="en-IN" sz="2400" dirty="0" err="1"/>
              <a:t>System.out.print</a:t>
            </a:r>
            <a:r>
              <a:rPr lang="en-IN" sz="2400" dirty="0"/>
              <a:t>(item +",");</a:t>
            </a:r>
          </a:p>
          <a:p>
            <a:r>
              <a:rPr lang="en-IN" sz="2400" dirty="0"/>
              <a:t>        }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System.out.println</a:t>
            </a:r>
            <a:r>
              <a:rPr lang="en-IN" sz="24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2659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B966D4-FEBE-D314-8413-97C9CA9F6380}"/>
              </a:ext>
            </a:extLst>
          </p:cNvPr>
          <p:cNvSpPr txBox="1"/>
          <p:nvPr/>
        </p:nvSpPr>
        <p:spPr>
          <a:xfrm>
            <a:off x="0" y="0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</a:t>
            </a:r>
          </a:p>
          <a:p>
            <a:r>
              <a:rPr lang="en-IN" sz="2800" dirty="0">
                <a:solidFill>
                  <a:srgbClr val="FF0000"/>
                </a:solidFill>
              </a:rPr>
              <a:t>//contains() used to checking if the specified element is exist in the given list or not</a:t>
            </a:r>
          </a:p>
          <a:p>
            <a:r>
              <a:rPr lang="en-IN" sz="2800" dirty="0"/>
              <a:t>      </a:t>
            </a:r>
          </a:p>
          <a:p>
            <a:r>
              <a:rPr lang="en-IN" sz="2800" dirty="0"/>
              <a:t>	</a:t>
            </a:r>
            <a:r>
              <a:rPr lang="en-IN" sz="2800" dirty="0" err="1"/>
              <a:t>System.out.println</a:t>
            </a:r>
            <a:r>
              <a:rPr lang="en-IN" sz="2800" dirty="0"/>
              <a:t>("contains method ");</a:t>
            </a:r>
          </a:p>
          <a:p>
            <a:r>
              <a:rPr lang="en-IN" sz="2800" dirty="0"/>
              <a:t>        if (</a:t>
            </a:r>
            <a:r>
              <a:rPr lang="en-IN" sz="2800" dirty="0" err="1"/>
              <a:t>studentlistone.contains</a:t>
            </a:r>
            <a:r>
              <a:rPr lang="en-IN" sz="2800" dirty="0"/>
              <a:t>("</a:t>
            </a:r>
            <a:r>
              <a:rPr lang="en-IN" sz="2800" dirty="0" err="1"/>
              <a:t>Jagi</a:t>
            </a:r>
            <a:r>
              <a:rPr lang="en-IN" sz="2800" dirty="0"/>
              <a:t>")){</a:t>
            </a:r>
          </a:p>
          <a:p>
            <a:r>
              <a:rPr lang="en-IN" sz="2800" dirty="0"/>
              <a:t>            </a:t>
            </a:r>
            <a:r>
              <a:rPr lang="en-IN" sz="2800" dirty="0" err="1"/>
              <a:t>System.out.println</a:t>
            </a:r>
            <a:r>
              <a:rPr lang="en-IN" sz="2800" dirty="0"/>
              <a:t>("</a:t>
            </a:r>
            <a:r>
              <a:rPr lang="en-IN" sz="2800" dirty="0" err="1"/>
              <a:t>Jagi</a:t>
            </a:r>
            <a:r>
              <a:rPr lang="en-IN" sz="2800" dirty="0"/>
              <a:t> present in list");</a:t>
            </a:r>
          </a:p>
          <a:p>
            <a:r>
              <a:rPr lang="en-IN" sz="2800" dirty="0"/>
              <a:t>        } else if (</a:t>
            </a:r>
            <a:r>
              <a:rPr lang="en-IN" sz="2800" dirty="0" err="1"/>
              <a:t>studentlistone.contains</a:t>
            </a:r>
            <a:r>
              <a:rPr lang="en-IN" sz="2800" dirty="0"/>
              <a:t>("</a:t>
            </a:r>
            <a:r>
              <a:rPr lang="en-IN" sz="2800" dirty="0" err="1"/>
              <a:t>Ammu</a:t>
            </a:r>
            <a:r>
              <a:rPr lang="en-IN" sz="2800" dirty="0"/>
              <a:t>")) {</a:t>
            </a:r>
          </a:p>
          <a:p>
            <a:r>
              <a:rPr lang="en-IN" sz="2800" dirty="0"/>
              <a:t>            </a:t>
            </a:r>
            <a:r>
              <a:rPr lang="en-IN" sz="2800" dirty="0" err="1"/>
              <a:t>System.out.println</a:t>
            </a:r>
            <a:r>
              <a:rPr lang="en-IN" sz="2800" dirty="0"/>
              <a:t>("Not present in </a:t>
            </a:r>
            <a:r>
              <a:rPr lang="en-IN" sz="2800" dirty="0" err="1"/>
              <a:t>studentlistone</a:t>
            </a:r>
            <a:r>
              <a:rPr lang="en-IN" sz="2800" dirty="0"/>
              <a:t>");</a:t>
            </a:r>
          </a:p>
          <a:p>
            <a:r>
              <a:rPr lang="en-IN" sz="2800" dirty="0"/>
              <a:t>        }else {</a:t>
            </a:r>
          </a:p>
          <a:p>
            <a:r>
              <a:rPr lang="en-IN" sz="2800" dirty="0"/>
              <a:t>            </a:t>
            </a:r>
            <a:r>
              <a:rPr lang="en-IN" sz="2800" dirty="0" err="1"/>
              <a:t>System.out.println</a:t>
            </a:r>
            <a:r>
              <a:rPr lang="en-IN" sz="2800" dirty="0"/>
              <a:t>("</a:t>
            </a:r>
            <a:r>
              <a:rPr lang="en-IN" sz="2800" dirty="0" err="1"/>
              <a:t>Jagi</a:t>
            </a:r>
            <a:r>
              <a:rPr lang="en-IN" sz="2800" dirty="0"/>
              <a:t> is not present in list");</a:t>
            </a:r>
          </a:p>
          <a:p>
            <a:r>
              <a:rPr lang="en-IN" sz="2800" dirty="0"/>
              <a:t>        }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30435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0454A1-8116-033C-CF1B-45A3BBD8C7D9}"/>
              </a:ext>
            </a:extLst>
          </p:cNvPr>
          <p:cNvSpPr txBox="1"/>
          <p:nvPr/>
        </p:nvSpPr>
        <p:spPr>
          <a:xfrm>
            <a:off x="0" y="0"/>
            <a:ext cx="121920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 //iterator()used to </a:t>
            </a:r>
            <a:r>
              <a:rPr lang="en-IN" sz="2400" dirty="0" err="1">
                <a:solidFill>
                  <a:srgbClr val="FF0000"/>
                </a:solidFill>
              </a:rPr>
              <a:t>retriving</a:t>
            </a:r>
            <a:r>
              <a:rPr lang="en-IN" sz="2400" dirty="0">
                <a:solidFill>
                  <a:srgbClr val="FF0000"/>
                </a:solidFill>
              </a:rPr>
              <a:t> object one by one from collection.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//it is a </a:t>
            </a:r>
            <a:r>
              <a:rPr lang="en-IN" sz="2400" dirty="0" err="1">
                <a:solidFill>
                  <a:srgbClr val="FF0000"/>
                </a:solidFill>
              </a:rPr>
              <a:t>forwared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 err="1">
                <a:solidFill>
                  <a:srgbClr val="FF0000"/>
                </a:solidFill>
              </a:rPr>
              <a:t>direction,not</a:t>
            </a:r>
            <a:r>
              <a:rPr lang="en-IN" sz="2400" dirty="0">
                <a:solidFill>
                  <a:srgbClr val="FF0000"/>
                </a:solidFill>
              </a:rPr>
              <a:t> backword direction</a:t>
            </a:r>
          </a:p>
          <a:p>
            <a:r>
              <a:rPr lang="en-IN" sz="2800" dirty="0"/>
              <a:t>        Iterator&lt;String&gt; iterator = </a:t>
            </a:r>
            <a:r>
              <a:rPr lang="en-IN" sz="2800" dirty="0" err="1"/>
              <a:t>studentlistone.iterator</a:t>
            </a:r>
            <a:r>
              <a:rPr lang="en-IN" sz="2800" dirty="0"/>
              <a:t>();</a:t>
            </a:r>
            <a:r>
              <a:rPr lang="en-US" sz="2800" dirty="0"/>
              <a:t> </a:t>
            </a:r>
          </a:p>
          <a:p>
            <a:r>
              <a:rPr lang="en-US" sz="2800" dirty="0"/>
              <a:t>	while (</a:t>
            </a:r>
            <a:r>
              <a:rPr lang="en-US" sz="2800" dirty="0" err="1"/>
              <a:t>iterator.hasNext</a:t>
            </a:r>
            <a:r>
              <a:rPr lang="en-US" sz="2800" dirty="0"/>
              <a:t>())</a:t>
            </a:r>
          </a:p>
          <a:p>
            <a:r>
              <a:rPr lang="en-US" sz="2800" dirty="0"/>
              <a:t>            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//</a:t>
            </a:r>
            <a:r>
              <a:rPr lang="en-US" sz="2400" dirty="0" err="1">
                <a:solidFill>
                  <a:srgbClr val="FF0000"/>
                </a:solidFill>
              </a:rPr>
              <a:t>hasNext</a:t>
            </a:r>
            <a:r>
              <a:rPr lang="en-US" sz="2400" dirty="0">
                <a:solidFill>
                  <a:srgbClr val="FF0000"/>
                </a:solidFill>
              </a:rPr>
              <a:t>() used </a:t>
            </a:r>
            <a:r>
              <a:rPr lang="en-US" sz="2400" dirty="0" err="1">
                <a:solidFill>
                  <a:srgbClr val="FF0000"/>
                </a:solidFill>
              </a:rPr>
              <a:t>toThe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hasNext</a:t>
            </a:r>
            <a:r>
              <a:rPr lang="en-US" sz="2400" dirty="0">
                <a:solidFill>
                  <a:srgbClr val="FF0000"/>
                </a:solidFill>
              </a:rPr>
              <a:t>() method helps us to find the last element of the 		List. It checks if the List has the next element or not.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   // If the </a:t>
            </a:r>
            <a:r>
              <a:rPr lang="en-US" sz="2400" dirty="0" err="1">
                <a:solidFill>
                  <a:srgbClr val="FF0000"/>
                </a:solidFill>
              </a:rPr>
              <a:t>hasNext</a:t>
            </a:r>
            <a:r>
              <a:rPr lang="en-US" sz="2400" dirty="0">
                <a:solidFill>
                  <a:srgbClr val="FF0000"/>
                </a:solidFill>
              </a:rPr>
              <a:t>() method gets the element during traversing in the forward 	direction,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     // returns true, else returns false and terminate the execution.</a:t>
            </a:r>
          </a:p>
          <a:p>
            <a:r>
              <a:rPr lang="en-US" sz="2800" dirty="0"/>
              <a:t>             </a:t>
            </a:r>
          </a:p>
          <a:p>
            <a:r>
              <a:rPr lang="en-US" sz="2800" dirty="0"/>
              <a:t>	   </a:t>
            </a:r>
            <a:r>
              <a:rPr lang="en-US" sz="2800" dirty="0" err="1"/>
              <a:t>System.out.print</a:t>
            </a:r>
            <a:r>
              <a:rPr lang="en-US" sz="2800" dirty="0"/>
              <a:t>(</a:t>
            </a:r>
            <a:r>
              <a:rPr lang="en-US" sz="2800" dirty="0" err="1"/>
              <a:t>iterator.next</a:t>
            </a:r>
            <a:r>
              <a:rPr lang="en-US" sz="2800" dirty="0"/>
              <a:t>() +" ");</a:t>
            </a:r>
          </a:p>
          <a:p>
            <a:r>
              <a:rPr lang="en-US" sz="2400" dirty="0"/>
              <a:t>              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 //The next() method perform the iteration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     // in forward order. It returns the next element in the List</a:t>
            </a:r>
          </a:p>
          <a:p>
            <a:r>
              <a:rPr lang="en-US" sz="2800" dirty="0"/>
              <a:t>            }</a:t>
            </a:r>
          </a:p>
          <a:p>
            <a:r>
              <a:rPr lang="en-US" sz="2800" dirty="0"/>
              <a:t>            </a:t>
            </a:r>
            <a:r>
              <a:rPr lang="en-US" sz="2800" dirty="0" err="1"/>
              <a:t>System.out.println</a:t>
            </a:r>
            <a:r>
              <a:rPr lang="en-US" sz="2800" dirty="0"/>
              <a:t>();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8805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2247</Words>
  <Application>Microsoft Office PowerPoint</Application>
  <PresentationFormat>Widescreen</PresentationFormat>
  <Paragraphs>264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Copperplate Gothic Bold</vt:lpstr>
      <vt:lpstr>Elephant</vt:lpstr>
      <vt:lpstr>inter-regular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Hey!</dc:creator>
  <cp:lastModifiedBy>Hey!</cp:lastModifiedBy>
  <cp:revision>41</cp:revision>
  <dcterms:created xsi:type="dcterms:W3CDTF">2023-12-29T06:04:54Z</dcterms:created>
  <dcterms:modified xsi:type="dcterms:W3CDTF">2024-06-11T07:26:24Z</dcterms:modified>
</cp:coreProperties>
</file>