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9823-6D17-71B2-6749-9D63FA97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8359602" cy="28194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Bookman Old Style" panose="02050604050505020204" pitchFamily="18" charset="0"/>
              </a:rPr>
            </a:br>
            <a:br>
              <a:rPr lang="en-US" b="1" dirty="0">
                <a:latin typeface="Bookman Old Style" panose="02050604050505020204" pitchFamily="18" charset="0"/>
              </a:rPr>
            </a:br>
            <a:br>
              <a:rPr lang="en-US" b="1" dirty="0">
                <a:latin typeface="Bookman Old Style" panose="02050604050505020204" pitchFamily="18" charset="0"/>
              </a:rPr>
            </a:br>
            <a:r>
              <a:rPr lang="en-US" sz="6700" b="1" dirty="0">
                <a:latin typeface="Bradley Hand ITC" panose="03070402050302030203" pitchFamily="66" charset="0"/>
              </a:rPr>
              <a:t>GENERICS IN JAVA</a:t>
            </a:r>
            <a:br>
              <a:rPr lang="en-US" b="1" dirty="0">
                <a:latin typeface="Bookman Old Style" panose="02050604050505020204" pitchFamily="18" charset="0"/>
              </a:rPr>
            </a:br>
            <a:endParaRPr lang="en-IN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2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B9AED-1894-6837-BF09-FA5D7ACE07E2}"/>
              </a:ext>
            </a:extLst>
          </p:cNvPr>
          <p:cNvSpPr txBox="1"/>
          <p:nvPr/>
        </p:nvSpPr>
        <p:spPr>
          <a:xfrm>
            <a:off x="0" y="0"/>
            <a:ext cx="1219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in java was introduced in java 5.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code stable by detecting the bugs at compile time.</a:t>
            </a:r>
          </a:p>
          <a:p>
            <a:pPr lvl="1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Type-safety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 is not required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Compile-time checking</a:t>
            </a:r>
          </a:p>
        </p:txBody>
      </p:sp>
    </p:spTree>
    <p:extLst>
      <p:ext uri="{BB962C8B-B14F-4D97-AF65-F5344CB8AC3E}">
        <p14:creationId xmlns:p14="http://schemas.microsoft.com/office/powerpoint/2010/main" val="25627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250CC-F0A2-E153-63D1-CE1BDBC6B30F}"/>
              </a:ext>
            </a:extLst>
          </p:cNvPr>
          <p:cNvSpPr txBox="1"/>
          <p:nvPr/>
        </p:nvSpPr>
        <p:spPr>
          <a:xfrm>
            <a:off x="0" y="0"/>
            <a:ext cx="1219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3200" b="1" dirty="0"/>
          </a:p>
          <a:p>
            <a:pPr lvl="1"/>
            <a:r>
              <a:rPr lang="en-US" sz="3200" b="1" dirty="0"/>
              <a:t>Type-</a:t>
            </a:r>
            <a:r>
              <a:rPr lang="en-US" sz="3200" b="1" dirty="0" err="1"/>
              <a:t>safty</a:t>
            </a:r>
            <a:r>
              <a:rPr lang="en-US" sz="3200" b="1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 can hold only a single type of objects in generics. It doesn’t allow to store other objects.</a:t>
            </a:r>
          </a:p>
          <a:p>
            <a:pPr lvl="1"/>
            <a:endParaRPr lang="en-US" sz="2800" dirty="0"/>
          </a:p>
          <a:p>
            <a:pPr lvl="1"/>
            <a:r>
              <a:rPr lang="en-US" sz="3200" b="1" dirty="0"/>
              <a:t>Example:</a:t>
            </a:r>
          </a:p>
          <a:p>
            <a:pPr lvl="2" algn="just"/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List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list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();    </a:t>
            </a:r>
          </a:p>
          <a:p>
            <a:pPr lvl="2" algn="just"/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lvl="2" algn="just"/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inter-regular"/>
              </a:rPr>
              <a:t>"10"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lvl="2" algn="just"/>
            <a:r>
              <a:rPr lang="en-US" sz="2800" b="0" i="1" dirty="0">
                <a:solidFill>
                  <a:srgbClr val="FF0000"/>
                </a:solidFill>
                <a:effectLst/>
                <a:latin typeface="inter-regular"/>
              </a:rPr>
              <a:t>//With Generics, it is required to specify the type of object we need to store.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2" algn="just"/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List&lt;Integer&gt; list =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&lt;Integer&gt;();    </a:t>
            </a:r>
          </a:p>
          <a:p>
            <a:pPr lvl="2" algn="just"/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lvl="2" algn="just"/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inter-regular"/>
              </a:rPr>
              <a:t>"10"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); </a:t>
            </a:r>
            <a:r>
              <a:rPr lang="en-US" sz="2800" b="0" i="0" dirty="0">
                <a:solidFill>
                  <a:srgbClr val="008200"/>
                </a:solidFill>
                <a:effectLst/>
                <a:latin typeface="inter-regular"/>
              </a:rPr>
              <a:t>// compile-time error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004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FEB80-A0C9-8E78-12D3-C2EE9E664A7D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3600" b="1" dirty="0"/>
          </a:p>
          <a:p>
            <a:pPr lvl="1"/>
            <a:r>
              <a:rPr lang="en-US" sz="3600" b="1" dirty="0"/>
              <a:t>Type-casting is not required: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There is no need to typecast the object.</a:t>
            </a:r>
          </a:p>
          <a:p>
            <a:pPr lvl="1"/>
            <a:endParaRPr lang="en-US" sz="2800" dirty="0">
              <a:solidFill>
                <a:srgbClr val="333333"/>
              </a:solidFill>
              <a:latin typeface="inter-regular"/>
            </a:endParaRPr>
          </a:p>
          <a:p>
            <a:pPr lvl="1"/>
            <a:r>
              <a:rPr lang="en-US" sz="3600" b="1" dirty="0">
                <a:solidFill>
                  <a:srgbClr val="333333"/>
                </a:solidFill>
                <a:latin typeface="inter-regular"/>
              </a:rPr>
              <a:t>Example:</a:t>
            </a:r>
          </a:p>
          <a:p>
            <a:pPr lvl="2"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List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list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();    </a:t>
            </a:r>
          </a:p>
          <a:p>
            <a:pPr lvl="2" algn="just"/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lvl="2"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String s = (String)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list.get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); </a:t>
            </a:r>
            <a:r>
              <a:rPr lang="en-IN" sz="2800" b="0" i="0" dirty="0">
                <a:solidFill>
                  <a:srgbClr val="008200"/>
                </a:solidFill>
                <a:effectLst/>
                <a:latin typeface="inter-regular"/>
              </a:rPr>
              <a:t>//typecasting  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2" algn="just"/>
            <a:r>
              <a:rPr lang="en-IN" sz="2800" b="0" i="0" dirty="0">
                <a:solidFill>
                  <a:srgbClr val="FF0000"/>
                </a:solidFill>
                <a:effectLst/>
                <a:latin typeface="inter-regular"/>
              </a:rPr>
              <a:t>//After Generics, we don't need to typecast the object. 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lvl="2"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List&lt;String&gt; list =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&lt;String&gt;();    </a:t>
            </a:r>
          </a:p>
          <a:p>
            <a:pPr lvl="2" algn="just"/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lvl="2"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String s =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list.get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679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71E147-DBA4-9F44-9F96-49BF2FA83A2B}"/>
              </a:ext>
            </a:extLst>
          </p:cNvPr>
          <p:cNvSpPr txBox="1"/>
          <p:nvPr/>
        </p:nvSpPr>
        <p:spPr>
          <a:xfrm>
            <a:off x="0" y="0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pPr lvl="1"/>
            <a:r>
              <a:rPr lang="en-US" sz="3200" b="1" dirty="0"/>
              <a:t>Compile-Time checking: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It is checked at compile time so problem will not occur at runtime.</a:t>
            </a:r>
          </a:p>
          <a:p>
            <a:pPr lvl="1"/>
            <a:endParaRPr lang="en-US" sz="2800" dirty="0">
              <a:solidFill>
                <a:srgbClr val="333333"/>
              </a:solidFill>
              <a:latin typeface="inter-regular"/>
            </a:endParaRPr>
          </a:p>
          <a:p>
            <a:pPr lvl="1"/>
            <a:r>
              <a:rPr lang="en-US" sz="3600" b="1" dirty="0">
                <a:solidFill>
                  <a:srgbClr val="333333"/>
                </a:solidFill>
                <a:latin typeface="inter-regular"/>
              </a:rPr>
              <a:t>Example:</a:t>
            </a:r>
          </a:p>
          <a:p>
            <a:pPr lvl="2" algn="just"/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List&lt;String&gt; list =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&lt;String&gt;();    </a:t>
            </a:r>
          </a:p>
          <a:p>
            <a:pPr lvl="2" algn="just"/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lvl="2" algn="just"/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sz="2800" b="0" i="0" dirty="0">
                <a:solidFill>
                  <a:srgbClr val="008200"/>
                </a:solidFill>
                <a:effectLst/>
                <a:latin typeface="inter-regular"/>
              </a:rPr>
              <a:t>//Compile Time Error</a:t>
            </a:r>
            <a:endParaRPr lang="en-US" sz="2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76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4DE39-DE7F-3833-4036-2A6B2A3D77EC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Generics in Class: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create a class that can be used with any type of data. Such a class is known as Generics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U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sing the T type parameter to create the generic class of specific type.</a:t>
            </a:r>
          </a:p>
          <a:p>
            <a:endParaRPr lang="en-US" sz="3200" kern="1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IN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ClassName</a:t>
            </a: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&lt;T&gt;{</a:t>
            </a:r>
          </a:p>
          <a:p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704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A6313-72F6-5EBC-315C-3CA462DB9FF0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GenericClassExample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obj1=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shalini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&lt;Integer&gt;obj2=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&lt;&gt;(4);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obj1.display();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obj2.display();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 t1;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 t1){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this.t1=t1;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void display(){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(t1);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6054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E1FAB-2A48-798D-E170-25B3753AEA9C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Generics in Method: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Similar to the generics class, we can also create a method that can be used with any type of data. Such a class is known as Generics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scope of arguments is limited to the method where it is declared.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allows static as well as non-static methods.</a:t>
            </a:r>
          </a:p>
          <a:p>
            <a:endParaRPr lang="en-US" sz="3200" dirty="0"/>
          </a:p>
          <a:p>
            <a:r>
              <a:rPr lang="en-US" sz="4000" b="1" dirty="0"/>
              <a:t>Syntax:</a:t>
            </a:r>
          </a:p>
          <a:p>
            <a:pPr lvl="1"/>
            <a:r>
              <a:rPr lang="en-US" sz="3200" i="1" dirty="0"/>
              <a:t>public&lt;T&gt; void </a:t>
            </a:r>
            <a:r>
              <a:rPr lang="en-US" sz="3200" i="1" dirty="0" err="1"/>
              <a:t>methodName</a:t>
            </a:r>
            <a:r>
              <a:rPr lang="en-US" sz="3200" i="1" dirty="0"/>
              <a:t>(T t)</a:t>
            </a:r>
          </a:p>
          <a:p>
            <a:pPr lvl="1"/>
            <a:r>
              <a:rPr lang="en-US" sz="3200" i="1" dirty="0"/>
              <a:t>{</a:t>
            </a:r>
          </a:p>
          <a:p>
            <a:r>
              <a:rPr lang="en-IN" sz="3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7445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40396-B8FB-B2F9-A43A-ABDC182663BD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Program:</a:t>
            </a:r>
          </a:p>
          <a:p>
            <a:r>
              <a:rPr lang="en-IN" sz="2400" dirty="0"/>
              <a:t>public class </a:t>
            </a:r>
            <a:r>
              <a:rPr lang="en-IN" sz="2400" dirty="0" err="1"/>
              <a:t>GenericMethodExampleOne</a:t>
            </a:r>
            <a:r>
              <a:rPr lang="en-IN" sz="2400" dirty="0"/>
              <a:t> {</a:t>
            </a:r>
          </a:p>
          <a:p>
            <a:r>
              <a:rPr lang="en-IN" sz="2400" dirty="0"/>
              <a:t>  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BankAccountMethod</a:t>
            </a:r>
            <a:r>
              <a:rPr lang="en-IN" sz="2400" dirty="0"/>
              <a:t>&lt;String&gt; obj1= new </a:t>
            </a:r>
            <a:r>
              <a:rPr lang="en-IN" sz="2400" dirty="0" err="1"/>
              <a:t>BankAccountMethod</a:t>
            </a:r>
            <a:r>
              <a:rPr lang="en-IN" sz="2400" dirty="0"/>
              <a:t>&lt;&gt;("</a:t>
            </a:r>
            <a:r>
              <a:rPr lang="en-IN" sz="2400" dirty="0" err="1"/>
              <a:t>shalini</a:t>
            </a:r>
            <a:r>
              <a:rPr lang="en-IN" sz="2400" dirty="0"/>
              <a:t>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BankAccountMethod</a:t>
            </a:r>
            <a:r>
              <a:rPr lang="en-IN" sz="2400" dirty="0"/>
              <a:t>&lt;Integer&gt;obj2= new </a:t>
            </a:r>
            <a:r>
              <a:rPr lang="en-IN" sz="2400" dirty="0" err="1"/>
              <a:t>BankAccountMethod</a:t>
            </a:r>
            <a:r>
              <a:rPr lang="en-IN" sz="2400" dirty="0"/>
              <a:t>&lt;&gt;(4);</a:t>
            </a:r>
          </a:p>
          <a:p>
            <a:r>
              <a:rPr lang="en-IN" sz="2400" dirty="0"/>
              <a:t>        Integer[] money1={100,20,40,500};</a:t>
            </a:r>
          </a:p>
          <a:p>
            <a:r>
              <a:rPr lang="en-IN" sz="2400" dirty="0"/>
              <a:t>        Double [] money2={10.45,23.45,100.89};</a:t>
            </a:r>
          </a:p>
          <a:p>
            <a:r>
              <a:rPr lang="en-IN" sz="2400" dirty="0"/>
              <a:t>        obj1.deposit(money1);</a:t>
            </a:r>
          </a:p>
          <a:p>
            <a:r>
              <a:rPr lang="en-IN" sz="2400" dirty="0"/>
              <a:t>        obj2.deposit(money2);</a:t>
            </a:r>
          </a:p>
          <a:p>
            <a:r>
              <a:rPr lang="en-IN" sz="2400" dirty="0"/>
              <a:t>}}</a:t>
            </a:r>
          </a:p>
          <a:p>
            <a:r>
              <a:rPr lang="en-IN" sz="2400" dirty="0"/>
              <a:t>class </a:t>
            </a:r>
            <a:r>
              <a:rPr lang="en-IN" sz="2400" dirty="0" err="1"/>
              <a:t>BankAccountMethod</a:t>
            </a:r>
            <a:r>
              <a:rPr lang="en-IN" sz="2400" dirty="0"/>
              <a:t>&lt;T&gt;{</a:t>
            </a:r>
          </a:p>
          <a:p>
            <a:r>
              <a:rPr lang="en-IN" sz="2400" dirty="0"/>
              <a:t>    T </a:t>
            </a:r>
            <a:r>
              <a:rPr lang="en-IN" sz="2400" dirty="0" err="1"/>
              <a:t>variableT</a:t>
            </a:r>
            <a:r>
              <a:rPr lang="en-IN" sz="2400" dirty="0"/>
              <a:t>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BankAccountMethod</a:t>
            </a:r>
            <a:r>
              <a:rPr lang="en-IN" sz="2400" dirty="0"/>
              <a:t>(T </a:t>
            </a:r>
            <a:r>
              <a:rPr lang="en-IN" sz="2400" dirty="0" err="1"/>
              <a:t>variableT</a:t>
            </a:r>
            <a:r>
              <a:rPr lang="en-IN" sz="2400" dirty="0"/>
              <a:t>){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this.variableT</a:t>
            </a:r>
            <a:r>
              <a:rPr lang="en-IN" sz="2400" dirty="0"/>
              <a:t>=</a:t>
            </a:r>
            <a:r>
              <a:rPr lang="en-IN" sz="2400" dirty="0" err="1"/>
              <a:t>variableT</a:t>
            </a:r>
            <a:r>
              <a:rPr lang="en-IN" sz="2400" dirty="0"/>
              <a:t>;</a:t>
            </a:r>
          </a:p>
          <a:p>
            <a:r>
              <a:rPr lang="en-IN" sz="2400" dirty="0"/>
              <a:t>//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variableT</a:t>
            </a:r>
            <a:r>
              <a:rPr lang="en-IN" sz="2400" dirty="0"/>
              <a:t>);</a:t>
            </a:r>
          </a:p>
          <a:p>
            <a:r>
              <a:rPr lang="en-IN" sz="2400" dirty="0"/>
              <a:t>    }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2BAFA-6777-D2C2-80A1-95B718FA5663}"/>
              </a:ext>
            </a:extLst>
          </p:cNvPr>
          <p:cNvSpPr txBox="1"/>
          <p:nvPr/>
        </p:nvSpPr>
        <p:spPr>
          <a:xfrm>
            <a:off x="5515429" y="3429000"/>
            <a:ext cx="6676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public&lt;T&gt;void deposit(T[] </a:t>
            </a:r>
            <a:r>
              <a:rPr lang="en-IN" sz="2400" dirty="0" err="1"/>
              <a:t>variableMoney</a:t>
            </a:r>
            <a:r>
              <a:rPr lang="en-IN" sz="2400" dirty="0"/>
              <a:t>){</a:t>
            </a:r>
          </a:p>
          <a:p>
            <a:r>
              <a:rPr lang="en-IN" sz="2400" dirty="0"/>
              <a:t>        for (T i:variableMoney){</a:t>
            </a:r>
          </a:p>
          <a:p>
            <a:r>
              <a:rPr lang="en-IN" sz="2400" dirty="0"/>
              <a:t>            </a:t>
            </a:r>
            <a:r>
              <a:rPr lang="en-IN" sz="2400" dirty="0" err="1"/>
              <a:t>System.out.print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+" ");</a:t>
            </a:r>
          </a:p>
          <a:p>
            <a:r>
              <a:rPr lang="en-IN" sz="2400" dirty="0"/>
              <a:t>        }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();</a:t>
            </a:r>
          </a:p>
          <a:p>
            <a:r>
              <a:rPr lang="en-IN" sz="2400" dirty="0"/>
              <a:t>    }}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BD84E-182B-C4FE-56E9-7EFE4C5E6756}"/>
              </a:ext>
            </a:extLst>
          </p:cNvPr>
          <p:cNvCxnSpPr/>
          <p:nvPr/>
        </p:nvCxnSpPr>
        <p:spPr>
          <a:xfrm>
            <a:off x="5515429" y="3251200"/>
            <a:ext cx="0" cy="360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79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615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Bradley Hand ITC</vt:lpstr>
      <vt:lpstr>Calibri</vt:lpstr>
      <vt:lpstr>inter-regular</vt:lpstr>
      <vt:lpstr>Times New Roman</vt:lpstr>
      <vt:lpstr>Trebuchet MS</vt:lpstr>
      <vt:lpstr>Wingdings 3</vt:lpstr>
      <vt:lpstr>Facet</vt:lpstr>
      <vt:lpstr>   GENERICS IN JAVA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GENERICS IN JAVA </dc:title>
  <dc:creator>Hey!</dc:creator>
  <cp:lastModifiedBy>Hey!</cp:lastModifiedBy>
  <cp:revision>19</cp:revision>
  <dcterms:created xsi:type="dcterms:W3CDTF">2024-01-22T05:48:47Z</dcterms:created>
  <dcterms:modified xsi:type="dcterms:W3CDTF">2024-06-04T05:38:11Z</dcterms:modified>
</cp:coreProperties>
</file>