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90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E50B5-5528-B67F-FF8C-BA8BC85E65C4}"/>
              </a:ext>
            </a:extLst>
          </p:cNvPr>
          <p:cNvSpPr>
            <a:spLocks noGrp="1"/>
          </p:cNvSpPr>
          <p:nvPr>
            <p:ph type="title"/>
          </p:nvPr>
        </p:nvSpPr>
        <p:spPr>
          <a:xfrm>
            <a:off x="909401" y="1819521"/>
            <a:ext cx="9905998" cy="1478570"/>
          </a:xfrm>
        </p:spPr>
        <p:txBody>
          <a:bodyPr>
            <a:normAutofit/>
          </a:bodyPr>
          <a:lstStyle/>
          <a:p>
            <a:pPr algn="ctr"/>
            <a:r>
              <a:rPr lang="en-US" sz="5400" b="1" dirty="0">
                <a:solidFill>
                  <a:schemeClr val="accent3">
                    <a:lumMod val="50000"/>
                  </a:schemeClr>
                </a:solidFill>
                <a:latin typeface="Castellar" panose="020A0402060406010301" pitchFamily="18" charset="0"/>
              </a:rPr>
              <a:t>MULTITHREADING</a:t>
            </a:r>
            <a:endParaRPr lang="en-IN" sz="5400" b="1" dirty="0">
              <a:solidFill>
                <a:schemeClr val="accent3">
                  <a:lumMod val="50000"/>
                </a:schemeClr>
              </a:solidFill>
              <a:latin typeface="Castellar" panose="020A0402060406010301" pitchFamily="18" charset="0"/>
            </a:endParaRPr>
          </a:p>
        </p:txBody>
      </p:sp>
    </p:spTree>
    <p:extLst>
      <p:ext uri="{BB962C8B-B14F-4D97-AF65-F5344CB8AC3E}">
        <p14:creationId xmlns:p14="http://schemas.microsoft.com/office/powerpoint/2010/main" val="3333853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AF4A1-4C37-3345-E920-2BE9784D275C}"/>
              </a:ext>
            </a:extLst>
          </p:cNvPr>
          <p:cNvSpPr txBox="1"/>
          <p:nvPr/>
        </p:nvSpPr>
        <p:spPr>
          <a:xfrm>
            <a:off x="304800" y="0"/>
            <a:ext cx="11887200" cy="7048083"/>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New:</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you create thread, that is in new state.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not yet scheduled for running.</a:t>
            </a:r>
          </a:p>
          <a:p>
            <a:r>
              <a:rPr lang="en-US" sz="2800" b="1" i="1" dirty="0">
                <a:latin typeface="Times New Roman" panose="02020603050405020304" pitchFamily="18" charset="0"/>
                <a:cs typeface="Times New Roman" panose="02020603050405020304" pitchFamily="18" charset="0"/>
              </a:rPr>
              <a:t>Note:	</a:t>
            </a:r>
          </a:p>
          <a:p>
            <a:pPr lvl="1"/>
            <a:r>
              <a:rPr lang="en-US" sz="2800" i="1" dirty="0">
                <a:latin typeface="Times New Roman" panose="02020603050405020304" pitchFamily="18" charset="0"/>
                <a:cs typeface="Times New Roman" panose="02020603050405020304" pitchFamily="18" charset="0"/>
              </a:rPr>
              <a:t>Schedule it for running using start() method.</a:t>
            </a:r>
          </a:p>
          <a:p>
            <a:pPr lvl="1"/>
            <a:r>
              <a:rPr lang="en-US" sz="2800" i="1" dirty="0">
                <a:latin typeface="Times New Roman" panose="02020603050405020304" pitchFamily="18" charset="0"/>
                <a:cs typeface="Times New Roman" panose="02020603050405020304" pitchFamily="18" charset="0"/>
              </a:rPr>
              <a:t>Kill it using stop() method.</a:t>
            </a:r>
          </a:p>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Runnable: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thread is ready for execution.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Waiting for the availability of the processor.</a:t>
            </a:r>
          </a:p>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Running state: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Thread is executing.</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processor gives its time to thread for its execution.</a:t>
            </a: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138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11DC7-BFBE-B8D6-DA9B-661CDF59EB57}"/>
              </a:ext>
            </a:extLst>
          </p:cNvPr>
          <p:cNvSpPr txBox="1"/>
          <p:nvPr/>
        </p:nvSpPr>
        <p:spPr>
          <a:xfrm>
            <a:off x="290286" y="0"/>
            <a:ext cx="11901714" cy="5078313"/>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Non-Runnable or Blocked state:</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When the thread is alive, but it cannot be picked by the schedular for execution.</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It is temporarily inactive.</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It is achieved when we invoke suspend() or sleep() or wait() methods.</a:t>
            </a:r>
          </a:p>
          <a:p>
            <a:endParaRPr lang="en-IN" sz="3200" dirty="0">
              <a:latin typeface="Times New Roman" panose="02020603050405020304" pitchFamily="18" charset="0"/>
              <a:cs typeface="Times New Roman" panose="02020603050405020304" pitchFamily="18" charset="0"/>
            </a:endParaRPr>
          </a:p>
          <a:p>
            <a:r>
              <a:rPr lang="en-IN" sz="3200" b="1" dirty="0">
                <a:solidFill>
                  <a:srgbClr val="FF0000"/>
                </a:solidFill>
                <a:latin typeface="Times New Roman" panose="02020603050405020304" pitchFamily="18" charset="0"/>
                <a:cs typeface="Times New Roman" panose="02020603050405020304" pitchFamily="18" charset="0"/>
              </a:rPr>
              <a:t>Terminated:</a:t>
            </a:r>
          </a:p>
          <a:p>
            <a:r>
              <a:rPr lang="en-IN" sz="3200" dirty="0">
                <a:latin typeface="Times New Roman" panose="02020603050405020304" pitchFamily="18" charset="0"/>
                <a:cs typeface="Times New Roman" panose="02020603050405020304" pitchFamily="18" charset="0"/>
              </a:rPr>
              <a:t>When the thread completes execution of its run() method, it goes into the Terminated/Dead state.</a:t>
            </a:r>
          </a:p>
        </p:txBody>
      </p:sp>
    </p:spTree>
    <p:extLst>
      <p:ext uri="{BB962C8B-B14F-4D97-AF65-F5344CB8AC3E}">
        <p14:creationId xmlns:p14="http://schemas.microsoft.com/office/powerpoint/2010/main" val="341998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400B-F699-BBDD-8A2E-857A705FBC7C}"/>
              </a:ext>
            </a:extLst>
          </p:cNvPr>
          <p:cNvSpPr>
            <a:spLocks noGrp="1"/>
          </p:cNvSpPr>
          <p:nvPr>
            <p:ph type="title"/>
          </p:nvPr>
        </p:nvSpPr>
        <p:spPr/>
        <p:txBody>
          <a:bodyPr/>
          <a:lstStyle/>
          <a:p>
            <a:r>
              <a:rPr lang="en-US" b="1" dirty="0"/>
              <a:t>Methods</a:t>
            </a:r>
            <a:endParaRPr lang="en-IN" b="1" dirty="0"/>
          </a:p>
        </p:txBody>
      </p:sp>
      <p:sp>
        <p:nvSpPr>
          <p:cNvPr id="3" name="Content Placeholder 2">
            <a:extLst>
              <a:ext uri="{FF2B5EF4-FFF2-40B4-BE49-F238E27FC236}">
                <a16:creationId xmlns:a16="http://schemas.microsoft.com/office/drawing/2014/main" id="{68762DEE-5760-01B4-A273-D164A99D00A6}"/>
              </a:ext>
            </a:extLst>
          </p:cNvPr>
          <p:cNvSpPr>
            <a:spLocks noGrp="1"/>
          </p:cNvSpPr>
          <p:nvPr>
            <p:ph idx="1"/>
          </p:nvPr>
        </p:nvSpPr>
        <p:spPr/>
        <p:txBody>
          <a:bodyPr>
            <a:normAutofit fontScale="85000" lnSpcReduction="10000"/>
          </a:bodyPr>
          <a:lstStyle/>
          <a:p>
            <a:r>
              <a:rPr lang="en-US" sz="3200" b="1" dirty="0">
                <a:solidFill>
                  <a:srgbClr val="FF0000"/>
                </a:solidFill>
              </a:rPr>
              <a:t>start()</a:t>
            </a:r>
            <a:r>
              <a:rPr lang="en-US" sz="3200" dirty="0"/>
              <a:t>	 :  used to begin the execution of thread.</a:t>
            </a:r>
          </a:p>
          <a:p>
            <a:r>
              <a:rPr lang="en-US" sz="3200" b="1" dirty="0">
                <a:solidFill>
                  <a:srgbClr val="FF0000"/>
                </a:solidFill>
              </a:rPr>
              <a:t>run()	</a:t>
            </a:r>
            <a:r>
              <a:rPr lang="en-US" sz="3200" dirty="0"/>
              <a:t> : It execute the thread.</a:t>
            </a:r>
          </a:p>
          <a:p>
            <a:r>
              <a:rPr lang="en-US" sz="3200" b="1" dirty="0">
                <a:solidFill>
                  <a:srgbClr val="FF0000"/>
                </a:solidFill>
              </a:rPr>
              <a:t>suspend() </a:t>
            </a:r>
            <a:r>
              <a:rPr lang="en-US" sz="3200" dirty="0"/>
              <a:t>	 : puts the thread from running to waiting state.</a:t>
            </a:r>
          </a:p>
          <a:p>
            <a:r>
              <a:rPr lang="en-US" sz="3200" b="1" dirty="0">
                <a:solidFill>
                  <a:srgbClr val="FF0000"/>
                </a:solidFill>
              </a:rPr>
              <a:t>resume() </a:t>
            </a:r>
            <a:r>
              <a:rPr lang="en-US" sz="3200" dirty="0"/>
              <a:t>	 : suspended thread resumed using resume() method.</a:t>
            </a:r>
          </a:p>
          <a:p>
            <a:r>
              <a:rPr lang="en-US" sz="3200" b="1" dirty="0">
                <a:solidFill>
                  <a:srgbClr val="FF0000"/>
                </a:solidFill>
              </a:rPr>
              <a:t>yield() </a:t>
            </a:r>
            <a:r>
              <a:rPr lang="en-US" sz="3200" dirty="0"/>
              <a:t>	 : it stop the currently executing thread and will give a 	      	   chance to other waiting thread of same priority.</a:t>
            </a:r>
          </a:p>
          <a:p>
            <a:pPr marL="0" indent="0">
              <a:buNone/>
            </a:pPr>
            <a:endParaRPr lang="en-US" sz="3200" dirty="0"/>
          </a:p>
        </p:txBody>
      </p:sp>
    </p:spTree>
    <p:extLst>
      <p:ext uri="{BB962C8B-B14F-4D97-AF65-F5344CB8AC3E}">
        <p14:creationId xmlns:p14="http://schemas.microsoft.com/office/powerpoint/2010/main" val="2443884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D3FF20-4D90-7C2C-419F-2C9611A604E3}"/>
              </a:ext>
            </a:extLst>
          </p:cNvPr>
          <p:cNvSpPr txBox="1"/>
          <p:nvPr/>
        </p:nvSpPr>
        <p:spPr>
          <a:xfrm>
            <a:off x="290286" y="0"/>
            <a:ext cx="11901714" cy="4832092"/>
          </a:xfrm>
          <a:prstGeom prst="rect">
            <a:avLst/>
          </a:prstGeom>
          <a:noFill/>
        </p:spPr>
        <p:txBody>
          <a:bodyPr wrap="square" rtlCol="0">
            <a:spAutoFit/>
          </a:bodyPr>
          <a:lstStyle/>
          <a:p>
            <a:endParaRPr lang="en-US" sz="2800" b="1" dirty="0">
              <a:solidFill>
                <a:srgbClr val="FF0000"/>
              </a:solidFill>
            </a:endParaRPr>
          </a:p>
          <a:p>
            <a:r>
              <a:rPr lang="en-US" sz="2800" b="1" dirty="0">
                <a:solidFill>
                  <a:srgbClr val="FF0000"/>
                </a:solidFill>
              </a:rPr>
              <a:t>join()</a:t>
            </a:r>
            <a:r>
              <a:rPr lang="en-US" sz="2800" dirty="0"/>
              <a:t>		 </a:t>
            </a:r>
            <a:r>
              <a:rPr lang="en-US" sz="2800" b="1" dirty="0">
                <a:solidFill>
                  <a:srgbClr val="FF0000"/>
                </a:solidFill>
              </a:rPr>
              <a:t>:</a:t>
            </a:r>
            <a:r>
              <a:rPr lang="en-US" sz="2800" dirty="0"/>
              <a:t> allows one thread to wait until another thread completes its execution.</a:t>
            </a:r>
          </a:p>
          <a:p>
            <a:r>
              <a:rPr lang="en-IN" sz="2800" b="1" dirty="0">
                <a:solidFill>
                  <a:srgbClr val="FF0000"/>
                </a:solidFill>
              </a:rPr>
              <a:t>sleep() </a:t>
            </a:r>
            <a:r>
              <a:rPr lang="en-IN" sz="2800" dirty="0"/>
              <a:t>	 </a:t>
            </a:r>
            <a:r>
              <a:rPr lang="en-IN" sz="2800" b="1" dirty="0">
                <a:solidFill>
                  <a:srgbClr val="FF0000"/>
                </a:solidFill>
              </a:rPr>
              <a:t>:</a:t>
            </a:r>
            <a:r>
              <a:rPr lang="en-IN" sz="2800" dirty="0"/>
              <a:t> it </a:t>
            </a:r>
            <a:r>
              <a:rPr lang="en-US" sz="2800" dirty="0"/>
              <a:t>used to halt the working of a thread for a given amount of time.</a:t>
            </a:r>
          </a:p>
          <a:p>
            <a:r>
              <a:rPr lang="en-US" sz="2800" b="1" dirty="0" err="1">
                <a:solidFill>
                  <a:srgbClr val="FF0000"/>
                </a:solidFill>
              </a:rPr>
              <a:t>isAlive</a:t>
            </a:r>
            <a:r>
              <a:rPr lang="en-US" sz="2800" b="1" dirty="0">
                <a:solidFill>
                  <a:srgbClr val="FF0000"/>
                </a:solidFill>
              </a:rPr>
              <a:t>()</a:t>
            </a:r>
            <a:r>
              <a:rPr lang="en-US" sz="2800" dirty="0"/>
              <a:t>	</a:t>
            </a:r>
            <a:r>
              <a:rPr lang="en-US" sz="2800" b="1" dirty="0">
                <a:solidFill>
                  <a:srgbClr val="FF0000"/>
                </a:solidFill>
              </a:rPr>
              <a:t> : </a:t>
            </a:r>
            <a:r>
              <a:rPr lang="en-US" sz="2800" dirty="0"/>
              <a:t>tests if the thread is alive.</a:t>
            </a:r>
          </a:p>
          <a:p>
            <a:r>
              <a:rPr lang="en-US" sz="2800" dirty="0"/>
              <a:t>			</a:t>
            </a:r>
            <a:r>
              <a:rPr lang="en-US" sz="2800" dirty="0">
                <a:solidFill>
                  <a:srgbClr val="FF0000"/>
                </a:solidFill>
              </a:rPr>
              <a:t> -&gt;</a:t>
            </a:r>
            <a:r>
              <a:rPr lang="en-US" sz="2800" dirty="0"/>
              <a:t>returns true if the thread is still running and not finished, otherwise 					returns false.</a:t>
            </a:r>
          </a:p>
          <a:p>
            <a:r>
              <a:rPr lang="en-US" sz="2800" b="1" dirty="0">
                <a:solidFill>
                  <a:srgbClr val="FF0000"/>
                </a:solidFill>
              </a:rPr>
              <a:t>notify()</a:t>
            </a:r>
            <a:r>
              <a:rPr lang="en-US" sz="2800" dirty="0"/>
              <a:t>	 </a:t>
            </a:r>
            <a:r>
              <a:rPr lang="en-US" sz="2800" b="1" dirty="0">
                <a:solidFill>
                  <a:srgbClr val="FF0000"/>
                </a:solidFill>
              </a:rPr>
              <a:t>:</a:t>
            </a:r>
            <a:r>
              <a:rPr lang="en-US" sz="2800" dirty="0"/>
              <a:t> used to wake up a single thread. This method gives the notification for 			   only one thread.</a:t>
            </a:r>
          </a:p>
          <a:p>
            <a:r>
              <a:rPr lang="en-IN" sz="2800" b="1" dirty="0" err="1">
                <a:solidFill>
                  <a:srgbClr val="FF0000"/>
                </a:solidFill>
              </a:rPr>
              <a:t>notifyAll</a:t>
            </a:r>
            <a:r>
              <a:rPr lang="en-IN" sz="2800" b="1" dirty="0">
                <a:solidFill>
                  <a:srgbClr val="FF0000"/>
                </a:solidFill>
              </a:rPr>
              <a:t>() :</a:t>
            </a:r>
            <a:r>
              <a:rPr lang="en-IN" sz="2800" dirty="0"/>
              <a:t> </a:t>
            </a:r>
            <a:r>
              <a:rPr lang="en-US" sz="2800" dirty="0"/>
              <a:t>used to wake up all threads. This method gives the notification to all 				waiting threads of a particular object.</a:t>
            </a:r>
          </a:p>
          <a:p>
            <a:endParaRPr lang="en-IN" sz="2800" dirty="0"/>
          </a:p>
        </p:txBody>
      </p:sp>
    </p:spTree>
    <p:extLst>
      <p:ext uri="{BB962C8B-B14F-4D97-AF65-F5344CB8AC3E}">
        <p14:creationId xmlns:p14="http://schemas.microsoft.com/office/powerpoint/2010/main" val="105642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EB0CB-2004-4D80-0EBC-8F5822677537}"/>
              </a:ext>
            </a:extLst>
          </p:cNvPr>
          <p:cNvSpPr txBox="1"/>
          <p:nvPr/>
        </p:nvSpPr>
        <p:spPr>
          <a:xfrm>
            <a:off x="0" y="0"/>
            <a:ext cx="12192000" cy="7848302"/>
          </a:xfrm>
          <a:prstGeom prst="rect">
            <a:avLst/>
          </a:prstGeom>
          <a:noFill/>
        </p:spPr>
        <p:txBody>
          <a:bodyPr wrap="square" rtlCol="0">
            <a:spAutoFit/>
          </a:bodyPr>
          <a:lstStyle/>
          <a:p>
            <a:r>
              <a:rPr lang="en-IN" sz="3600" b="1" dirty="0">
                <a:solidFill>
                  <a:schemeClr val="bg2"/>
                </a:solidFill>
                <a:latin typeface="Times New Roman" panose="02020603050405020304" pitchFamily="18" charset="0"/>
                <a:cs typeface="Times New Roman" panose="02020603050405020304" pitchFamily="18" charset="0"/>
              </a:rPr>
              <a:t>Multithreading:</a:t>
            </a: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This is a process of executing multiple threads simultaneously.</a:t>
            </a: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Thread is a lightweight subprocess, a smallest unit of processing.</a:t>
            </a:r>
          </a:p>
          <a:p>
            <a:endParaRPr lang="en-US" sz="3600" dirty="0">
              <a:latin typeface="Times New Roman" panose="02020603050405020304" pitchFamily="18" charset="0"/>
              <a:cs typeface="Times New Roman" panose="02020603050405020304" pitchFamily="18" charset="0"/>
            </a:endParaRPr>
          </a:p>
          <a:p>
            <a:r>
              <a:rPr lang="en-US" sz="3600" b="1" dirty="0">
                <a:solidFill>
                  <a:schemeClr val="bg2"/>
                </a:solidFill>
                <a:latin typeface="Times New Roman" panose="02020603050405020304" pitchFamily="18" charset="0"/>
                <a:cs typeface="Times New Roman" panose="02020603050405020304" pitchFamily="18" charset="0"/>
              </a:rPr>
              <a:t>Why multithreading??</a:t>
            </a:r>
          </a:p>
          <a:p>
            <a:pPr marL="1028700" lvl="1" indent="-571500">
              <a:buFont typeface="+mj-lt"/>
              <a:buAutoNum type="romanLcPeriod"/>
            </a:pPr>
            <a:r>
              <a:rPr lang="en-US" sz="3600" dirty="0">
                <a:latin typeface="Times New Roman" panose="02020603050405020304" pitchFamily="18" charset="0"/>
                <a:cs typeface="Times New Roman" panose="02020603050405020304" pitchFamily="18" charset="0"/>
              </a:rPr>
              <a:t>Process of executing multiple threads simultaneously.</a:t>
            </a:r>
          </a:p>
          <a:p>
            <a:pPr marL="1028700" lvl="1" indent="-571500">
              <a:buFont typeface="+mj-lt"/>
              <a:buAutoNum type="romanLcPeriod"/>
            </a:pPr>
            <a:r>
              <a:rPr lang="en-US" sz="3600" dirty="0">
                <a:latin typeface="Times New Roman" panose="02020603050405020304" pitchFamily="18" charset="0"/>
                <a:cs typeface="Times New Roman" panose="02020603050405020304" pitchFamily="18" charset="0"/>
              </a:rPr>
              <a:t>To maximize the CPU utilization time, there should be minimum idle CPU time.</a:t>
            </a:r>
          </a:p>
          <a:p>
            <a:endParaRPr lang="en-US" sz="3600" b="1" dirty="0">
              <a:solidFill>
                <a:schemeClr val="bg2"/>
              </a:solidFill>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9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54F68-220F-5D38-D966-44514992EC60}"/>
              </a:ext>
            </a:extLst>
          </p:cNvPr>
          <p:cNvSpPr txBox="1"/>
          <p:nvPr/>
        </p:nvSpPr>
        <p:spPr>
          <a:xfrm>
            <a:off x="246742" y="0"/>
            <a:ext cx="11945257" cy="7663636"/>
          </a:xfrm>
          <a:prstGeom prst="rect">
            <a:avLst/>
          </a:prstGeom>
          <a:noFill/>
        </p:spPr>
        <p:txBody>
          <a:bodyPr wrap="square" rtlCol="0">
            <a:spAutoFit/>
          </a:bodyPr>
          <a:lstStyle/>
          <a:p>
            <a:r>
              <a:rPr lang="en-US" sz="4000" b="1" dirty="0">
                <a:solidFill>
                  <a:schemeClr val="bg2"/>
                </a:solidFill>
                <a:latin typeface="Times New Roman" panose="02020603050405020304" pitchFamily="18" charset="0"/>
                <a:cs typeface="Times New Roman" panose="02020603050405020304" pitchFamily="18" charset="0"/>
              </a:rPr>
              <a:t>Multitasking:</a:t>
            </a:r>
          </a:p>
          <a:p>
            <a:pPr marL="342900" indent="-3429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This is a process of executing multiple tasks simultaneously.</a:t>
            </a:r>
          </a:p>
          <a:p>
            <a:endParaRPr lang="en-US" sz="3200" dirty="0">
              <a:latin typeface="Times New Roman" panose="02020603050405020304" pitchFamily="18" charset="0"/>
              <a:cs typeface="Times New Roman" panose="02020603050405020304" pitchFamily="18" charset="0"/>
            </a:endParaRPr>
          </a:p>
          <a:p>
            <a:r>
              <a:rPr lang="en-US" sz="3200" b="1" i="1" dirty="0">
                <a:solidFill>
                  <a:schemeClr val="bg2"/>
                </a:solidFill>
                <a:latin typeface="Times New Roman" panose="02020603050405020304" pitchFamily="18" charset="0"/>
                <a:cs typeface="Times New Roman" panose="02020603050405020304" pitchFamily="18" charset="0"/>
              </a:rPr>
              <a:t>This can be achieved in two ways,</a:t>
            </a:r>
          </a:p>
          <a:p>
            <a:pPr marL="971550" lvl="1" indent="-514350">
              <a:buFont typeface="+mj-lt"/>
              <a:buAutoNum type="romanLcPeriod"/>
            </a:pPr>
            <a:r>
              <a:rPr lang="en-US" sz="3200" dirty="0">
                <a:latin typeface="Times New Roman" panose="02020603050405020304" pitchFamily="18" charset="0"/>
                <a:cs typeface="Times New Roman" panose="02020603050405020304" pitchFamily="18" charset="0"/>
              </a:rPr>
              <a:t>Process based multitasking</a:t>
            </a:r>
          </a:p>
          <a:p>
            <a:pPr marL="971550" lvl="1" indent="-514350">
              <a:buFont typeface="+mj-lt"/>
              <a:buAutoNum type="romanLcPeriod"/>
            </a:pPr>
            <a:r>
              <a:rPr lang="en-US" sz="3200" dirty="0">
                <a:latin typeface="Times New Roman" panose="02020603050405020304" pitchFamily="18" charset="0"/>
                <a:cs typeface="Times New Roman" panose="02020603050405020304" pitchFamily="18" charset="0"/>
              </a:rPr>
              <a:t>Thread based multitasking</a:t>
            </a:r>
          </a:p>
          <a:p>
            <a:endParaRPr lang="en-US" sz="3200" dirty="0">
              <a:latin typeface="Times New Roman" panose="02020603050405020304" pitchFamily="18" charset="0"/>
              <a:cs typeface="Times New Roman" panose="02020603050405020304" pitchFamily="18" charset="0"/>
            </a:endParaRPr>
          </a:p>
          <a:p>
            <a:r>
              <a:rPr lang="en-US" sz="3600" b="1" dirty="0">
                <a:solidFill>
                  <a:schemeClr val="bg2"/>
                </a:solidFill>
                <a:latin typeface="Times New Roman" panose="02020603050405020304" pitchFamily="18" charset="0"/>
                <a:cs typeface="Times New Roman" panose="02020603050405020304" pitchFamily="18" charset="0"/>
              </a:rPr>
              <a:t>Process based multitasking:</a:t>
            </a:r>
          </a:p>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Each process have its own address in memory .i.e., each process allocate separate memory area.</a:t>
            </a:r>
          </a:p>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Each process is heavy weight.</a:t>
            </a:r>
          </a:p>
          <a:p>
            <a:pPr marL="342900"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Cost of communication between process to process is expensive.</a:t>
            </a:r>
          </a:p>
          <a:p>
            <a:endParaRPr lang="en-US"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76549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B71BDB-2AEC-F77E-9333-E5C255B37273}"/>
              </a:ext>
            </a:extLst>
          </p:cNvPr>
          <p:cNvSpPr txBox="1"/>
          <p:nvPr/>
        </p:nvSpPr>
        <p:spPr>
          <a:xfrm>
            <a:off x="0" y="0"/>
            <a:ext cx="12192000" cy="7048083"/>
          </a:xfrm>
          <a:prstGeom prst="rect">
            <a:avLst/>
          </a:prstGeom>
          <a:noFill/>
        </p:spPr>
        <p:txBody>
          <a:bodyPr wrap="square" rtlCol="0">
            <a:spAutoFit/>
          </a:bodyPr>
          <a:lstStyle/>
          <a:p>
            <a:r>
              <a:rPr lang="en-US" sz="3600" b="1" dirty="0">
                <a:solidFill>
                  <a:schemeClr val="bg2"/>
                </a:solidFill>
                <a:latin typeface="Times New Roman" panose="02020603050405020304" pitchFamily="18" charset="0"/>
                <a:cs typeface="Times New Roman" panose="02020603050405020304" pitchFamily="18" charset="0"/>
              </a:rPr>
              <a:t>Thread based multitasking:</a:t>
            </a:r>
          </a:p>
          <a:p>
            <a:pPr marL="800100" lvl="1"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Threads share the same address and space.</a:t>
            </a:r>
          </a:p>
          <a:p>
            <a:pPr marL="800100" lvl="1"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Thread is light weight.</a:t>
            </a:r>
          </a:p>
          <a:p>
            <a:pPr marL="800100" lvl="1" indent="-34290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Cost of communication between Thread to Thread is not expensive.</a:t>
            </a:r>
          </a:p>
          <a:p>
            <a:endParaRPr lang="en-IN" sz="3200" dirty="0"/>
          </a:p>
          <a:p>
            <a:endParaRPr lang="en-IN" sz="3200" dirty="0"/>
          </a:p>
          <a:p>
            <a:endParaRPr lang="en-IN" sz="3200" dirty="0"/>
          </a:p>
          <a:p>
            <a:endParaRPr lang="en-IN" sz="3200" dirty="0"/>
          </a:p>
          <a:p>
            <a:endParaRPr lang="en-IN" sz="3200" dirty="0"/>
          </a:p>
          <a:p>
            <a:endParaRPr lang="en-IN" sz="3200" dirty="0"/>
          </a:p>
          <a:p>
            <a:r>
              <a:rPr lang="en-IN" sz="3200" dirty="0"/>
              <a:t>Multithreading</a:t>
            </a:r>
          </a:p>
          <a:p>
            <a:r>
              <a:rPr lang="en-IN" sz="3200" dirty="0"/>
              <a:t>																				Multitasking</a:t>
            </a:r>
          </a:p>
          <a:p>
            <a:endParaRPr lang="en-IN" sz="3200" dirty="0"/>
          </a:p>
          <a:p>
            <a:endParaRPr lang="en-IN" sz="3200" dirty="0"/>
          </a:p>
        </p:txBody>
      </p:sp>
      <p:pic>
        <p:nvPicPr>
          <p:cNvPr id="3" name="Picture 2">
            <a:extLst>
              <a:ext uri="{FF2B5EF4-FFF2-40B4-BE49-F238E27FC236}">
                <a16:creationId xmlns:a16="http://schemas.microsoft.com/office/drawing/2014/main" id="{3B8961DE-951A-CFCC-8873-732790C42F12}"/>
              </a:ext>
            </a:extLst>
          </p:cNvPr>
          <p:cNvPicPr>
            <a:picLocks noChangeAspect="1"/>
          </p:cNvPicPr>
          <p:nvPr/>
        </p:nvPicPr>
        <p:blipFill>
          <a:blip r:embed="rId2"/>
          <a:stretch>
            <a:fillRect/>
          </a:stretch>
        </p:blipFill>
        <p:spPr>
          <a:xfrm>
            <a:off x="2872049" y="2314766"/>
            <a:ext cx="5645605" cy="4071519"/>
          </a:xfrm>
          <a:prstGeom prst="rect">
            <a:avLst/>
          </a:prstGeom>
        </p:spPr>
      </p:pic>
      <p:cxnSp>
        <p:nvCxnSpPr>
          <p:cNvPr id="10" name="Straight Arrow Connector 9">
            <a:extLst>
              <a:ext uri="{FF2B5EF4-FFF2-40B4-BE49-F238E27FC236}">
                <a16:creationId xmlns:a16="http://schemas.microsoft.com/office/drawing/2014/main" id="{67EDFA63-6135-79C4-1C01-9B49BB0B58E9}"/>
              </a:ext>
            </a:extLst>
          </p:cNvPr>
          <p:cNvCxnSpPr/>
          <p:nvPr/>
        </p:nvCxnSpPr>
        <p:spPr>
          <a:xfrm flipH="1" flipV="1">
            <a:off x="2540000" y="5341257"/>
            <a:ext cx="2002971" cy="130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58C06E1-9F52-3077-2567-7AED3FD82F63}"/>
              </a:ext>
            </a:extLst>
          </p:cNvPr>
          <p:cNvCxnSpPr>
            <a:cxnSpLocks/>
          </p:cNvCxnSpPr>
          <p:nvPr/>
        </p:nvCxnSpPr>
        <p:spPr>
          <a:xfrm>
            <a:off x="7982857" y="5341257"/>
            <a:ext cx="1175657" cy="4209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15618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88ABCB-0582-5EB7-F93D-3835426D9D79}"/>
              </a:ext>
            </a:extLst>
          </p:cNvPr>
          <p:cNvSpPr txBox="1"/>
          <p:nvPr/>
        </p:nvSpPr>
        <p:spPr>
          <a:xfrm>
            <a:off x="304800" y="0"/>
            <a:ext cx="11887200" cy="8217634"/>
          </a:xfrm>
          <a:prstGeom prst="rect">
            <a:avLst/>
          </a:prstGeom>
          <a:noFill/>
        </p:spPr>
        <p:txBody>
          <a:bodyPr wrap="square" rtlCol="0">
            <a:spAutoFit/>
          </a:bodyPr>
          <a:lstStyle/>
          <a:p>
            <a:r>
              <a:rPr lang="en-US" sz="4000" b="1" dirty="0">
                <a:solidFill>
                  <a:schemeClr val="bg2"/>
                </a:solidFill>
                <a:latin typeface="Times New Roman" panose="02020603050405020304" pitchFamily="18" charset="0"/>
                <a:cs typeface="Times New Roman" panose="02020603050405020304" pitchFamily="18" charset="0"/>
              </a:rPr>
              <a:t>Thread:</a:t>
            </a:r>
          </a:p>
          <a:p>
            <a:pPr marL="457200" indent="-457200">
              <a:buFont typeface="Arial" panose="020B0604020202020204" pitchFamily="34" charset="0"/>
              <a:buChar char="•"/>
            </a:pPr>
            <a:r>
              <a:rPr lang="en-US" sz="3200" dirty="0">
                <a:solidFill>
                  <a:schemeClr val="accent3">
                    <a:lumMod val="50000"/>
                  </a:schemeClr>
                </a:solidFill>
                <a:latin typeface="Times New Roman" panose="02020603050405020304" pitchFamily="18" charset="0"/>
                <a:cs typeface="Times New Roman" panose="02020603050405020304" pitchFamily="18" charset="0"/>
              </a:rPr>
              <a:t>It is a lightweight sub process, the smallest unit of processing.</a:t>
            </a:r>
          </a:p>
          <a:p>
            <a:pPr marL="457200" indent="-457200">
              <a:buFont typeface="Arial" panose="020B0604020202020204" pitchFamily="34" charset="0"/>
              <a:buChar char="•"/>
            </a:pPr>
            <a:r>
              <a:rPr lang="en-US" sz="3200" dirty="0">
                <a:solidFill>
                  <a:schemeClr val="accent3">
                    <a:lumMod val="50000"/>
                  </a:schemeClr>
                </a:solidFill>
                <a:latin typeface="Times New Roman" panose="02020603050405020304" pitchFamily="18" charset="0"/>
                <a:cs typeface="Times New Roman" panose="02020603050405020304" pitchFamily="18" charset="0"/>
              </a:rPr>
              <a:t>It use a shared memory area.</a:t>
            </a:r>
          </a:p>
          <a:p>
            <a:pPr marL="457200" indent="-457200">
              <a:buFont typeface="Arial" panose="020B0604020202020204" pitchFamily="34" charset="0"/>
              <a:buChar char="•"/>
            </a:pPr>
            <a:r>
              <a:rPr lang="en-US" sz="3200" dirty="0">
                <a:solidFill>
                  <a:schemeClr val="accent3">
                    <a:lumMod val="50000"/>
                  </a:schemeClr>
                </a:solidFill>
                <a:latin typeface="Times New Roman" panose="02020603050405020304" pitchFamily="18" charset="0"/>
                <a:cs typeface="Times New Roman" panose="02020603050405020304" pitchFamily="18" charset="0"/>
              </a:rPr>
              <a:t>They don’t allocate separate memory area, so saves memory.</a:t>
            </a:r>
          </a:p>
          <a:p>
            <a:pPr marL="457200" indent="-457200">
              <a:buFont typeface="Arial" panose="020B0604020202020204" pitchFamily="34" charset="0"/>
              <a:buChar char="•"/>
            </a:pPr>
            <a:r>
              <a:rPr lang="en-US" sz="3200" dirty="0">
                <a:solidFill>
                  <a:schemeClr val="accent3">
                    <a:lumMod val="50000"/>
                  </a:schemeClr>
                </a:solidFill>
                <a:latin typeface="Times New Roman" panose="02020603050405020304" pitchFamily="18" charset="0"/>
                <a:cs typeface="Times New Roman" panose="02020603050405020304" pitchFamily="18" charset="0"/>
              </a:rPr>
              <a:t>It weighs much less than other similar objects.</a:t>
            </a:r>
          </a:p>
          <a:p>
            <a:pPr marL="457200" indent="-457200">
              <a:buFont typeface="Arial" panose="020B0604020202020204" pitchFamily="34" charset="0"/>
              <a:buChar char="•"/>
            </a:pPr>
            <a:r>
              <a:rPr lang="en-US" sz="3200" dirty="0">
                <a:solidFill>
                  <a:schemeClr val="accent3">
                    <a:lumMod val="50000"/>
                  </a:schemeClr>
                </a:solidFill>
                <a:latin typeface="Times New Roman" panose="02020603050405020304" pitchFamily="18" charset="0"/>
                <a:cs typeface="Times New Roman" panose="02020603050405020304" pitchFamily="18" charset="0"/>
              </a:rPr>
              <a:t>It utilizes a limited amount of RAM.</a:t>
            </a:r>
          </a:p>
          <a:p>
            <a:pPr marL="457200" indent="-457200">
              <a:buFont typeface="Arial" panose="020B0604020202020204" pitchFamily="34" charset="0"/>
              <a:buChar char="•"/>
            </a:pPr>
            <a:r>
              <a:rPr lang="en-US" sz="3200" dirty="0">
                <a:solidFill>
                  <a:schemeClr val="accent3">
                    <a:lumMod val="50000"/>
                  </a:schemeClr>
                </a:solidFill>
                <a:latin typeface="Times New Roman" panose="02020603050405020304" pitchFamily="18" charset="0"/>
                <a:cs typeface="Times New Roman" panose="02020603050405020304" pitchFamily="18" charset="0"/>
              </a:rPr>
              <a:t>Thread is executed inside the process. There is context-switching between the threads.</a:t>
            </a:r>
          </a:p>
          <a:p>
            <a:r>
              <a:rPr lang="en-US" sz="4000" b="1" dirty="0">
                <a:solidFill>
                  <a:schemeClr val="bg2"/>
                </a:solidFill>
                <a:latin typeface="Times New Roman" panose="02020603050405020304" pitchFamily="18" charset="0"/>
                <a:cs typeface="Times New Roman" panose="02020603050405020304" pitchFamily="18" charset="0"/>
              </a:rPr>
              <a:t>Advantage:</a:t>
            </a:r>
          </a:p>
          <a:p>
            <a:pPr marL="457200" indent="-457200">
              <a:buFont typeface="Arial" panose="020B0604020202020204" pitchFamily="34" charset="0"/>
              <a:buChar char="•"/>
            </a:pPr>
            <a:r>
              <a:rPr lang="en-US" sz="2800" dirty="0">
                <a:solidFill>
                  <a:schemeClr val="tx2">
                    <a:lumMod val="75000"/>
                  </a:schemeClr>
                </a:solidFill>
                <a:latin typeface="Times New Roman" panose="02020603050405020304" pitchFamily="18" charset="0"/>
                <a:cs typeface="Times New Roman" panose="02020603050405020304" pitchFamily="18" charset="0"/>
              </a:rPr>
              <a:t>It doesn't block the user because threads are independent and you can perform multiple operations at the same time.</a:t>
            </a:r>
          </a:p>
          <a:p>
            <a:pPr marL="457200" indent="-457200">
              <a:buFont typeface="Arial" panose="020B0604020202020204" pitchFamily="34" charset="0"/>
              <a:buChar char="•"/>
            </a:pPr>
            <a:r>
              <a:rPr lang="en-US" sz="2800" dirty="0">
                <a:solidFill>
                  <a:schemeClr val="tx2">
                    <a:lumMod val="75000"/>
                  </a:schemeClr>
                </a:solidFill>
                <a:latin typeface="Times New Roman" panose="02020603050405020304" pitchFamily="18" charset="0"/>
                <a:cs typeface="Times New Roman" panose="02020603050405020304" pitchFamily="18" charset="0"/>
              </a:rPr>
              <a:t>You can perform many operations together, so it saves time.</a:t>
            </a:r>
          </a:p>
          <a:p>
            <a:pPr marL="457200" indent="-457200">
              <a:buFont typeface="Arial" panose="020B0604020202020204" pitchFamily="34" charset="0"/>
              <a:buChar char="•"/>
            </a:pPr>
            <a:r>
              <a:rPr lang="en-US" sz="2800" dirty="0">
                <a:solidFill>
                  <a:schemeClr val="tx2">
                    <a:lumMod val="75000"/>
                  </a:schemeClr>
                </a:solidFill>
                <a:latin typeface="Times New Roman" panose="02020603050405020304" pitchFamily="18" charset="0"/>
                <a:cs typeface="Times New Roman" panose="02020603050405020304" pitchFamily="18" charset="0"/>
              </a:rPr>
              <a:t>Threads are independent, so it doesn't affect other threads if an exception occurs in a single thread.</a:t>
            </a:r>
          </a:p>
          <a:p>
            <a:endParaRPr lang="en-US"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94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662778-AA97-5D90-12BA-42E99EAEF2A2}"/>
              </a:ext>
            </a:extLst>
          </p:cNvPr>
          <p:cNvSpPr txBox="1"/>
          <p:nvPr/>
        </p:nvSpPr>
        <p:spPr>
          <a:xfrm>
            <a:off x="217714" y="0"/>
            <a:ext cx="11974286" cy="4770537"/>
          </a:xfrm>
          <a:prstGeom prst="rect">
            <a:avLst/>
          </a:prstGeom>
          <a:noFill/>
        </p:spPr>
        <p:txBody>
          <a:bodyPr wrap="square" rtlCol="0">
            <a:spAutoFit/>
          </a:bodyPr>
          <a:lstStyle/>
          <a:p>
            <a:endParaRPr lang="en-US" sz="4400" b="1" dirty="0">
              <a:latin typeface="Times New Roman" panose="02020603050405020304" pitchFamily="18" charset="0"/>
              <a:cs typeface="Times New Roman" panose="02020603050405020304" pitchFamily="18" charset="0"/>
            </a:endParaRPr>
          </a:p>
          <a:p>
            <a:r>
              <a:rPr lang="en-US" sz="4400" b="1" dirty="0">
                <a:latin typeface="Times New Roman" panose="02020603050405020304" pitchFamily="18" charset="0"/>
                <a:cs typeface="Times New Roman" panose="02020603050405020304" pitchFamily="18" charset="0"/>
              </a:rPr>
              <a:t>Context-switching:</a:t>
            </a:r>
          </a:p>
          <a:p>
            <a:pPr lvl="1"/>
            <a:r>
              <a:rPr lang="en-US" sz="3600" dirty="0">
                <a:latin typeface="Times New Roman" panose="02020603050405020304" pitchFamily="18" charset="0"/>
                <a:cs typeface="Times New Roman" panose="02020603050405020304" pitchFamily="18" charset="0"/>
              </a:rPr>
              <a:t>One process is in running state to execute its task, at that time another process with high priority is ready to execute. CPU always 1</a:t>
            </a:r>
            <a:r>
              <a:rPr lang="en-US" sz="3600" baseline="30000" dirty="0">
                <a:latin typeface="Times New Roman" panose="02020603050405020304" pitchFamily="18" charset="0"/>
                <a:cs typeface="Times New Roman" panose="02020603050405020304" pitchFamily="18" charset="0"/>
              </a:rPr>
              <a:t>st</a:t>
            </a:r>
            <a:r>
              <a:rPr lang="en-US" sz="3600" dirty="0">
                <a:latin typeface="Times New Roman" panose="02020603050405020304" pitchFamily="18" charset="0"/>
                <a:cs typeface="Times New Roman" panose="02020603050405020304" pitchFamily="18" charset="0"/>
              </a:rPr>
              <a:t> execute high priority process, so here use Context Switching. It stop or pause the old process and store its state in kernel. After finishing new process of high priority, it continue the old process and finish it.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44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6D99ED-4310-A784-6CBB-1270B75A1197}"/>
              </a:ext>
            </a:extLst>
          </p:cNvPr>
          <p:cNvSpPr txBox="1"/>
          <p:nvPr/>
        </p:nvSpPr>
        <p:spPr>
          <a:xfrm>
            <a:off x="333829" y="0"/>
            <a:ext cx="11858171" cy="6247864"/>
          </a:xfrm>
          <a:prstGeom prst="rect">
            <a:avLst/>
          </a:prstGeom>
          <a:noFill/>
        </p:spPr>
        <p:txBody>
          <a:bodyPr wrap="square" rtlCol="0">
            <a:spAutoFit/>
          </a:bodyPr>
          <a:lstStyle/>
          <a:p>
            <a:r>
              <a:rPr lang="en-US" sz="4000" b="1" dirty="0"/>
              <a:t>Priority of a thread in java:</a:t>
            </a:r>
          </a:p>
          <a:p>
            <a:pPr marL="571500" indent="-571500">
              <a:buFont typeface="Arial" panose="020B0604020202020204" pitchFamily="34" charset="0"/>
              <a:buChar char="•"/>
            </a:pPr>
            <a:r>
              <a:rPr lang="en-IN" sz="3600" dirty="0"/>
              <a:t>In java, a thread’s priority is an integer in the range 1 to 10. The larger integer is the higher priority.</a:t>
            </a:r>
          </a:p>
          <a:p>
            <a:pPr marL="571500" indent="-571500">
              <a:buFont typeface="Arial" panose="020B0604020202020204" pitchFamily="34" charset="0"/>
              <a:buChar char="•"/>
            </a:pPr>
            <a:r>
              <a:rPr lang="en-IN" sz="3600" dirty="0"/>
              <a:t>When create a thread, it inherits its default priority.</a:t>
            </a:r>
          </a:p>
          <a:p>
            <a:pPr marL="571500" indent="-571500">
              <a:buFont typeface="Arial" panose="020B0604020202020204" pitchFamily="34" charset="0"/>
              <a:buChar char="•"/>
            </a:pPr>
            <a:r>
              <a:rPr lang="en-IN" sz="3600" dirty="0"/>
              <a:t>When multiple threads are ready to execute, the JVM selects and executes the runnable thread that has the highest priority.</a:t>
            </a:r>
          </a:p>
          <a:p>
            <a:pPr marL="571500" indent="-571500">
              <a:buFont typeface="Arial" panose="020B0604020202020204" pitchFamily="34" charset="0"/>
              <a:buChar char="•"/>
            </a:pPr>
            <a:r>
              <a:rPr lang="en-IN" sz="3600" dirty="0"/>
              <a:t>If high priority thread stops or becomes not runnable, the lower priority threads will execute.</a:t>
            </a:r>
          </a:p>
          <a:p>
            <a:pPr marL="571500" indent="-571500">
              <a:buFont typeface="Arial" panose="020B0604020202020204" pitchFamily="34" charset="0"/>
              <a:buChar char="•"/>
            </a:pPr>
            <a:r>
              <a:rPr lang="en-IN" sz="3600" dirty="0"/>
              <a:t>In case, two threads have the same priority, the JVM will execute them in FIFO(First In First Out) order.</a:t>
            </a:r>
          </a:p>
        </p:txBody>
      </p:sp>
    </p:spTree>
    <p:extLst>
      <p:ext uri="{BB962C8B-B14F-4D97-AF65-F5344CB8AC3E}">
        <p14:creationId xmlns:p14="http://schemas.microsoft.com/office/powerpoint/2010/main" val="140447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199381-62C7-38C4-48DE-E7FA8AE6462A}"/>
              </a:ext>
            </a:extLst>
          </p:cNvPr>
          <p:cNvSpPr txBox="1"/>
          <p:nvPr/>
        </p:nvSpPr>
        <p:spPr>
          <a:xfrm>
            <a:off x="319314" y="0"/>
            <a:ext cx="11872686" cy="6863417"/>
          </a:xfrm>
          <a:prstGeom prst="rect">
            <a:avLst/>
          </a:prstGeom>
          <a:noFill/>
        </p:spPr>
        <p:txBody>
          <a:bodyPr wrap="square" rtlCol="0">
            <a:spAutoFit/>
          </a:bodyPr>
          <a:lstStyle/>
          <a:p>
            <a:r>
              <a:rPr lang="en-US" sz="4000" b="1" dirty="0">
                <a:solidFill>
                  <a:srgbClr val="FF0000"/>
                </a:solidFill>
              </a:rPr>
              <a:t>Life cycle of thread:</a:t>
            </a:r>
          </a:p>
          <a:p>
            <a:endParaRPr lang="en-US" sz="4000" b="1" dirty="0">
              <a:solidFill>
                <a:srgbClr val="FF0000"/>
              </a:solidFill>
            </a:endParaRPr>
          </a:p>
          <a:p>
            <a:endParaRPr lang="en-US" sz="4000" b="1" dirty="0">
              <a:solidFill>
                <a:srgbClr val="FF0000"/>
              </a:solidFill>
            </a:endParaRPr>
          </a:p>
          <a:p>
            <a:endParaRPr lang="en-US" sz="4000" b="1" dirty="0">
              <a:solidFill>
                <a:srgbClr val="FF0000"/>
              </a:solidFill>
            </a:endParaRPr>
          </a:p>
          <a:p>
            <a:endParaRPr lang="en-US" sz="4000" b="1" dirty="0">
              <a:solidFill>
                <a:srgbClr val="FF0000"/>
              </a:solidFill>
            </a:endParaRPr>
          </a:p>
          <a:p>
            <a:endParaRPr lang="en-US" sz="4000" b="1" dirty="0">
              <a:solidFill>
                <a:srgbClr val="FF0000"/>
              </a:solidFill>
            </a:endParaRPr>
          </a:p>
          <a:p>
            <a:endParaRPr lang="en-US" sz="4000" b="1" dirty="0">
              <a:solidFill>
                <a:srgbClr val="FF0000"/>
              </a:solidFill>
            </a:endParaRPr>
          </a:p>
          <a:p>
            <a:endParaRPr lang="en-US" sz="4000" b="1" dirty="0">
              <a:solidFill>
                <a:srgbClr val="FF0000"/>
              </a:solidFill>
            </a:endParaRPr>
          </a:p>
          <a:p>
            <a:endParaRPr lang="en-US" sz="4000" b="1" dirty="0">
              <a:solidFill>
                <a:srgbClr val="FF0000"/>
              </a:solidFill>
            </a:endParaRPr>
          </a:p>
          <a:p>
            <a:endParaRPr lang="en-US" sz="4000" b="1" dirty="0">
              <a:solidFill>
                <a:srgbClr val="FF0000"/>
              </a:solidFill>
            </a:endParaRPr>
          </a:p>
          <a:p>
            <a:endParaRPr lang="en-IN" sz="4000" dirty="0"/>
          </a:p>
        </p:txBody>
      </p:sp>
      <p:pic>
        <p:nvPicPr>
          <p:cNvPr id="5" name="Picture 4">
            <a:extLst>
              <a:ext uri="{FF2B5EF4-FFF2-40B4-BE49-F238E27FC236}">
                <a16:creationId xmlns:a16="http://schemas.microsoft.com/office/drawing/2014/main" id="{121C7E76-B2B3-20FF-562A-AC8533A14305}"/>
              </a:ext>
            </a:extLst>
          </p:cNvPr>
          <p:cNvPicPr>
            <a:picLocks noChangeAspect="1"/>
          </p:cNvPicPr>
          <p:nvPr/>
        </p:nvPicPr>
        <p:blipFill>
          <a:blip r:embed="rId2"/>
          <a:stretch>
            <a:fillRect/>
          </a:stretch>
        </p:blipFill>
        <p:spPr>
          <a:xfrm>
            <a:off x="0" y="818228"/>
            <a:ext cx="12191999" cy="6039772"/>
          </a:xfrm>
          <a:prstGeom prst="rect">
            <a:avLst/>
          </a:prstGeom>
        </p:spPr>
      </p:pic>
      <p:sp>
        <p:nvSpPr>
          <p:cNvPr id="6" name="Rectangle 5">
            <a:extLst>
              <a:ext uri="{FF2B5EF4-FFF2-40B4-BE49-F238E27FC236}">
                <a16:creationId xmlns:a16="http://schemas.microsoft.com/office/drawing/2014/main" id="{A9DBA344-B582-628F-87E2-D90D1AA2D828}"/>
              </a:ext>
            </a:extLst>
          </p:cNvPr>
          <p:cNvSpPr/>
          <p:nvPr/>
        </p:nvSpPr>
        <p:spPr>
          <a:xfrm>
            <a:off x="9608457" y="1306286"/>
            <a:ext cx="1959429" cy="3773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2326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89D68F-3F28-5F55-34B7-E79100B29B82}"/>
              </a:ext>
            </a:extLst>
          </p:cNvPr>
          <p:cNvSpPr txBox="1"/>
          <p:nvPr/>
        </p:nvSpPr>
        <p:spPr>
          <a:xfrm>
            <a:off x="0" y="0"/>
            <a:ext cx="12192000" cy="6858000"/>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B21D2E8A-FE94-BDBE-DB78-38F1C8F37B45}"/>
              </a:ext>
            </a:extLst>
          </p:cNvPr>
          <p:cNvPicPr>
            <a:picLocks noChangeAspect="1"/>
          </p:cNvPicPr>
          <p:nvPr/>
        </p:nvPicPr>
        <p:blipFill>
          <a:blip r:embed="rId2"/>
          <a:stretch>
            <a:fillRect/>
          </a:stretch>
        </p:blipFill>
        <p:spPr>
          <a:xfrm>
            <a:off x="696686" y="304800"/>
            <a:ext cx="10711543" cy="6096000"/>
          </a:xfrm>
          <a:prstGeom prst="rect">
            <a:avLst/>
          </a:prstGeom>
        </p:spPr>
      </p:pic>
      <p:pic>
        <p:nvPicPr>
          <p:cNvPr id="13" name="Graphic 12" descr="Chat bubble with solid fill">
            <a:extLst>
              <a:ext uri="{FF2B5EF4-FFF2-40B4-BE49-F238E27FC236}">
                <a16:creationId xmlns:a16="http://schemas.microsoft.com/office/drawing/2014/main" id="{239523DE-687B-3694-C822-0DBE44D571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0456" y="475343"/>
            <a:ext cx="1458687" cy="914400"/>
          </a:xfrm>
          <a:prstGeom prst="rect">
            <a:avLst/>
          </a:prstGeom>
        </p:spPr>
      </p:pic>
    </p:spTree>
    <p:extLst>
      <p:ext uri="{BB962C8B-B14F-4D97-AF65-F5344CB8AC3E}">
        <p14:creationId xmlns:p14="http://schemas.microsoft.com/office/powerpoint/2010/main" val="3085396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487</TotalTime>
  <Words>816</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Castellar</vt:lpstr>
      <vt:lpstr>Times New Roman</vt:lpstr>
      <vt:lpstr>Tw Cen MT</vt:lpstr>
      <vt:lpstr>Wingdings</vt:lpstr>
      <vt:lpstr>Circuit</vt:lpstr>
      <vt:lpstr>MULTITHREADING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Hey!</dc:creator>
  <cp:lastModifiedBy>Hey!</cp:lastModifiedBy>
  <cp:revision>50</cp:revision>
  <dcterms:created xsi:type="dcterms:W3CDTF">2024-01-24T09:04:33Z</dcterms:created>
  <dcterms:modified xsi:type="dcterms:W3CDTF">2024-06-04T06:43:48Z</dcterms:modified>
</cp:coreProperties>
</file>