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30"/>
  </p:notesMasterIdLst>
  <p:sldIdLst>
    <p:sldId id="287" r:id="rId2"/>
    <p:sldId id="286" r:id="rId3"/>
    <p:sldId id="288" r:id="rId4"/>
    <p:sldId id="289" r:id="rId5"/>
    <p:sldId id="261" r:id="rId6"/>
    <p:sldId id="290" r:id="rId7"/>
    <p:sldId id="291" r:id="rId8"/>
    <p:sldId id="292" r:id="rId9"/>
    <p:sldId id="266" r:id="rId10"/>
    <p:sldId id="293" r:id="rId11"/>
    <p:sldId id="267" r:id="rId12"/>
    <p:sldId id="271" r:id="rId13"/>
    <p:sldId id="272" r:id="rId14"/>
    <p:sldId id="268" r:id="rId15"/>
    <p:sldId id="294" r:id="rId16"/>
    <p:sldId id="273" r:id="rId17"/>
    <p:sldId id="295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699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C2F6A-5C2D-4658-8392-DF0D08A37266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11A34-0F60-424B-8010-46BF1DCB4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3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9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2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4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8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6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7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8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4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1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2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1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DD37E-9AB0-3127-F0B0-92A835221042}"/>
              </a:ext>
            </a:extLst>
          </p:cNvPr>
          <p:cNvSpPr txBox="1"/>
          <p:nvPr/>
        </p:nvSpPr>
        <p:spPr>
          <a:xfrm>
            <a:off x="0" y="0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dirty="0">
              <a:latin typeface="Algerian" panose="04020705040A02060702" pitchFamily="82" charset="0"/>
            </a:endParaRPr>
          </a:p>
          <a:p>
            <a:pPr algn="ctr"/>
            <a:endParaRPr lang="en-US" sz="4400" dirty="0">
              <a:latin typeface="Algerian" panose="04020705040A02060702" pitchFamily="82" charset="0"/>
            </a:endParaRPr>
          </a:p>
          <a:p>
            <a:pPr algn="ctr"/>
            <a:endParaRPr lang="en-US" sz="4400" dirty="0">
              <a:latin typeface="Algerian" panose="04020705040A02060702" pitchFamily="82" charset="0"/>
            </a:endParaRPr>
          </a:p>
          <a:p>
            <a:pPr algn="ctr"/>
            <a:r>
              <a:rPr lang="en-US" sz="6600" dirty="0">
                <a:latin typeface="Algerian" panose="04020705040A02060702" pitchFamily="82" charset="0"/>
              </a:rPr>
              <a:t>DATA TYPES AND OPERATORS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4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148E83-A87B-D62D-BFBA-9F55B3C56405}"/>
              </a:ext>
            </a:extLst>
          </p:cNvPr>
          <p:cNvSpPr txBox="1"/>
          <p:nvPr/>
        </p:nvSpPr>
        <p:spPr>
          <a:xfrm>
            <a:off x="0" y="0"/>
            <a:ext cx="12192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b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They are used to perform simple </a:t>
            </a:r>
            <a:r>
              <a:rPr lang="en-US" sz="24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operations on primitive datatypes.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are,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3" indent="-1714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	Addition</a:t>
            </a:r>
          </a:p>
          <a:p>
            <a:pPr marL="1428750" lvl="3" indent="-1714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	Subtraction</a:t>
            </a:r>
          </a:p>
          <a:p>
            <a:pPr marL="1428750" lvl="3" indent="-1714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	Multiplication</a:t>
            </a:r>
          </a:p>
          <a:p>
            <a:pPr marL="1428750" lvl="3" indent="-1714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	Division</a:t>
            </a:r>
          </a:p>
          <a:p>
            <a:pPr marL="1428750" lvl="3" indent="-1714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 Modulo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3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6DA-FC1E-6C50-7C8C-45DE8EBA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463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 for Arithmetic operator: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D947-EAFD-F552-BA83-BDD099880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6588"/>
            <a:ext cx="12192000" cy="5991412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ArithmeticOperator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arithmeticOperation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arithmeticOperation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 number1=20,number2=10;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(“Addition value is:”+(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number1+ number2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(“Subtraction value is:”+(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number1- number2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(“Multiplication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is:”+(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number1 * number2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(“Division value is:”+(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number1 / number2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(“Modulo value is:”+(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number1 % number2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3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2F16-85C8-0046-9322-A50D4588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908896"/>
          </a:xfrm>
        </p:spPr>
        <p:txBody>
          <a:bodyPr/>
          <a:lstStyle/>
          <a:p>
            <a:r>
              <a:rPr lang="en-US" b="1" dirty="0"/>
              <a:t>Assignment operators: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6AA7-ADD6-694C-1052-4BF31CA91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0165"/>
            <a:ext cx="12192000" cy="499766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 Assignment operators are used to assign the values to variables.</a:t>
            </a:r>
          </a:p>
          <a:p>
            <a:r>
              <a:rPr lang="en-US" sz="2400" dirty="0"/>
              <a:t>They are, 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b="1" dirty="0"/>
              <a:t>=, +=, -=, *=, /=, %=, &amp;=, |=, ^=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3600" b="1" dirty="0">
                <a:solidFill>
                  <a:schemeClr val="accent1"/>
                </a:solidFill>
              </a:rPr>
              <a:t>Program for Assignment operators: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public class </a:t>
            </a:r>
            <a:r>
              <a:rPr lang="en-US" dirty="0" err="1">
                <a:solidFill>
                  <a:srgbClr val="FFFF00"/>
                </a:solidFill>
              </a:rPr>
              <a:t>AssignmentOperator</a:t>
            </a:r>
            <a:r>
              <a:rPr lang="en-US" dirty="0">
                <a:solidFill>
                  <a:srgbClr val="FFFF00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public static void main(String[] </a:t>
            </a:r>
            <a:r>
              <a:rPr lang="en-US" dirty="0" err="1">
                <a:solidFill>
                  <a:srgbClr val="FFFF00"/>
                </a:solidFill>
              </a:rPr>
              <a:t>arg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assignmentOperation</a:t>
            </a:r>
            <a:r>
              <a:rPr lang="en-US" dirty="0">
                <a:solidFill>
                  <a:srgbClr val="FFFF00"/>
                </a:solidFill>
              </a:rPr>
              <a:t>();</a:t>
            </a:r>
            <a:endParaRPr lang="en-IN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r>
              <a:rPr lang="en-IN" dirty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3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311D0-21E4-0200-111A-22C7F62C3639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FF00"/>
              </a:solidFill>
            </a:endParaRPr>
          </a:p>
          <a:p>
            <a:pPr lvl="1"/>
            <a:endParaRPr lang="en-US" sz="2400" dirty="0">
              <a:solidFill>
                <a:srgbClr val="FFFF00"/>
              </a:solidFill>
            </a:endParaRP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public static void </a:t>
            </a:r>
            <a:r>
              <a:rPr lang="en-US" sz="2400" dirty="0" err="1">
                <a:solidFill>
                  <a:srgbClr val="FFFF00"/>
                </a:solidFill>
              </a:rPr>
              <a:t>assignmentOperation</a:t>
            </a:r>
            <a:r>
              <a:rPr lang="en-US" sz="2400" dirty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{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Int number1=5, number2=4;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Int number3 = number1 + number2;		//5 + 4 = 9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</a:rPr>
              <a:t>System.out.println</a:t>
            </a:r>
            <a:r>
              <a:rPr lang="en-US" sz="2400" dirty="0">
                <a:solidFill>
                  <a:srgbClr val="FFFF00"/>
                </a:solidFill>
              </a:rPr>
              <a:t>(number3);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Number3+=number1;	//number3 = number3 + number1;	9 + 5 = 14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</a:rPr>
              <a:t>System.out.println</a:t>
            </a:r>
            <a:r>
              <a:rPr lang="en-US" sz="2400" dirty="0">
                <a:solidFill>
                  <a:srgbClr val="FFFF00"/>
                </a:solidFill>
              </a:rPr>
              <a:t>(number3);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Number2*= number3;		//number2=number2 * number3 = 4 * 14 = 56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</a:rPr>
              <a:t>System.out.println</a:t>
            </a:r>
            <a:r>
              <a:rPr lang="en-US" sz="2400" dirty="0">
                <a:solidFill>
                  <a:srgbClr val="FFFF00"/>
                </a:solidFill>
              </a:rPr>
              <a:t>(number2);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Number1-=numbr2;		//number1=number1-number2 = 5 – 56 = -51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</a:rPr>
              <a:t>System.out.println</a:t>
            </a:r>
            <a:r>
              <a:rPr lang="en-US" sz="2400" dirty="0">
                <a:solidFill>
                  <a:srgbClr val="FFFF00"/>
                </a:solidFill>
              </a:rPr>
              <a:t>(number1);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}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}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F702D-7968-1A62-BA2B-86726554C996}"/>
              </a:ext>
            </a:extLst>
          </p:cNvPr>
          <p:cNvSpPr txBox="1"/>
          <p:nvPr/>
        </p:nvSpPr>
        <p:spPr>
          <a:xfrm>
            <a:off x="1" y="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07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5C1E-EFC0-75D8-C9E8-3AFED6E1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596668" cy="835572"/>
          </a:xfrm>
        </p:spPr>
        <p:txBody>
          <a:bodyPr/>
          <a:lstStyle/>
          <a:p>
            <a:r>
              <a:rPr lang="en-US" b="1" dirty="0"/>
              <a:t>Comparison operators: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4314-502F-3C4C-4C27-E8F1CADF7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3587"/>
            <a:ext cx="12192000" cy="5754412"/>
          </a:xfrm>
        </p:spPr>
        <p:txBody>
          <a:bodyPr>
            <a:normAutofit/>
          </a:bodyPr>
          <a:lstStyle/>
          <a:p>
            <a:r>
              <a:rPr lang="en-US" sz="2400" dirty="0"/>
              <a:t>Comparison operators are used to compare two values.</a:t>
            </a:r>
          </a:p>
          <a:p>
            <a:r>
              <a:rPr lang="en-US" sz="2400" dirty="0"/>
              <a:t>The return value of a comparison is either true or false.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They are,</a:t>
            </a:r>
          </a:p>
          <a:p>
            <a:pPr marL="685800" lvl="1" algn="just">
              <a:buFont typeface="Wingdings" panose="05000000000000000000" pitchFamily="2" charset="2"/>
              <a:buChar char="q"/>
            </a:pPr>
            <a:r>
              <a:rPr lang="en-US" sz="2400" dirty="0"/>
              <a:t>	&lt; 	Less than</a:t>
            </a:r>
          </a:p>
          <a:p>
            <a:pPr marL="685800" lvl="1" algn="just">
              <a:buFont typeface="Wingdings" panose="05000000000000000000" pitchFamily="2" charset="2"/>
              <a:buChar char="q"/>
            </a:pPr>
            <a:r>
              <a:rPr lang="en-US" sz="2400" dirty="0"/>
              <a:t>	&gt; 	Greater than</a:t>
            </a:r>
            <a:endParaRPr lang="en-US" sz="2200" dirty="0"/>
          </a:p>
          <a:p>
            <a:pPr marL="685800" lvl="1" algn="just">
              <a:buFont typeface="Wingdings" panose="05000000000000000000" pitchFamily="2" charset="2"/>
              <a:buChar char="q"/>
            </a:pPr>
            <a:r>
              <a:rPr lang="en-US" sz="2400" dirty="0"/>
              <a:t>   ==	Equal</a:t>
            </a:r>
          </a:p>
          <a:p>
            <a:pPr marL="685800" lvl="1" algn="just">
              <a:buFont typeface="Wingdings" panose="05000000000000000000" pitchFamily="2" charset="2"/>
              <a:buChar char="q"/>
            </a:pPr>
            <a:r>
              <a:rPr lang="en-US" sz="2400" dirty="0"/>
              <a:t>   !=	Not equal</a:t>
            </a:r>
          </a:p>
          <a:p>
            <a:pPr marL="685800" lvl="1" algn="just">
              <a:buFont typeface="Wingdings" panose="05000000000000000000" pitchFamily="2" charset="2"/>
              <a:buChar char="q"/>
            </a:pPr>
            <a:r>
              <a:rPr lang="en-US" sz="2400" dirty="0"/>
              <a:t>   &lt;=	Less than or equal</a:t>
            </a:r>
          </a:p>
          <a:p>
            <a:pPr marL="685800" lvl="1" algn="just">
              <a:buFont typeface="Wingdings" panose="05000000000000000000" pitchFamily="2" charset="2"/>
              <a:buChar char="q"/>
            </a:pPr>
            <a:r>
              <a:rPr lang="en-US" sz="2400" dirty="0"/>
              <a:t>   &gt;=	Greater than or equal</a:t>
            </a:r>
          </a:p>
        </p:txBody>
      </p:sp>
    </p:spTree>
    <p:extLst>
      <p:ext uri="{BB962C8B-B14F-4D97-AF65-F5344CB8AC3E}">
        <p14:creationId xmlns:p14="http://schemas.microsoft.com/office/powerpoint/2010/main" val="257647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5A260-8EC4-8A8C-880B-F1019722E675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Comparison operator: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ComparisonOperator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comparisonOperation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comparisonOperation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number1=3,number2=5;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(“Greater value is:”+(number1 &gt; number2));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(“Lesser value is:”+(number1 &lt; number2));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(“Equal value is:”+(number1 == number2));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(“Not equal value is:”+(number1 != number2));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(“Greater or equal value is:”+(number1 &gt;= number2));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(“Lessor or equal value is:”+(number1 &lt;= number2));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8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86A0-25D0-7F54-C0C0-33C35B53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36973" cy="870857"/>
          </a:xfrm>
        </p:spPr>
        <p:txBody>
          <a:bodyPr/>
          <a:lstStyle/>
          <a:p>
            <a:r>
              <a:rPr lang="en-US" b="1" dirty="0"/>
              <a:t>Bitwise Operators: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97A3-A795-5AD5-CD9A-E7F4E46D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6971"/>
            <a:ext cx="12192000" cy="42561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 access and modification of a particular bit inside a section of the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applied to integer types and bytes and can’t to apply float and double.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	Binary AND Operator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		Binary OR Operator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		Binary XOR Operator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		Binary Complement Operator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	Binary Left Shift Operator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	Binary Right Shift Operator</a:t>
            </a:r>
          </a:p>
        </p:txBody>
      </p:sp>
    </p:spTree>
    <p:extLst>
      <p:ext uri="{BB962C8B-B14F-4D97-AF65-F5344CB8AC3E}">
        <p14:creationId xmlns:p14="http://schemas.microsoft.com/office/powerpoint/2010/main" val="87597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6267F-A39E-2033-E1A0-48353870FB7C}"/>
              </a:ext>
            </a:extLst>
          </p:cNvPr>
          <p:cNvSpPr txBox="1"/>
          <p:nvPr/>
        </p:nvSpPr>
        <p:spPr>
          <a:xfrm>
            <a:off x="0" y="0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BitwiseOperator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static 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bitwiseOperator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int a=10,b=4;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//	&amp;-AND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//	|-OR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a^b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//	^-XOR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(~a);	//	~-NOT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(a&gt;&gt;2);	//	&gt;&gt;-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RightShift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(cut right and add 2 zero left)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(a&lt;&lt;2);	//	&lt;&lt;-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LeftShift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add 2 zero right)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9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74B2-58AB-6DC8-7C10-E29191FD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6" y="348343"/>
            <a:ext cx="8596668" cy="816638"/>
          </a:xfrm>
        </p:spPr>
        <p:txBody>
          <a:bodyPr>
            <a:normAutofit/>
          </a:bodyPr>
          <a:lstStyle/>
          <a:p>
            <a:r>
              <a:rPr lang="en-US" sz="4400" b="1" dirty="0"/>
              <a:t>Logical Operators: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C59A-566B-EE40-F5A5-C08FC2775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7732"/>
            <a:ext cx="8596668" cy="53432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 are used to determine the logic between variables or values.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	Logical and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		Logical 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		Logical not</a:t>
            </a:r>
          </a:p>
          <a:p>
            <a:pPr marL="400050" lvl="1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	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1’st condition of AND is true, then it move to next</a:t>
            </a:r>
          </a:p>
          <a:p>
            <a:pPr marL="400050" lvl="1" indent="0">
              <a:buNone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condition, otherwise it false.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6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B114-35DC-553B-85DF-936C7015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6" y="406399"/>
            <a:ext cx="12191999" cy="769257"/>
          </a:xfrm>
        </p:spPr>
        <p:txBody>
          <a:bodyPr>
            <a:normAutofit/>
          </a:bodyPr>
          <a:lstStyle/>
          <a:p>
            <a:r>
              <a:rPr lang="en-US" sz="4400" b="1" dirty="0"/>
              <a:t>Example Program for </a:t>
            </a:r>
            <a:r>
              <a:rPr lang="en-US" sz="4400" b="1" dirty="0" err="1"/>
              <a:t>LogicalOperators</a:t>
            </a:r>
            <a:r>
              <a:rPr lang="en-US" sz="4400" b="1" dirty="0"/>
              <a:t>: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8E6E-DB4B-32E0-5DEA-0C8970B7F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1841275"/>
            <a:ext cx="12192000" cy="5386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logicalOperator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71398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AE3F9-C04B-AF1D-99FB-30E4D5CAA314}"/>
              </a:ext>
            </a:extLst>
          </p:cNvPr>
          <p:cNvSpPr txBox="1"/>
          <p:nvPr/>
        </p:nvSpPr>
        <p:spPr>
          <a:xfrm>
            <a:off x="0" y="0"/>
            <a:ext cx="12337143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type is a classification of data.</a:t>
            </a: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types:</a:t>
            </a:r>
          </a:p>
          <a:p>
            <a:pPr marL="1200150" lvl="2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datatype</a:t>
            </a:r>
          </a:p>
          <a:p>
            <a:pPr marL="1200150" lvl="2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datatype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datatype: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by language and is named by a reserved keyword.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are, Boolean, char, byte, short, int, long, float, double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datatype: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the programmer and they are not predefined.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called reference types because they refer to objects.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are, Array, class, interface, String, Enum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8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A302-B365-8BFB-9CAB-2FCD102E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711200"/>
          </a:xfrm>
        </p:spPr>
        <p:txBody>
          <a:bodyPr>
            <a:normAutofit/>
          </a:bodyPr>
          <a:lstStyle/>
          <a:p>
            <a:r>
              <a:rPr lang="en-US" sz="4400" b="1" dirty="0"/>
              <a:t>Conditional Operators: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DCAF-9EEB-F660-E746-16A214144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9886"/>
            <a:ext cx="12192000" cy="595811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Conditional operator is used to handling simple situations in a line.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expression1 ? expression2 : expression3;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given value in expression1 is true, then expression2 will be evaluated; otherwise, 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expression3 will be evaluated.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5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94A6-E8DC-5F49-0371-241C23E8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 for Conditional Operators: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90D5-5D41-3E08-2256-FDAF2162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conditionalOperators</a:t>
            </a: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4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,c;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c</a:t>
            </a:r>
            <a:r>
              <a:rPr lang="en-US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((a</a:t>
            </a:r>
            <a:r>
              <a:rPr lang="en-US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400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 value is:"</a:t>
            </a:r>
            <a:r>
              <a:rPr lang="en-US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7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737E-C54A-CD59-17DB-DF61195D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48" y="348343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/>
              <a:t>Unary Operators: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97FC-924D-9FDE-6666-914AA9E5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need only one operand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increment, decrement or negate the values.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0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F3B0-7D45-7C36-FF1E-026C97EB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54743"/>
          </a:xfrm>
        </p:spPr>
        <p:txBody>
          <a:bodyPr>
            <a:normAutofit/>
          </a:bodyPr>
          <a:lstStyle/>
          <a:p>
            <a:r>
              <a:rPr lang="en-US" sz="4000" b="1" dirty="0"/>
              <a:t>Increment Operators: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81C4A-DDCC-9A49-2416-65E5EB73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3430"/>
            <a:ext cx="11567886" cy="59145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used to increase the values.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Pre-Increment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Post-Increment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Pre-Increment: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is first incremented and then computed.</a:t>
            </a:r>
          </a:p>
          <a:p>
            <a:pPr marL="400050" lvl="1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Post-Increment: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is first computed and incremented.</a:t>
            </a:r>
          </a:p>
        </p:txBody>
      </p:sp>
    </p:spTree>
    <p:extLst>
      <p:ext uri="{BB962C8B-B14F-4D97-AF65-F5344CB8AC3E}">
        <p14:creationId xmlns:p14="http://schemas.microsoft.com/office/powerpoint/2010/main" val="320011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3611-3C53-D776-2310-D3D6B2DF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725714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Program for Pre-Increment: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C71D-3B87-0BED-187F-32E35C45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205898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preincrementOperator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"++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preincrement</a:t>
            </a:r>
            <a:r>
              <a:rPr lang="en-IN" sz="2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  <a:r>
              <a:rPr lang="en-IN" sz="24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//5</a:t>
            </a:r>
            <a:endParaRPr lang="en-IN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a);</a:t>
            </a:r>
            <a:r>
              <a:rPr lang="en-IN" sz="24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//6</a:t>
            </a:r>
            <a:endParaRPr lang="en-IN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  <a:r>
              <a:rPr lang="en-IN" sz="24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//6</a:t>
            </a:r>
            <a:endParaRPr lang="en-IN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b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78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B37B-D03D-8B2C-3DB6-AD29F544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Program for Post-Increment: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3F3F-CF74-1090-7174-7A14A7AA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postincrementOperator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postincrement</a:t>
            </a:r>
            <a:r>
              <a:rPr lang="en-IN" sz="2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++"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  <a:r>
              <a:rPr lang="en-IN" sz="24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//5</a:t>
            </a:r>
            <a:endParaRPr lang="en-IN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IN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IN" sz="24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//5</a:t>
            </a:r>
            <a:endParaRPr lang="en-IN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  <a:r>
              <a:rPr lang="en-IN" sz="24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//6</a:t>
            </a:r>
            <a:endParaRPr lang="en-IN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endParaRPr lang="en-IN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00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334F-F6B2-5023-B488-6F8C1B31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0"/>
            <a:ext cx="8596668" cy="816638"/>
          </a:xfrm>
        </p:spPr>
        <p:txBody>
          <a:bodyPr/>
          <a:lstStyle/>
          <a:p>
            <a:r>
              <a:rPr lang="en-US" b="1" dirty="0"/>
              <a:t>De</a:t>
            </a:r>
            <a:r>
              <a:rPr lang="en-US" sz="3600" b="1" dirty="0"/>
              <a:t>crement Operators: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36E0-09F0-28AB-2DA4-EB2A31966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4" y="1036840"/>
            <a:ext cx="10687352" cy="582116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used to decrease the values.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Pre-Decrement</a:t>
            </a:r>
          </a:p>
          <a:p>
            <a:pPr marL="800100" lvl="1" indent="-400050">
              <a:buFont typeface="+mj-lt"/>
              <a:buAutoNum type="romanU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Post-Decrement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Pre-Decrement: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is first decremented and then computed.</a:t>
            </a:r>
          </a:p>
          <a:p>
            <a:pPr marL="400050" lvl="1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Post-Decrement: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is first computed and decremented.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8679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A7AF-8EC5-030E-94BE-929BBC85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Program for Pre-Decrement: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EF01-E96E-829F-6000-E8233A4F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predecrementOperator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"--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predecrement</a:t>
            </a:r>
            <a:r>
              <a:rPr lang="en-IN" sz="2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  <a:r>
              <a:rPr lang="en-IN" sz="24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//5</a:t>
            </a:r>
            <a:endParaRPr lang="en-IN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a);</a:t>
            </a:r>
            <a:r>
              <a:rPr lang="en-IN" sz="24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//4</a:t>
            </a:r>
            <a:endParaRPr lang="en-IN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  <a:r>
              <a:rPr lang="en-IN" sz="24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//4</a:t>
            </a:r>
            <a:endParaRPr lang="en-IN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92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ABD3-80C6-45B9-8ED1-F01FFB1E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Program for Post-Decrement: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444D-EDBB-9CB6-AB36-8E598F15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postdecrementOperator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postdecrement</a:t>
            </a:r>
            <a:r>
              <a:rPr lang="en-IN" sz="2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--"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  <a:r>
              <a:rPr lang="en-IN" sz="24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//5</a:t>
            </a:r>
            <a:endParaRPr lang="en-IN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IN" sz="2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IN" sz="24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//5</a:t>
            </a:r>
            <a:endParaRPr lang="en-IN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  <a:r>
              <a:rPr lang="en-IN" sz="2400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//4</a:t>
            </a:r>
            <a:endParaRPr lang="en-IN" sz="2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3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EE0C9-3C4D-F8B9-8924-EAAEB8C60FBE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4000" b="1" dirty="0">
                <a:latin typeface="Elephant" panose="02020904090505020303" pitchFamily="18" charset="0"/>
                <a:cs typeface="Times New Roman" panose="02020603050405020304" pitchFamily="18" charset="0"/>
              </a:rPr>
              <a:t>Primitive datatype: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Boolean:</a:t>
            </a:r>
          </a:p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can store either True or False.</a:t>
            </a:r>
          </a:p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check whether 2 values are True or False.	</a:t>
            </a:r>
          </a:p>
          <a:p>
            <a:pPr marL="0" indent="0">
              <a:buNone/>
            </a:pPr>
            <a:endParaRPr lang="en-IN" sz="32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Char:</a:t>
            </a:r>
          </a:p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stores a single character.</a:t>
            </a:r>
          </a:p>
          <a:p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Its size is 1 byte.</a:t>
            </a: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Store uppercase and lowercase within single quotes.</a:t>
            </a:r>
          </a:p>
        </p:txBody>
      </p:sp>
    </p:spTree>
    <p:extLst>
      <p:ext uri="{BB962C8B-B14F-4D97-AF65-F5344CB8AC3E}">
        <p14:creationId xmlns:p14="http://schemas.microsoft.com/office/powerpoint/2010/main" val="40110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472E4B-D7AD-BBB7-9225-98D1FFC8C65F}"/>
              </a:ext>
            </a:extLst>
          </p:cNvPr>
          <p:cNvSpPr txBox="1"/>
          <p:nvPr/>
        </p:nvSpPr>
        <p:spPr>
          <a:xfrm>
            <a:off x="0" y="0"/>
            <a:ext cx="121920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36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the smallest datatype.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 8-bit signed 2’s complement.</a:t>
            </a:r>
          </a:p>
          <a:p>
            <a:pPr marL="0" indent="0">
              <a:buNone/>
            </a:pPr>
            <a:r>
              <a:rPr lang="en-IN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byte </a:t>
            </a:r>
            <a:r>
              <a:rPr lang="en-I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byteVariable</a:t>
            </a: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IN" sz="32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short: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16-bit signed 2’s complement.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Its default value is 0.</a:t>
            </a:r>
          </a:p>
          <a:p>
            <a:pPr marL="0" indent="0">
              <a:buNone/>
            </a:pPr>
            <a:r>
              <a:rPr lang="en-IN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short </a:t>
            </a:r>
            <a:r>
              <a:rPr lang="en-I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shortVariable</a:t>
            </a: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IN" sz="32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32-bit( </a:t>
            </a:r>
            <a:r>
              <a:rPr lang="en-IN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 bytes ) </a:t>
            </a: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signed 2’s complement.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Its default value is 0.</a:t>
            </a:r>
          </a:p>
          <a:p>
            <a:pPr marL="0" indent="0">
              <a:buNone/>
            </a:pPr>
            <a:r>
              <a:rPr lang="en-IN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intVariable</a:t>
            </a: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07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4255D-AFFC-8570-F198-E048FCD59C81}"/>
              </a:ext>
            </a:extLst>
          </p:cNvPr>
          <p:cNvSpPr txBox="1"/>
          <p:nvPr/>
        </p:nvSpPr>
        <p:spPr>
          <a:xfrm>
            <a:off x="0" y="0"/>
            <a:ext cx="12121055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64-bit signed 2’s complement.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stores longest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Its default value is 0L.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Its ends with ‘L’ or ‘l’.</a:t>
            </a:r>
          </a:p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IN" sz="240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Syntax: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long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longVariable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IN" sz="28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float</a:t>
            </a:r>
            <a:r>
              <a:rPr lang="en-I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a single precision 32-bit or 4 bytes.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7-digit decimal precision.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Ends with an ‘f’ or ‘F’.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 value =0.0f</a:t>
            </a:r>
          </a:p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IN" sz="240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Syntax: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float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floatVariale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IN" sz="28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a single precision 64-bit or 8 bytes.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15-digit decimal precision.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 value =0.0d</a:t>
            </a:r>
          </a:p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IN" sz="240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Syntax: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double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doubleVariale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53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8459C-D14A-FD86-DD46-C96EF30E6D04}"/>
              </a:ext>
            </a:extLst>
          </p:cNvPr>
          <p:cNvSpPr txBox="1"/>
          <p:nvPr/>
        </p:nvSpPr>
        <p:spPr>
          <a:xfrm>
            <a:off x="0" y="0"/>
            <a:ext cx="12192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 dirty="0">
                <a:latin typeface="Elephant" panose="02020904090505020303" pitchFamily="18" charset="0"/>
                <a:cs typeface="Times New Roman" panose="02020603050405020304" pitchFamily="18" charset="0"/>
              </a:rPr>
              <a:t>Non-Primitive datatype: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collection of similar types of data store in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single unit.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sequence of characters within double quotes.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is a user defined datatype.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like a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abstract by default.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can’t overridden.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1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974B6-40D7-9D14-B569-473367DA7AFC}"/>
              </a:ext>
            </a:extLst>
          </p:cNvPr>
          <p:cNvSpPr txBox="1"/>
          <p:nvPr/>
        </p:nvSpPr>
        <p:spPr>
          <a:xfrm>
            <a:off x="0" y="-43542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datatypes: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class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DatatypeSample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datatype();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b=127;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s=32767;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a=100;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l=10000000;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d=10.45678;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f=45.67f;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c=‘a’;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name=“Car”;</a:t>
            </a:r>
          </a:p>
          <a:p>
            <a:pPr lvl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CFCB3B-15A9-7D58-29FB-7F09D4043DA2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(“Byte value is:” +b);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(“short value is:” +s);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(“Integer value is:” +a);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(“Long value is:” +l);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(“Double value is:” +d);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(“Float value is:” +f);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(“Character value is:” +c);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(“string value is:” +name);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2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8A77-62BA-FB43-12C2-B609874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779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Elephant" panose="02020904090505020303" pitchFamily="18" charset="0"/>
              </a:rPr>
              <a:t>OPERATORS:</a:t>
            </a:r>
            <a:endParaRPr lang="en-IN" b="1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EE4C-ED62-CB05-C3D8-0A7FD657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8119"/>
            <a:ext cx="12192000" cy="71580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What is Operators ?</a:t>
            </a:r>
          </a:p>
          <a:p>
            <a:pPr marL="0" indent="0">
              <a:buNone/>
            </a:pPr>
            <a:r>
              <a:rPr lang="en-US" sz="2400" dirty="0"/>
              <a:t>	Operators are symbols used for performing specific operations.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Types: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Arithmetic operators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Assignment operators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Comparison </a:t>
            </a:r>
            <a:r>
              <a:rPr lang="en-US" sz="2400" b="0" i="0">
                <a:solidFill>
                  <a:schemeClr val="tx1">
                    <a:lumMod val="95000"/>
                  </a:schemeClr>
                </a:solidFill>
                <a:effectLst/>
              </a:rPr>
              <a:t>/ Relational 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operators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Bitwise operators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Logical operators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Conditional / Ternary operators</a:t>
            </a:r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Unary operators</a:t>
            </a:r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0" indent="0" algn="l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17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</TotalTime>
  <Words>1878</Words>
  <Application>Microsoft Office PowerPoint</Application>
  <PresentationFormat>Widescreen</PresentationFormat>
  <Paragraphs>334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Algerian</vt:lpstr>
      <vt:lpstr>Arial</vt:lpstr>
      <vt:lpstr>Calibri</vt:lpstr>
      <vt:lpstr>Calibri Light</vt:lpstr>
      <vt:lpstr>Consolas</vt:lpstr>
      <vt:lpstr>Elephant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OPERATORS:</vt:lpstr>
      <vt:lpstr>PowerPoint Presentation</vt:lpstr>
      <vt:lpstr>Program for Arithmetic operator:</vt:lpstr>
      <vt:lpstr>Assignment operators:</vt:lpstr>
      <vt:lpstr>PowerPoint Presentation</vt:lpstr>
      <vt:lpstr>Comparison operators:</vt:lpstr>
      <vt:lpstr>PowerPoint Presentation</vt:lpstr>
      <vt:lpstr>Bitwise Operators:</vt:lpstr>
      <vt:lpstr>PowerPoint Presentation</vt:lpstr>
      <vt:lpstr>Logical Operators:</vt:lpstr>
      <vt:lpstr>Example Program for LogicalOperators:</vt:lpstr>
      <vt:lpstr>Conditional Operators:</vt:lpstr>
      <vt:lpstr>Program for Conditional Operators:</vt:lpstr>
      <vt:lpstr>Unary Operators:</vt:lpstr>
      <vt:lpstr>Increment Operators:</vt:lpstr>
      <vt:lpstr>Example Program for Pre-Increment:</vt:lpstr>
      <vt:lpstr>Example Program for Post-Increment:</vt:lpstr>
      <vt:lpstr>Decrement Operators:</vt:lpstr>
      <vt:lpstr>Example Program for Pre-Decrement:</vt:lpstr>
      <vt:lpstr>Example Program for Post-Decrement: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Hey!</dc:creator>
  <cp:lastModifiedBy>Hey!</cp:lastModifiedBy>
  <cp:revision>114</cp:revision>
  <dcterms:created xsi:type="dcterms:W3CDTF">2023-12-08T03:37:07Z</dcterms:created>
  <dcterms:modified xsi:type="dcterms:W3CDTF">2024-05-18T08:06:20Z</dcterms:modified>
</cp:coreProperties>
</file>