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2" r:id="rId4"/>
    <p:sldId id="258" r:id="rId5"/>
    <p:sldId id="273" r:id="rId6"/>
    <p:sldId id="260" r:id="rId7"/>
    <p:sldId id="261" r:id="rId8"/>
    <p:sldId id="262" r:id="rId9"/>
    <p:sldId id="264" r:id="rId10"/>
    <p:sldId id="265" r:id="rId11"/>
    <p:sldId id="263" r:id="rId12"/>
    <p:sldId id="274" r:id="rId13"/>
    <p:sldId id="266" r:id="rId14"/>
    <p:sldId id="275" r:id="rId15"/>
    <p:sldId id="267" r:id="rId16"/>
    <p:sldId id="268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5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4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9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9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99C73E-F3B4-4DFB-A250-827D1FA11C5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54A4D9-89E8-4AFC-A691-18DC2484D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7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B360-447C-6D91-6E31-36E80342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8" y="1041400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ARRAYS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E46B-8405-3868-CB8B-F01A5E81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C3C76-E78A-02AC-F05B-69B60A1BB094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3.split():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split() in Java is a method that is used to break a string around the matches of the provided regular expression. The split() in Java is also used to break a string based on the provided string delimiter.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IN" sz="2800" b="1" dirty="0"/>
              <a:t>Example Program for split():</a:t>
            </a:r>
          </a:p>
          <a:p>
            <a:r>
              <a:rPr lang="en-IN" sz="2400" dirty="0"/>
              <a:t> public static void </a:t>
            </a:r>
            <a:r>
              <a:rPr lang="en-IN" sz="2400" dirty="0" err="1"/>
              <a:t>splitMethod</a:t>
            </a:r>
            <a:r>
              <a:rPr lang="en-IN" sz="2400" dirty="0"/>
              <a:t>(){</a:t>
            </a:r>
          </a:p>
          <a:p>
            <a:r>
              <a:rPr lang="en-IN" sz="2400" dirty="0"/>
              <a:t>        String message = "welcome @to @ </a:t>
            </a:r>
            <a:r>
              <a:rPr lang="en-IN" sz="2400" dirty="0" err="1"/>
              <a:t>Networkz</a:t>
            </a:r>
            <a:r>
              <a:rPr lang="en-IN" sz="2400" dirty="0"/>
              <a:t> system";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("Read the String is:");</a:t>
            </a:r>
          </a:p>
          <a:p>
            <a:r>
              <a:rPr lang="en-IN" sz="2400" dirty="0"/>
              <a:t>        for(String </a:t>
            </a:r>
            <a:r>
              <a:rPr lang="en-IN" sz="2400" dirty="0" err="1"/>
              <a:t>readdata</a:t>
            </a:r>
            <a:r>
              <a:rPr lang="en-IN" sz="2400" dirty="0"/>
              <a:t> : </a:t>
            </a:r>
            <a:r>
              <a:rPr lang="en-IN" sz="2400" dirty="0" err="1"/>
              <a:t>message.split</a:t>
            </a:r>
            <a:r>
              <a:rPr lang="en-IN" sz="2400" dirty="0"/>
              <a:t>("@"))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readdata</a:t>
            </a:r>
            <a:r>
              <a:rPr lang="en-IN" sz="2400" dirty="0"/>
              <a:t>);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("Length of message string:" + </a:t>
            </a:r>
            <a:r>
              <a:rPr lang="en-IN" sz="2400" dirty="0" err="1"/>
              <a:t>message.length</a:t>
            </a:r>
            <a:r>
              <a:rPr lang="en-IN" sz="2400" dirty="0"/>
              <a:t>());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("Replace of message string in welcome:" + </a:t>
            </a:r>
            <a:r>
              <a:rPr lang="en-IN" sz="2400" dirty="0" err="1"/>
              <a:t>message.replace</a:t>
            </a:r>
            <a:r>
              <a:rPr lang="en-IN" sz="2400" dirty="0"/>
              <a:t>("welcome", "Hello"));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5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730E2-6FA7-B9C2-ABEF-C91ADC6F1E65}"/>
              </a:ext>
            </a:extLst>
          </p:cNvPr>
          <p:cNvSpPr txBox="1"/>
          <p:nvPr/>
        </p:nvSpPr>
        <p:spPr>
          <a:xfrm>
            <a:off x="0" y="14514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4.subString():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part of string is called substring.</a:t>
            </a:r>
          </a:p>
          <a:p>
            <a:pPr marL="34290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 is used to create smaller strings from the bigger one.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beginIndex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starts from 0 and the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endIndex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end  -1.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Beginindex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inclusive and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endindex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exclusive.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for substring():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ArrayExample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subStringMethod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0"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031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11699-CF0C-F66D-BEF7-2A57234E10B2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= "I   love   java";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             0123456789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java.substring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(7);//all index start from 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b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java.substring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(2,6);//second index display after -1(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6-1=5. 5th value display)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of string: " 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java.length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());//index start from 1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c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java.substring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(7,java.length());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String d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java.substring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(7,12);//it show error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becaz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outofboundindexvalue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e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java.substring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e.length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f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java.substring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(4,5);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8B738-E2B1-5CE8-DB54-ABD953D5DB94}"/>
              </a:ext>
            </a:extLst>
          </p:cNvPr>
          <p:cNvSpPr txBox="1"/>
          <p:nvPr/>
        </p:nvSpPr>
        <p:spPr>
          <a:xfrm>
            <a:off x="7982857" y="3904343"/>
            <a:ext cx="40930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love</a:t>
            </a:r>
          </a:p>
          <a:p>
            <a:r>
              <a:rPr lang="en-US" dirty="0"/>
              <a:t>Length of string: 11</a:t>
            </a:r>
          </a:p>
          <a:p>
            <a:r>
              <a:rPr lang="en-US" dirty="0"/>
              <a:t>java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v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046BA-D53B-B6A4-C093-2C1E3E6277A2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4.intern():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method intern() creates an exact copy of a String object in the heap memory and stores it in the String constant pool.</a:t>
            </a:r>
          </a:p>
          <a:p>
            <a:pPr lvl="0"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</a:t>
            </a: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intern():</a:t>
            </a:r>
            <a:endParaRPr lang="en-IN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public static void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internMethod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lvl="0" algn="just"/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//    The method intern() </a:t>
            </a:r>
            <a:r>
              <a:rPr lang="en-IN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creats</a:t>
            </a:r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 exact copy of a String</a:t>
            </a:r>
          </a:p>
          <a:p>
            <a:pPr lvl="0" algn="just"/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//    Object in the heap memory and stores it in the string constant pool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new String("network");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stringTwo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new String("network");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==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stringTwo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  //false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stringOne.intern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stringTwo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stringTwo.intern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stringTwo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//true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077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AD61C-8255-5114-446E-2C03A0B45C35}"/>
              </a:ext>
            </a:extLst>
          </p:cNvPr>
          <p:cNvSpPr txBox="1"/>
          <p:nvPr/>
        </p:nvSpPr>
        <p:spPr>
          <a:xfrm>
            <a:off x="0" y="0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heap memory,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new string objects are created in heap memory that holds different references.</a:t>
            </a:r>
          </a:p>
          <a:p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SCP,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creating an object in the SCP, the JVM checks whether the string is already present in the pool or not. If the string is present, its reference is returned.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mention the intern() method along with the string literal or not.</a:t>
            </a:r>
          </a:p>
          <a:p>
            <a:r>
              <a:rPr lang="en-US" sz="2400" b="1" i="1" dirty="0">
                <a:latin typeface="Elephant" panose="02020904090505020303" pitchFamily="18" charset="0"/>
                <a:cs typeface="Times New Roman" panose="02020603050405020304" pitchFamily="18" charset="0"/>
              </a:rPr>
              <a:t>EX: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 = “hello” . Intern();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 = “hello”;	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compiler treats it as String p = “hello” . Intern();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(s==p);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 true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8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A9D2-2BE9-DB27-46B3-665BF94B08A0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5.contains():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String’s contains method checks if sequence of characters can be found in String. It returns true if character sequence is present in String else return false.</a:t>
            </a:r>
          </a:p>
          <a:p>
            <a:pPr lvl="0"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contains():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public static void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containsMethod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Networkz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System";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if(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stringOne.contains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Networkz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")){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("String is found in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} else if (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stringOne.contains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networkz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")) {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("string is not found in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}else {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("End of the program");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0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CAF17-05FD-EE56-3139-3CD161A8125B}"/>
              </a:ext>
            </a:extLst>
          </p:cNvPr>
          <p:cNvSpPr txBox="1"/>
          <p:nvPr/>
        </p:nvSpPr>
        <p:spPr>
          <a:xfrm>
            <a:off x="0" y="0"/>
            <a:ext cx="125403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6.charAt():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retrieve a character at a specific index within a string.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indexing starts from 0, so the first character of the string is at index 0, the second character is at index 1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string.charAt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string: The string from which you want to extract the character.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index: The position of the character you want to retrieve.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5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FA51-ECB4-89E0-412F-252B8769F1A4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stringOne.charAt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stringOne.charAt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indexThree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stringOne.charAt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indexTwo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indexThree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stringOne.charAt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81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27586-A6BD-7027-A629-3BF3D8A80412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7) trim():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used to remove the leading and trailing spaces.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trim():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public static void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trimMethod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(){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stringWithWhitespace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"     Hello, World    ";</a:t>
            </a:r>
          </a:p>
          <a:p>
            <a:pPr lvl="0" algn="just"/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String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trimmedString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stringWithWhitespace.trim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lvl="0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("Original string: \"" +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stringWithWhitespace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"\"");</a:t>
            </a:r>
          </a:p>
          <a:p>
            <a:pPr lvl="0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("Trimmed string: \" " +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trimmedString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" \" ");</a:t>
            </a:r>
          </a:p>
          <a:p>
            <a:pPr lvl="0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//  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trimmedString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lvl="0" algn="just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lvl="0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136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F6400-273E-8C3C-39D2-5FC323A41DC7}"/>
              </a:ext>
            </a:extLst>
          </p:cNvPr>
          <p:cNvSpPr txBox="1"/>
          <p:nvPr/>
        </p:nvSpPr>
        <p:spPr>
          <a:xfrm>
            <a:off x="0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compareTo</a:t>
            </a:r>
            <a:r>
              <a:rPr lang="en-IN" sz="2400" b="1" dirty="0"/>
              <a:t>()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compares values lexicographically and returns an integer value that describes if first string is less than, equal to or greater than second string.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s1 and s2 are two String objects. If,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S1==s2 : The method returns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&gt; s2 : The method returns a positive value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&lt; s2 : The method returns a negative value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void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stringCompareTOMethod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String s1 = "Sachin";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String s2 = "Sachin";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String s3 = "Ratan";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(s1.compareTo(s2));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(s1.compareTo(s3));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(s3.compareTo(s1));</a:t>
            </a:r>
          </a:p>
          <a:p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60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9B2D6-06B7-0872-2DC9-B11432FEEC82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IN" sz="3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Arrays:</a:t>
            </a:r>
            <a:endParaRPr lang="en-IN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is a non-primitive data type, that contains similar type of data can be stored in single variable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variables are store both primitive and non primitive type of data in it.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index of array start from 0, i.e., means  the first element will be stored at the 0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index, second element store in 1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index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size of array cannot be increased at the run time. Therefore we can store only a fixed size of elements in an array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IN" sz="2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Syntax:</a:t>
            </a:r>
          </a:p>
          <a:p>
            <a:pPr lvl="0" algn="just"/>
            <a:r>
              <a:rPr lang="en-I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datatype 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arrayname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[size] = {values}; </a:t>
            </a:r>
          </a:p>
          <a:p>
            <a:pPr lvl="0" algn="just"/>
            <a:endParaRPr lang="en-IN" sz="2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can be declared in two type</a:t>
            </a:r>
            <a:endParaRPr lang="en-IN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Eg1:</a:t>
            </a:r>
          </a:p>
          <a:p>
            <a:pPr marL="1143000"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variablename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[]={1,2,3,4,5};</a:t>
            </a:r>
          </a:p>
          <a:p>
            <a:pPr marL="1143000" lvl="1" algn="just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D8E78F-A66D-4872-2F52-863000D7A983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2:</a:t>
            </a:r>
          </a:p>
          <a:p>
            <a:pPr marL="685800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day []=new int [7]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day[0]=1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day[1]=2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 marL="685800" algn="just"/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</a:p>
          <a:p>
            <a:pPr marL="685800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day[6]=7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Array: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1.Single dimensional Array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2.Two dimensional Arrays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3.multidimensional Arrays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77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B2B86-6732-649B-69D2-C7C4983708DA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dimensional Array: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of values declared in single index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dimensional array is a collection of similar type of elements stored at adjacent(near by) memory location</a:t>
            </a:r>
          </a:p>
          <a:p>
            <a:pPr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Single Dimensional Array: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singleDimensionalArray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[]={"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Hello","Hi","How","Are","You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[1]="sir";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]+"");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/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17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935C8-CEA1-6B4F-96DE-1E30A1134503}"/>
              </a:ext>
            </a:extLst>
          </p:cNvPr>
          <p:cNvSpPr txBox="1"/>
          <p:nvPr/>
        </p:nvSpPr>
        <p:spPr>
          <a:xfrm>
            <a:off x="0" y="-10160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 dimensional Array: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Values are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stored in the form of rows and columns. The index start from 0,0</a:t>
            </a:r>
          </a:p>
          <a:p>
            <a:endParaRPr lang="en-IN" sz="24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I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data-type array-Name[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rowsize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columnsize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 = {{value 1,value 2,…value n},{value 1, 			value 2,…value n}};</a:t>
            </a:r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Two dimensional Array: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twoDimentionalArray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[][] = {{1,2,3,4},{5,6,7,8}};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[0][1]);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[1][2] = 10;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[1][2]);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&lt;2;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for(int j=0; j&lt;4;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 +" ");		}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 }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E7F1-BB8B-76D3-78AE-39DEE880CB22}"/>
              </a:ext>
            </a:extLst>
          </p:cNvPr>
          <p:cNvSpPr txBox="1"/>
          <p:nvPr/>
        </p:nvSpPr>
        <p:spPr>
          <a:xfrm>
            <a:off x="6923314" y="2808513"/>
            <a:ext cx="4034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</a:t>
            </a:r>
            <a:r>
              <a:rPr lang="en-US" sz="2800" dirty="0"/>
              <a:t> 0     1</a:t>
            </a:r>
            <a:r>
              <a:rPr lang="en-US" sz="3600" dirty="0"/>
              <a:t> </a:t>
            </a:r>
            <a:r>
              <a:rPr lang="en-US" sz="2800" dirty="0"/>
              <a:t>  2   3</a:t>
            </a:r>
          </a:p>
          <a:p>
            <a:r>
              <a:rPr lang="en-US" sz="3600" dirty="0"/>
              <a:t>  </a:t>
            </a:r>
            <a:r>
              <a:rPr lang="en-US" sz="2800" dirty="0"/>
              <a:t>0</a:t>
            </a:r>
            <a:r>
              <a:rPr lang="en-US" sz="3600" dirty="0"/>
              <a:t>  1  2  3  4</a:t>
            </a:r>
          </a:p>
          <a:p>
            <a:r>
              <a:rPr lang="en-US" sz="3600" dirty="0"/>
              <a:t>  </a:t>
            </a:r>
            <a:r>
              <a:rPr lang="en-US" sz="2800" dirty="0"/>
              <a:t>1</a:t>
            </a:r>
            <a:r>
              <a:rPr lang="en-US" sz="3600" dirty="0"/>
              <a:t>  5  6  7  8</a:t>
            </a:r>
            <a:endParaRPr lang="en-I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95B0DF-B801-29A7-3A3D-4CB260C9C9BA}"/>
              </a:ext>
            </a:extLst>
          </p:cNvPr>
          <p:cNvCxnSpPr>
            <a:cxnSpLocks/>
          </p:cNvCxnSpPr>
          <p:nvPr/>
        </p:nvCxnSpPr>
        <p:spPr>
          <a:xfrm>
            <a:off x="7939314" y="2514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A745D9-FFF6-3D4A-B18B-81F28ED2B154}"/>
              </a:ext>
            </a:extLst>
          </p:cNvPr>
          <p:cNvCxnSpPr/>
          <p:nvPr/>
        </p:nvCxnSpPr>
        <p:spPr>
          <a:xfrm>
            <a:off x="8432799" y="2514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771E5-9AE3-FCCE-7185-F561DD1F4440}"/>
              </a:ext>
            </a:extLst>
          </p:cNvPr>
          <p:cNvCxnSpPr/>
          <p:nvPr/>
        </p:nvCxnSpPr>
        <p:spPr>
          <a:xfrm>
            <a:off x="9010906" y="2505974"/>
            <a:ext cx="0" cy="193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3EF331-E127-DE83-98FC-41A4F2A66B0D}"/>
              </a:ext>
            </a:extLst>
          </p:cNvPr>
          <p:cNvCxnSpPr/>
          <p:nvPr/>
        </p:nvCxnSpPr>
        <p:spPr>
          <a:xfrm flipV="1">
            <a:off x="7039429" y="3323771"/>
            <a:ext cx="2685142" cy="10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64D527-3CF6-8ACB-E5AF-12E494D33747}"/>
              </a:ext>
            </a:extLst>
          </p:cNvPr>
          <p:cNvCxnSpPr/>
          <p:nvPr/>
        </p:nvCxnSpPr>
        <p:spPr>
          <a:xfrm flipV="1">
            <a:off x="6901542" y="3912716"/>
            <a:ext cx="2786743" cy="12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7FA-8775-2814-1C40-AA97C9D0BAA8}"/>
              </a:ext>
            </a:extLst>
          </p:cNvPr>
          <p:cNvCxnSpPr/>
          <p:nvPr/>
        </p:nvCxnSpPr>
        <p:spPr>
          <a:xfrm>
            <a:off x="7489372" y="2525486"/>
            <a:ext cx="0" cy="198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09C63-95EA-F81D-44BA-0652B8D5A050}"/>
              </a:ext>
            </a:extLst>
          </p:cNvPr>
          <p:cNvSpPr txBox="1"/>
          <p:nvPr/>
        </p:nvSpPr>
        <p:spPr>
          <a:xfrm>
            <a:off x="-58057" y="14514"/>
            <a:ext cx="12308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and String Method:</a:t>
            </a:r>
            <a:endParaRPr lang="en-IN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string is a non- primitive data type used in programming. A string is a sequence(collection) of characters. It can contain letters, numbers, symbols and even spaces. It must be enclosed in double quotation for it to be recognized as a string.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name=”Shalini”;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age=”30”;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designation=”Software Trainer”;</a:t>
            </a:r>
          </a:p>
          <a:p>
            <a:pPr lvl="1" algn="just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String class provides a lot of methods to perform operations on strings such as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compare(), </a:t>
            </a:r>
            <a:r>
              <a:rPr lang="en-I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equals(), split(), length(), replace(), </a:t>
            </a:r>
            <a:r>
              <a:rPr lang="en-I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compareTo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intern(), substring() etc.</a:t>
            </a:r>
            <a:endParaRPr lang="en-IN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275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73C7C-8428-083B-6B91-6C68E9FF9668}"/>
              </a:ext>
            </a:extLst>
          </p:cNvPr>
          <p:cNvSpPr txBox="1"/>
          <p:nvPr/>
        </p:nvSpPr>
        <p:spPr>
          <a:xfrm>
            <a:off x="0" y="0"/>
            <a:ext cx="12192000" cy="689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two ways to create String object:</a:t>
            </a:r>
            <a:endParaRPr lang="en-IN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string literals{literals means constant or fixed value ,that value does not change for execution time}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new keyword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String literals:</a:t>
            </a:r>
            <a:endParaRPr lang="en-IN" sz="2400" b="1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name=”</a:t>
            </a:r>
            <a:r>
              <a:rPr lang="en-I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nameOne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en-I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value can be stored in string Constant Pool</a:t>
            </a: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new keyword:</a:t>
            </a:r>
            <a:endParaRPr lang="en-IN" sz="2400" b="1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name=new String(“Shalini”)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value stored in heap memory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b="1" u="sng" kern="1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CONSTANT POOL(SCP)</a:t>
            </a:r>
            <a:endParaRPr lang="en-IN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2400" kern="1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String pool is nothing </a:t>
            </a:r>
            <a:r>
              <a:rPr lang="en-IN" sz="2400" kern="10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a storage area in Java heap where string literals stores</a:t>
            </a:r>
            <a:r>
              <a:rPr lang="en-IN" sz="2400" kern="1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also known as String Intern Pool or String Constant Pool.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4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256B3-ADBB-640B-F754-35052DAC6F4D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Methods:</a:t>
            </a:r>
            <a:endParaRPr lang="en-IN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1.concat():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Java String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concatenates two strings (one string to the end of another string).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is used to merge two or more arrays. This method does not change the existing arrays, but instead returns a new array.</a:t>
            </a:r>
          </a:p>
          <a:p>
            <a:pPr lvl="0"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</a:t>
            </a:r>
            <a:r>
              <a:rPr lang="en-I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public static void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concatMethod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message = "Happy Birth day";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messageTo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message.concat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" " + "World");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messageTo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lvl="0" algn="just"/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pPr lvl="1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Happy Birth day World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361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EF01A-B794-2B30-CAC8-1CED837D0BC1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2.equal():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compares two strings, and returns true if the strings are equal, and false if not.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Program for equals():</a:t>
            </a:r>
          </a:p>
          <a:p>
            <a:pPr lvl="0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public static void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equalsMethod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</a:p>
          <a:p>
            <a:pPr lvl="0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lvl="0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message = "Hello";</a:t>
            </a:r>
          </a:p>
          <a:p>
            <a:pPr lvl="0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messageOne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"Hello";</a:t>
            </a:r>
          </a:p>
          <a:p>
            <a:pPr lvl="0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System.out.println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("The given two strings are equal?:"+ message . equals(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messageOne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</a:p>
          <a:p>
            <a:pPr lvl="0"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lvl="0"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given two strings are equal?:true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33186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2194</TotalTime>
  <Words>2039</Words>
  <Application>Microsoft Office PowerPoint</Application>
  <PresentationFormat>Widescreen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Courier New</vt:lpstr>
      <vt:lpstr>Elephant</vt:lpstr>
      <vt:lpstr>Gill Sans MT</vt:lpstr>
      <vt:lpstr>Symbol</vt:lpstr>
      <vt:lpstr>Times New Roman</vt:lpstr>
      <vt:lpstr>Wingdings</vt:lpstr>
      <vt:lpstr>Parcel</vt:lpstr>
      <vt:lpstr>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</dc:title>
  <dc:creator>Hey!</dc:creator>
  <cp:lastModifiedBy>Hey!</cp:lastModifiedBy>
  <cp:revision>73</cp:revision>
  <dcterms:created xsi:type="dcterms:W3CDTF">2023-12-09T07:12:39Z</dcterms:created>
  <dcterms:modified xsi:type="dcterms:W3CDTF">2024-05-02T05:26:22Z</dcterms:modified>
</cp:coreProperties>
</file>