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0" r:id="rId4"/>
    <p:sldId id="261"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B80F-DEA7-4E2E-3309-67B45733A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7D1FC3-4D23-2202-92BB-16F2BC5D9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831D87-1F59-B139-A8CA-F70F957F0ECD}"/>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5" name="Footer Placeholder 4">
            <a:extLst>
              <a:ext uri="{FF2B5EF4-FFF2-40B4-BE49-F238E27FC236}">
                <a16:creationId xmlns:a16="http://schemas.microsoft.com/office/drawing/2014/main" id="{678BBB74-18AA-5D31-4B38-49BCE1FC5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17BF3-D815-29CE-5FD9-110A704EFD89}"/>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101724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DAF5-F314-3AEC-613A-672636FEAC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5AD849-A15C-4D27-B0A9-B351B054E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83576-83C2-32A0-B3BD-DF3B06FC240F}"/>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5" name="Footer Placeholder 4">
            <a:extLst>
              <a:ext uri="{FF2B5EF4-FFF2-40B4-BE49-F238E27FC236}">
                <a16:creationId xmlns:a16="http://schemas.microsoft.com/office/drawing/2014/main" id="{F8979E6C-63AF-BB49-FF26-F71F32264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44011-4B5D-5579-9E4F-8392BE529678}"/>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17169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1BFF1-AF8A-B360-DDED-BA23B6EFEF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7DA0A-3B54-DC54-2F59-A5236FF77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404A4-C31C-6707-040F-8D8B21E8553C}"/>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5" name="Footer Placeholder 4">
            <a:extLst>
              <a:ext uri="{FF2B5EF4-FFF2-40B4-BE49-F238E27FC236}">
                <a16:creationId xmlns:a16="http://schemas.microsoft.com/office/drawing/2014/main" id="{7FF985BD-AFC0-6ABC-934E-705536F39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3B9FA-6523-667A-7496-F15BD7428F66}"/>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287175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21AD-08EF-B44F-1FCC-7E8EAC52F9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7BF8C6-050A-A866-B461-940B7E87E7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888BE-073E-ADB9-6404-A2207473A626}"/>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5" name="Footer Placeholder 4">
            <a:extLst>
              <a:ext uri="{FF2B5EF4-FFF2-40B4-BE49-F238E27FC236}">
                <a16:creationId xmlns:a16="http://schemas.microsoft.com/office/drawing/2014/main" id="{887299E9-0174-61B8-5704-A0CDEA4B1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A348A-ABAD-A60B-65A5-1962BCBA1126}"/>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77780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139C-C6DF-7C20-43E2-EF120D337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FEDA2A-4A6D-B6A3-2B3A-8686AE3CA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11D69-4F3F-4176-4B42-00F0C6D93ED4}"/>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5" name="Footer Placeholder 4">
            <a:extLst>
              <a:ext uri="{FF2B5EF4-FFF2-40B4-BE49-F238E27FC236}">
                <a16:creationId xmlns:a16="http://schemas.microsoft.com/office/drawing/2014/main" id="{32A250E8-7670-5E9F-C57E-20166078C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1DC7D-38F5-06BA-311C-2042DFD3F5C1}"/>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61092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F76B-8EDC-B6A3-D4EB-C1C543272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EDA3A-C357-FA89-A7F6-0F8A95D492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134EC8-EE51-8A8F-F270-2A783ABCD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20FFB8-B73A-AD38-398B-D1DC016EDB32}"/>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6" name="Footer Placeholder 5">
            <a:extLst>
              <a:ext uri="{FF2B5EF4-FFF2-40B4-BE49-F238E27FC236}">
                <a16:creationId xmlns:a16="http://schemas.microsoft.com/office/drawing/2014/main" id="{5472382C-9A2F-6482-14F2-837DB59330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A00A46-31D8-CC59-B305-89DFBB2BA6E0}"/>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64684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7EEA-A8B9-7209-B757-4AF763EA9D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098874-95D7-85E7-42F0-F1E4DE4C2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6C492-75DA-B0DD-BEE3-F3F4124A0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E830DC-1ED7-E169-4EF1-2B0BD7B55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375738-B940-6BEB-446A-73EDF465C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E3E327-BE15-AEDB-827F-88709EB02A4B}"/>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8" name="Footer Placeholder 7">
            <a:extLst>
              <a:ext uri="{FF2B5EF4-FFF2-40B4-BE49-F238E27FC236}">
                <a16:creationId xmlns:a16="http://schemas.microsoft.com/office/drawing/2014/main" id="{7DF75199-1CB5-20B7-0ED0-6C55116AFB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95BD79-E636-AD2B-E5BE-C5ABC58CA014}"/>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378975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F26E-A987-D0F7-AAD2-4AE7EA215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D5298C-4F18-6098-8510-A549FF052011}"/>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4" name="Footer Placeholder 3">
            <a:extLst>
              <a:ext uri="{FF2B5EF4-FFF2-40B4-BE49-F238E27FC236}">
                <a16:creationId xmlns:a16="http://schemas.microsoft.com/office/drawing/2014/main" id="{20EB8570-486E-D2B2-A7C8-5037D3A2B2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DF3CE3-768F-B6BC-E77C-39462F240916}"/>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323909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42661-F9B5-D550-CCEC-5DAB5B8E11A7}"/>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3" name="Footer Placeholder 2">
            <a:extLst>
              <a:ext uri="{FF2B5EF4-FFF2-40B4-BE49-F238E27FC236}">
                <a16:creationId xmlns:a16="http://schemas.microsoft.com/office/drawing/2014/main" id="{1E6EAE7C-D545-3835-CB96-E2BA815B38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2E6EF8-BA50-F5B2-3623-7DA30E699B3C}"/>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1058864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961-ADA6-46E1-D8BD-FDEFAE2F7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89066-E747-D4A1-2E3E-8673127E5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298211-F244-EBC4-AAC3-C8528FA5A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ED10A-4685-8D4C-5B9F-2CBAD4D2BB66}"/>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6" name="Footer Placeholder 5">
            <a:extLst>
              <a:ext uri="{FF2B5EF4-FFF2-40B4-BE49-F238E27FC236}">
                <a16:creationId xmlns:a16="http://schemas.microsoft.com/office/drawing/2014/main" id="{48A250D5-0772-31EE-BED9-EB148AED3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BEB366-D140-6EAD-2744-9D972DBD68C6}"/>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200456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4976-1754-DF28-3478-E5D5D5A79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662682-2B2D-4E1E-20D0-F7AEC4CD7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658EDD-BC45-9A46-65C1-93F0B0057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2F460-94D8-321D-B24C-CAFACCB70DDE}"/>
              </a:ext>
            </a:extLst>
          </p:cNvPr>
          <p:cNvSpPr>
            <a:spLocks noGrp="1"/>
          </p:cNvSpPr>
          <p:nvPr>
            <p:ph type="dt" sz="half" idx="10"/>
          </p:nvPr>
        </p:nvSpPr>
        <p:spPr/>
        <p:txBody>
          <a:bodyPr/>
          <a:lstStyle/>
          <a:p>
            <a:fld id="{F3B9FD7C-84AC-4BA3-979E-447DAD994DB1}" type="datetimeFigureOut">
              <a:rPr lang="en-IN" smtClean="0"/>
              <a:t>14-05-2024</a:t>
            </a:fld>
            <a:endParaRPr lang="en-IN"/>
          </a:p>
        </p:txBody>
      </p:sp>
      <p:sp>
        <p:nvSpPr>
          <p:cNvPr id="6" name="Footer Placeholder 5">
            <a:extLst>
              <a:ext uri="{FF2B5EF4-FFF2-40B4-BE49-F238E27FC236}">
                <a16:creationId xmlns:a16="http://schemas.microsoft.com/office/drawing/2014/main" id="{7A2EA268-AA15-D8AA-504C-8619329104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529DD-4463-EB5F-EF5A-FDA9B157C20E}"/>
              </a:ext>
            </a:extLst>
          </p:cNvPr>
          <p:cNvSpPr>
            <a:spLocks noGrp="1"/>
          </p:cNvSpPr>
          <p:nvPr>
            <p:ph type="sldNum" sz="quarter" idx="12"/>
          </p:nvPr>
        </p:nvSpPr>
        <p:spPr/>
        <p:txBody>
          <a:bodyPr/>
          <a:lstStyle/>
          <a:p>
            <a:fld id="{B12587A3-E933-4FC7-8337-8CB05B3CCA1F}" type="slidenum">
              <a:rPr lang="en-IN" smtClean="0"/>
              <a:t>‹#›</a:t>
            </a:fld>
            <a:endParaRPr lang="en-IN"/>
          </a:p>
        </p:txBody>
      </p:sp>
    </p:spTree>
    <p:extLst>
      <p:ext uri="{BB962C8B-B14F-4D97-AF65-F5344CB8AC3E}">
        <p14:creationId xmlns:p14="http://schemas.microsoft.com/office/powerpoint/2010/main" val="349440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25497-AD85-7AC6-5A27-47600B2B4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F6325A-814A-4D9E-B65B-147165F65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FA562-8D2F-AFAF-00F7-E7C877249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9FD7C-84AC-4BA3-979E-447DAD994DB1}" type="datetimeFigureOut">
              <a:rPr lang="en-IN" smtClean="0"/>
              <a:t>14-05-2024</a:t>
            </a:fld>
            <a:endParaRPr lang="en-IN"/>
          </a:p>
        </p:txBody>
      </p:sp>
      <p:sp>
        <p:nvSpPr>
          <p:cNvPr id="5" name="Footer Placeholder 4">
            <a:extLst>
              <a:ext uri="{FF2B5EF4-FFF2-40B4-BE49-F238E27FC236}">
                <a16:creationId xmlns:a16="http://schemas.microsoft.com/office/drawing/2014/main" id="{E1A93430-EE7B-0F8A-6885-3066698C3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7245AB-4C96-997B-9032-E3204CF88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587A3-E933-4FC7-8337-8CB05B3CCA1F}" type="slidenum">
              <a:rPr lang="en-IN" smtClean="0"/>
              <a:t>‹#›</a:t>
            </a:fld>
            <a:endParaRPr lang="en-IN"/>
          </a:p>
        </p:txBody>
      </p:sp>
    </p:spTree>
    <p:extLst>
      <p:ext uri="{BB962C8B-B14F-4D97-AF65-F5344CB8AC3E}">
        <p14:creationId xmlns:p14="http://schemas.microsoft.com/office/powerpoint/2010/main" val="3524866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F3455-6BEE-C3D5-F840-315608B0C116}"/>
              </a:ext>
            </a:extLst>
          </p:cNvPr>
          <p:cNvSpPr txBox="1"/>
          <p:nvPr/>
        </p:nvSpPr>
        <p:spPr>
          <a:xfrm>
            <a:off x="0" y="0"/>
            <a:ext cx="12293600" cy="4524315"/>
          </a:xfrm>
          <a:prstGeom prst="rect">
            <a:avLst/>
          </a:prstGeom>
          <a:noFill/>
        </p:spPr>
        <p:txBody>
          <a:bodyPr wrap="square" rtlCol="0">
            <a:spAutoFit/>
          </a:bodyPr>
          <a:lstStyle/>
          <a:p>
            <a:pPr algn="ctr"/>
            <a:endParaRPr lang="en-US" sz="7200" dirty="0">
              <a:latin typeface="Algerian" panose="04020705040A02060702" pitchFamily="82" charset="0"/>
            </a:endParaRPr>
          </a:p>
          <a:p>
            <a:pPr algn="ctr"/>
            <a:endParaRPr lang="en-US" sz="7200" dirty="0">
              <a:latin typeface="Algerian" panose="04020705040A02060702" pitchFamily="82" charset="0"/>
            </a:endParaRPr>
          </a:p>
          <a:p>
            <a:pPr algn="ctr"/>
            <a:r>
              <a:rPr lang="en-US" sz="7200" dirty="0">
                <a:latin typeface="Algerian" panose="04020705040A02060702" pitchFamily="82" charset="0"/>
              </a:rPr>
              <a:t>RECURSION AND SCANNER CLASS</a:t>
            </a:r>
          </a:p>
        </p:txBody>
      </p:sp>
    </p:spTree>
    <p:extLst>
      <p:ext uri="{BB962C8B-B14F-4D97-AF65-F5344CB8AC3E}">
        <p14:creationId xmlns:p14="http://schemas.microsoft.com/office/powerpoint/2010/main" val="376940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145A-5B95-D4D5-0D3D-9CD8FFE41CA5}"/>
              </a:ext>
            </a:extLst>
          </p:cNvPr>
          <p:cNvSpPr>
            <a:spLocks noGrp="1"/>
          </p:cNvSpPr>
          <p:nvPr>
            <p:ph type="title"/>
          </p:nvPr>
        </p:nvSpPr>
        <p:spPr>
          <a:xfrm>
            <a:off x="939800" y="217714"/>
            <a:ext cx="10515600" cy="1045029"/>
          </a:xfrm>
        </p:spPr>
        <p:txBody>
          <a:bodyPr>
            <a:normAutofit fontScale="90000"/>
          </a:bodyPr>
          <a:lstStyle/>
          <a:p>
            <a:r>
              <a:rPr lang="en-IN" b="1" dirty="0">
                <a:solidFill>
                  <a:srgbClr val="000000"/>
                </a:solidFill>
                <a:effectLst/>
                <a:latin typeface="Elephant" panose="02020904090505020303" pitchFamily="18" charset="0"/>
                <a:ea typeface="Times New Roman" panose="02020603050405020304" pitchFamily="18" charset="0"/>
              </a:rPr>
              <a:t>Recursion:</a:t>
            </a:r>
            <a:br>
              <a:rPr lang="en-IN" sz="4000" b="1" dirty="0">
                <a:effectLst/>
                <a:latin typeface="Elephant" panose="02020904090505020303" pitchFamily="18" charset="0"/>
                <a:ea typeface="Times New Roman" panose="02020603050405020304" pitchFamily="18" charset="0"/>
              </a:rPr>
            </a:br>
            <a:endParaRPr lang="en-IN" b="1" dirty="0">
              <a:latin typeface="Elephant" panose="02020904090505020303" pitchFamily="18" charset="0"/>
            </a:endParaRPr>
          </a:p>
        </p:txBody>
      </p:sp>
      <p:sp>
        <p:nvSpPr>
          <p:cNvPr id="3" name="Content Placeholder 2">
            <a:extLst>
              <a:ext uri="{FF2B5EF4-FFF2-40B4-BE49-F238E27FC236}">
                <a16:creationId xmlns:a16="http://schemas.microsoft.com/office/drawing/2014/main" id="{44F6DEF2-8C3B-7104-35A4-95E5235D7877}"/>
              </a:ext>
            </a:extLst>
          </p:cNvPr>
          <p:cNvSpPr>
            <a:spLocks noGrp="1"/>
          </p:cNvSpPr>
          <p:nvPr>
            <p:ph idx="1"/>
          </p:nvPr>
        </p:nvSpPr>
        <p:spPr>
          <a:xfrm>
            <a:off x="939800" y="1262743"/>
            <a:ext cx="10515600" cy="5131934"/>
          </a:xfrm>
        </p:spPr>
        <p:txBody>
          <a:bodyPr>
            <a:normAutofit/>
          </a:bodyPr>
          <a:lstStyle/>
          <a:p>
            <a:pPr algn="just"/>
            <a:r>
              <a:rPr lang="en-IN" dirty="0">
                <a:solidFill>
                  <a:srgbClr val="000000"/>
                </a:solidFill>
                <a:effectLst/>
                <a:latin typeface="Times New Roman" panose="02020603050405020304" pitchFamily="18" charset="0"/>
                <a:ea typeface="Times New Roman" panose="02020603050405020304" pitchFamily="18" charset="0"/>
              </a:rPr>
              <a:t>In java, a method that calls itself is known as recursive method and this process is know as recursion.</a:t>
            </a:r>
            <a:endParaRPr lang="en-IN" dirty="0">
              <a:effectLst/>
              <a:latin typeface="Times New Roman" panose="02020603050405020304" pitchFamily="18" charset="0"/>
              <a:ea typeface="Times New Roman" panose="02020603050405020304" pitchFamily="18" charset="0"/>
            </a:endParaRPr>
          </a:p>
          <a:p>
            <a:pPr marL="0" indent="0" algn="just">
              <a:buNone/>
            </a:pPr>
            <a:endParaRPr lang="en-IN" b="1" dirty="0">
              <a:solidFill>
                <a:srgbClr val="000000"/>
              </a:solidFill>
              <a:latin typeface="Times New Roman" panose="02020603050405020304" pitchFamily="18" charset="0"/>
              <a:ea typeface="Times New Roman" panose="02020603050405020304" pitchFamily="18" charset="0"/>
            </a:endParaRPr>
          </a:p>
          <a:p>
            <a:pPr marL="457200" lvl="1" indent="0" algn="just">
              <a:buNone/>
            </a:pPr>
            <a:r>
              <a:rPr lang="en-IN" sz="3200" b="1" dirty="0">
                <a:solidFill>
                  <a:srgbClr val="000000"/>
                </a:solidFill>
                <a:effectLst/>
                <a:latin typeface="Times New Roman" panose="02020603050405020304" pitchFamily="18" charset="0"/>
                <a:ea typeface="Times New Roman" panose="02020603050405020304" pitchFamily="18" charset="0"/>
              </a:rPr>
              <a:t>Syntax:</a:t>
            </a:r>
            <a:endParaRPr lang="en-IN" sz="3200" b="1" dirty="0">
              <a:effectLst/>
              <a:latin typeface="Times New Roman" panose="02020603050405020304" pitchFamily="18" charset="0"/>
              <a:ea typeface="Times New Roman" panose="02020603050405020304" pitchFamily="18" charset="0"/>
            </a:endParaRPr>
          </a:p>
          <a:p>
            <a:pPr marL="457200" lvl="1" indent="0" algn="just">
              <a:buNone/>
            </a:pPr>
            <a:r>
              <a:rPr lang="en-IN" sz="2800" dirty="0" err="1">
                <a:solidFill>
                  <a:srgbClr val="000000"/>
                </a:solidFill>
                <a:effectLst/>
                <a:latin typeface="Times New Roman" panose="02020603050405020304" pitchFamily="18" charset="0"/>
                <a:ea typeface="Times New Roman" panose="02020603050405020304" pitchFamily="18" charset="0"/>
              </a:rPr>
              <a:t>Returntype</a:t>
            </a: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dirty="0" err="1">
                <a:solidFill>
                  <a:srgbClr val="000000"/>
                </a:solidFill>
                <a:effectLst/>
                <a:latin typeface="Times New Roman" panose="02020603050405020304" pitchFamily="18" charset="0"/>
                <a:ea typeface="Times New Roman" panose="02020603050405020304" pitchFamily="18" charset="0"/>
              </a:rPr>
              <a:t>methodName</a:t>
            </a:r>
            <a:r>
              <a:rPr lang="en-IN" sz="2800"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457200" lvl="1"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#code to be executed </a:t>
            </a:r>
            <a:endParaRPr lang="en-IN" sz="2800" dirty="0">
              <a:effectLst/>
              <a:latin typeface="Times New Roman" panose="02020603050405020304" pitchFamily="18" charset="0"/>
              <a:ea typeface="Times New Roman" panose="02020603050405020304" pitchFamily="18" charset="0"/>
            </a:endParaRPr>
          </a:p>
          <a:p>
            <a:pPr marL="457200" lvl="1" indent="0" algn="just">
              <a:buNone/>
            </a:pPr>
            <a:r>
              <a:rPr lang="en-IN" sz="2800" dirty="0" err="1">
                <a:solidFill>
                  <a:srgbClr val="000000"/>
                </a:solidFill>
                <a:effectLst/>
                <a:latin typeface="Times New Roman" panose="02020603050405020304" pitchFamily="18" charset="0"/>
                <a:ea typeface="Times New Roman" panose="02020603050405020304" pitchFamily="18" charset="0"/>
              </a:rPr>
              <a:t>methodName</a:t>
            </a:r>
            <a:r>
              <a:rPr lang="en-IN" sz="2800" dirty="0">
                <a:solidFill>
                  <a:srgbClr val="000000"/>
                </a:solidFill>
                <a:effectLst/>
                <a:latin typeface="Times New Roman" panose="02020603050405020304" pitchFamily="18" charset="0"/>
                <a:ea typeface="Times New Roman" panose="02020603050405020304" pitchFamily="18" charset="0"/>
              </a:rPr>
              <a:t>();#calling same method</a:t>
            </a:r>
            <a:endParaRPr lang="en-IN" sz="2800" dirty="0">
              <a:effectLst/>
              <a:latin typeface="Times New Roman" panose="02020603050405020304" pitchFamily="18" charset="0"/>
              <a:ea typeface="Times New Roman" panose="02020603050405020304" pitchFamily="18" charset="0"/>
            </a:endParaRPr>
          </a:p>
          <a:p>
            <a:pPr marL="457200" lvl="1"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18483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980BB-3DB9-35A8-0586-5CAB5FEB5075}"/>
              </a:ext>
            </a:extLst>
          </p:cNvPr>
          <p:cNvSpPr txBox="1"/>
          <p:nvPr/>
        </p:nvSpPr>
        <p:spPr>
          <a:xfrm>
            <a:off x="0" y="0"/>
            <a:ext cx="12192000" cy="6555641"/>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a:t>
            </a:r>
          </a:p>
          <a:p>
            <a:r>
              <a:rPr lang="en-IN" sz="2800" b="1" dirty="0">
                <a:latin typeface="Times New Roman" panose="02020603050405020304" pitchFamily="18" charset="0"/>
                <a:cs typeface="Times New Roman" panose="02020603050405020304" pitchFamily="18" charset="0"/>
              </a:rPr>
              <a:t>Example for </a:t>
            </a:r>
            <a:r>
              <a:rPr lang="en-IN" sz="2800" b="1" dirty="0" err="1">
                <a:latin typeface="Times New Roman" panose="02020603050405020304" pitchFamily="18" charset="0"/>
                <a:cs typeface="Times New Roman" panose="02020603050405020304" pitchFamily="18" charset="0"/>
              </a:rPr>
              <a:t>infinte</a:t>
            </a:r>
            <a:r>
              <a:rPr lang="en-IN" sz="2800" b="1"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static void </a:t>
            </a:r>
            <a:r>
              <a:rPr lang="en-IN" sz="2400" dirty="0" err="1">
                <a:latin typeface="Times New Roman" panose="02020603050405020304" pitchFamily="18" charset="0"/>
                <a:cs typeface="Times New Roman" panose="02020603050405020304" pitchFamily="18" charset="0"/>
              </a:rPr>
              <a:t>infiniteCallPrintHello</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("hello");</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infiniteCallPrintHello</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Example for finite:</a:t>
            </a:r>
          </a:p>
          <a:p>
            <a:pPr lvl="1"/>
            <a:r>
              <a:rPr lang="en-IN" sz="2400" dirty="0">
                <a:latin typeface="Times New Roman" panose="02020603050405020304" pitchFamily="18" charset="0"/>
                <a:cs typeface="Times New Roman" panose="02020603050405020304" pitchFamily="18" charset="0"/>
              </a:rPr>
              <a:t> static int count = 0;</a:t>
            </a:r>
          </a:p>
          <a:p>
            <a:pPr lvl="1"/>
            <a:r>
              <a:rPr lang="en-IN" sz="2400" dirty="0">
                <a:latin typeface="Times New Roman" panose="02020603050405020304" pitchFamily="18" charset="0"/>
                <a:cs typeface="Times New Roman" panose="02020603050405020304" pitchFamily="18" charset="0"/>
              </a:rPr>
              <a:t>  static void </a:t>
            </a:r>
            <a:r>
              <a:rPr lang="en-IN" sz="2400" dirty="0" err="1">
                <a:latin typeface="Times New Roman" panose="02020603050405020304" pitchFamily="18" charset="0"/>
                <a:cs typeface="Times New Roman" panose="02020603050405020304" pitchFamily="18" charset="0"/>
              </a:rPr>
              <a:t>finiteCallPrintHello</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count++;</a:t>
            </a:r>
          </a:p>
          <a:p>
            <a:pPr lvl="1"/>
            <a:r>
              <a:rPr lang="en-IN" sz="2400" dirty="0">
                <a:latin typeface="Times New Roman" panose="02020603050405020304" pitchFamily="18" charset="0"/>
                <a:cs typeface="Times New Roman" panose="02020603050405020304" pitchFamily="18" charset="0"/>
              </a:rPr>
              <a:t>       if(count &lt;= 5)</a:t>
            </a:r>
          </a:p>
          <a:p>
            <a:pPr lvl="1"/>
            <a:r>
              <a:rPr lang="en-IN" sz="2400" dirty="0">
                <a:latin typeface="Times New Roman" panose="02020603050405020304" pitchFamily="18" charset="0"/>
                <a:cs typeface="Times New Roman" panose="02020603050405020304" pitchFamily="18" charset="0"/>
              </a:rPr>
              <a:t>       {</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("Hello" + count);</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finitecallPrintHello</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a:t>
            </a:r>
          </a:p>
          <a:p>
            <a:pPr lvl="1"/>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2461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F2E38-B4C2-EE21-589C-DC0A165B0B13}"/>
              </a:ext>
            </a:extLst>
          </p:cNvPr>
          <p:cNvSpPr txBox="1"/>
          <p:nvPr/>
        </p:nvSpPr>
        <p:spPr>
          <a:xfrm>
            <a:off x="0" y="0"/>
            <a:ext cx="12192000" cy="760208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Example for factorial method:</a:t>
            </a:r>
          </a:p>
          <a:p>
            <a:pPr lvl="1"/>
            <a:r>
              <a:rPr lang="en-US" sz="2400" dirty="0">
                <a:latin typeface="Times New Roman" panose="02020603050405020304" pitchFamily="18" charset="0"/>
                <a:cs typeface="Times New Roman" panose="02020603050405020304" pitchFamily="18" charset="0"/>
              </a:rPr>
              <a:t>public static int </a:t>
            </a:r>
            <a:r>
              <a:rPr lang="en-US" sz="2400" dirty="0" err="1">
                <a:latin typeface="Times New Roman" panose="02020603050405020304" pitchFamily="18" charset="0"/>
                <a:cs typeface="Times New Roman" panose="02020603050405020304" pitchFamily="18" charset="0"/>
              </a:rPr>
              <a:t>factorialMethod</a:t>
            </a:r>
            <a:r>
              <a:rPr lang="en-US" sz="2400" dirty="0">
                <a:latin typeface="Times New Roman" panose="02020603050405020304" pitchFamily="18" charset="0"/>
                <a:cs typeface="Times New Roman" panose="02020603050405020304" pitchFamily="18" charset="0"/>
              </a:rPr>
              <a:t>(int number){</a:t>
            </a:r>
          </a:p>
          <a:p>
            <a:pPr lvl="1"/>
            <a:r>
              <a:rPr lang="en-US" sz="2400" dirty="0">
                <a:latin typeface="Times New Roman" panose="02020603050405020304" pitchFamily="18" charset="0"/>
                <a:cs typeface="Times New Roman" panose="02020603050405020304" pitchFamily="18" charset="0"/>
              </a:rPr>
              <a:t>       if(number==1)</a:t>
            </a:r>
          </a:p>
          <a:p>
            <a:pPr lvl="1"/>
            <a:r>
              <a:rPr lang="en-US" sz="2400" dirty="0">
                <a:latin typeface="Times New Roman" panose="02020603050405020304" pitchFamily="18" charset="0"/>
                <a:cs typeface="Times New Roman" panose="02020603050405020304" pitchFamily="18" charset="0"/>
              </a:rPr>
              <a:t>           return 1;</a:t>
            </a:r>
          </a:p>
          <a:p>
            <a:pPr lvl="1"/>
            <a:r>
              <a:rPr lang="en-US" sz="2400" dirty="0">
                <a:latin typeface="Times New Roman" panose="02020603050405020304" pitchFamily="18" charset="0"/>
                <a:cs typeface="Times New Roman" panose="02020603050405020304" pitchFamily="18" charset="0"/>
              </a:rPr>
              <a:t>       else</a:t>
            </a:r>
          </a:p>
          <a:p>
            <a:pPr lvl="1"/>
            <a:r>
              <a:rPr lang="en-US" sz="2400" dirty="0">
                <a:latin typeface="Times New Roman" panose="02020603050405020304" pitchFamily="18" charset="0"/>
                <a:cs typeface="Times New Roman" panose="02020603050405020304" pitchFamily="18" charset="0"/>
              </a:rPr>
              <a:t>           return (number*</a:t>
            </a:r>
            <a:r>
              <a:rPr lang="en-US" sz="2400" dirty="0" err="1">
                <a:latin typeface="Times New Roman" panose="02020603050405020304" pitchFamily="18" charset="0"/>
                <a:cs typeface="Times New Roman" panose="02020603050405020304" pitchFamily="18" charset="0"/>
              </a:rPr>
              <a:t>factorialMethod</a:t>
            </a:r>
            <a:r>
              <a:rPr lang="en-US" sz="2400" dirty="0">
                <a:latin typeface="Times New Roman" panose="02020603050405020304" pitchFamily="18" charset="0"/>
                <a:cs typeface="Times New Roman" panose="02020603050405020304" pitchFamily="18" charset="0"/>
              </a:rPr>
              <a:t>(number-1));//5*4*3*2*1</a:t>
            </a:r>
          </a:p>
          <a:p>
            <a:pPr lvl="1"/>
            <a:r>
              <a:rPr lang="en-US" sz="2400" dirty="0">
                <a:latin typeface="Times New Roman" panose="02020603050405020304" pitchFamily="18" charset="0"/>
                <a:cs typeface="Times New Roman" panose="02020603050405020304" pitchFamily="18" charset="0"/>
              </a:rPr>
              <a:t>   }</a:t>
            </a:r>
          </a:p>
          <a:p>
            <a:endParaRPr lang="en-IN" sz="3200" b="1"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Program for Sum of natural Number:</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NaturalNumSum</a:t>
            </a:r>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int result= sum(10);</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(result);</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6BCC9B-CA6A-7271-6443-A11753AF39AD}"/>
              </a:ext>
            </a:extLst>
          </p:cNvPr>
          <p:cNvSpPr txBox="1"/>
          <p:nvPr/>
        </p:nvSpPr>
        <p:spPr>
          <a:xfrm>
            <a:off x="5776686" y="3744686"/>
            <a:ext cx="6415314" cy="2954655"/>
          </a:xfrm>
          <a:prstGeom prst="rect">
            <a:avLst/>
          </a:prstGeom>
          <a:noFill/>
        </p:spPr>
        <p:txBody>
          <a:bodyPr wrap="square" rtlCol="0">
            <a:spAutoFit/>
          </a:bodyPr>
          <a:lstStyle/>
          <a:p>
            <a:pPr lvl="1"/>
            <a:r>
              <a:rPr lang="en-US" sz="2400" dirty="0">
                <a:latin typeface="Times New Roman" panose="02020603050405020304" pitchFamily="18" charset="0"/>
                <a:cs typeface="Times New Roman" panose="02020603050405020304" pitchFamily="18" charset="0"/>
              </a:rPr>
              <a:t> public static int sum(int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if(</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&gt;0){</a:t>
            </a:r>
          </a:p>
          <a:p>
            <a:pPr lvl="1"/>
            <a:r>
              <a:rPr lang="en-US" sz="2400" dirty="0">
                <a:latin typeface="Times New Roman" panose="02020603050405020304" pitchFamily="18" charset="0"/>
                <a:cs typeface="Times New Roman" panose="02020603050405020304" pitchFamily="18" charset="0"/>
              </a:rPr>
              <a:t>return </a:t>
            </a:r>
            <a:r>
              <a:rPr lang="en-US" sz="2400" dirty="0" err="1">
                <a:latin typeface="Times New Roman" panose="02020603050405020304" pitchFamily="18" charset="0"/>
                <a:cs typeface="Times New Roman" panose="02020603050405020304" pitchFamily="18" charset="0"/>
              </a:rPr>
              <a:t>i+sum</a:t>
            </a:r>
            <a:r>
              <a:rPr lang="en-US" sz="2400" dirty="0">
                <a:latin typeface="Times New Roman" panose="02020603050405020304" pitchFamily="18" charset="0"/>
                <a:cs typeface="Times New Roman" panose="02020603050405020304" pitchFamily="18" charset="0"/>
              </a:rPr>
              <a:t>(i-1);</a:t>
            </a:r>
          </a:p>
          <a:p>
            <a:pPr lvl="1"/>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else {</a:t>
            </a:r>
          </a:p>
          <a:p>
            <a:pPr lvl="1"/>
            <a:r>
              <a:rPr lang="en-US" sz="2400" dirty="0">
                <a:latin typeface="Times New Roman" panose="02020603050405020304" pitchFamily="18" charset="0"/>
                <a:cs typeface="Times New Roman" panose="02020603050405020304" pitchFamily="18" charset="0"/>
              </a:rPr>
              <a:t>            return 0;</a:t>
            </a:r>
          </a:p>
          <a:p>
            <a:pPr lvl="1"/>
            <a:r>
              <a:rPr lang="en-US" sz="2400" dirty="0">
                <a:latin typeface="Times New Roman" panose="02020603050405020304" pitchFamily="18" charset="0"/>
                <a:cs typeface="Times New Roman" panose="02020603050405020304" pitchFamily="18" charset="0"/>
              </a:rPr>
              <a:t>        } } } }</a:t>
            </a:r>
          </a:p>
          <a:p>
            <a:endParaRPr lang="en-IN" dirty="0"/>
          </a:p>
        </p:txBody>
      </p:sp>
      <p:cxnSp>
        <p:nvCxnSpPr>
          <p:cNvPr id="6" name="Straight Connector 5">
            <a:extLst>
              <a:ext uri="{FF2B5EF4-FFF2-40B4-BE49-F238E27FC236}">
                <a16:creationId xmlns:a16="http://schemas.microsoft.com/office/drawing/2014/main" id="{264309E3-093F-9F65-7B4B-8AD7C5EB78BA}"/>
              </a:ext>
            </a:extLst>
          </p:cNvPr>
          <p:cNvCxnSpPr/>
          <p:nvPr/>
        </p:nvCxnSpPr>
        <p:spPr>
          <a:xfrm>
            <a:off x="5776686" y="3744686"/>
            <a:ext cx="0" cy="31133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14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F4EE-74AA-4CC9-F1EC-CA01FC465E70}"/>
              </a:ext>
            </a:extLst>
          </p:cNvPr>
          <p:cNvSpPr>
            <a:spLocks noGrp="1"/>
          </p:cNvSpPr>
          <p:nvPr>
            <p:ph type="title"/>
          </p:nvPr>
        </p:nvSpPr>
        <p:spPr>
          <a:xfrm>
            <a:off x="1030514" y="145143"/>
            <a:ext cx="6458858" cy="1306286"/>
          </a:xfrm>
        </p:spPr>
        <p:txBody>
          <a:bodyPr>
            <a:normAutofit fontScale="90000"/>
          </a:bodyPr>
          <a:lstStyle/>
          <a:p>
            <a:r>
              <a:rPr lang="en-IN" sz="3600" b="1" dirty="0">
                <a:solidFill>
                  <a:srgbClr val="000000"/>
                </a:solidFill>
                <a:effectLst/>
                <a:latin typeface="Times New Roman" panose="02020603050405020304" pitchFamily="18" charset="0"/>
                <a:ea typeface="Times New Roman" panose="02020603050405020304" pitchFamily="18" charset="0"/>
              </a:rPr>
              <a:t>Scanner Class in Java:</a:t>
            </a:r>
            <a:br>
              <a:rPr lang="en-IN" sz="3600" dirty="0">
                <a:effectLst/>
                <a:latin typeface="Times New Roman" panose="02020603050405020304" pitchFamily="18" charset="0"/>
                <a:ea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567BCFCB-1A0D-AE6E-CD8C-57C7E4994F01}"/>
              </a:ext>
            </a:extLst>
          </p:cNvPr>
          <p:cNvSpPr>
            <a:spLocks noGrp="1"/>
          </p:cNvSpPr>
          <p:nvPr>
            <p:ph idx="1"/>
          </p:nvPr>
        </p:nvSpPr>
        <p:spPr>
          <a:xfrm>
            <a:off x="116115" y="943430"/>
            <a:ext cx="11538858" cy="5219020"/>
          </a:xfrm>
        </p:spPr>
        <p:txBody>
          <a:bodyPr>
            <a:no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rPr>
              <a:t>The scanner class is the one of the predefined classes that is used to read the data from the keyboard i.e. at run time</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 import </a:t>
            </a:r>
            <a:r>
              <a:rPr lang="en-IN" sz="2400" dirty="0" err="1">
                <a:solidFill>
                  <a:srgbClr val="000000"/>
                </a:solidFill>
                <a:effectLst/>
                <a:latin typeface="Times New Roman" panose="02020603050405020304" pitchFamily="18" charset="0"/>
                <a:ea typeface="Times New Roman" panose="02020603050405020304" pitchFamily="18" charset="0"/>
              </a:rPr>
              <a:t>java.util.Scanner</a:t>
            </a:r>
            <a:r>
              <a:rPr lang="en-IN" sz="2400" dirty="0">
                <a:solidFill>
                  <a:srgbClr val="000000"/>
                </a:solidFill>
                <a:effectLst/>
                <a:latin typeface="Times New Roman" panose="02020603050405020304" pitchFamily="18" charset="0"/>
                <a:ea typeface="Times New Roman" panose="02020603050405020304" pitchFamily="18" charset="0"/>
              </a:rPr>
              <a:t>; “ </a:t>
            </a:r>
            <a:r>
              <a:rPr lang="en-IN" sz="24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package using scanner class.</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You need to create an instance(object) of the Scanner class, which is passed to the System.in(an input stream which is used to read data from the keyboard) in the constructor of Scanner class</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 new keyword is used to create an instance (object) of the Scanner class</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Scanner scanner= new Scanner(System.in);</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b="1"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2400" b="1" dirty="0">
                <a:solidFill>
                  <a:srgbClr val="000000"/>
                </a:solidFill>
                <a:effectLst/>
                <a:latin typeface="Times New Roman" panose="02020603050405020304" pitchFamily="18" charset="0"/>
                <a:ea typeface="Times New Roman" panose="02020603050405020304" pitchFamily="18" charset="0"/>
              </a:rPr>
              <a:t>Advantages:</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There is no need to mention the type of data</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There is no need for exception handling</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164744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0B7886-9774-3A88-C87E-1893493554A9}"/>
              </a:ext>
            </a:extLst>
          </p:cNvPr>
          <p:cNvSpPr txBox="1"/>
          <p:nvPr/>
        </p:nvSpPr>
        <p:spPr>
          <a:xfrm>
            <a:off x="0" y="174172"/>
            <a:ext cx="12308114" cy="3170099"/>
          </a:xfrm>
          <a:prstGeom prst="rect">
            <a:avLst/>
          </a:prstGeom>
          <a:noFill/>
        </p:spPr>
        <p:txBody>
          <a:bodyPr wrap="square" rtlCol="0">
            <a:spAutoFit/>
          </a:bodyPr>
          <a:lstStyle/>
          <a:p>
            <a:r>
              <a:rPr lang="en-IN" sz="4000" b="1" dirty="0">
                <a:solidFill>
                  <a:srgbClr val="000000"/>
                </a:solidFill>
                <a:effectLst/>
                <a:latin typeface="Times New Roman" panose="02020603050405020304" pitchFamily="18" charset="0"/>
                <a:ea typeface="Times New Roman" panose="02020603050405020304" pitchFamily="18" charset="0"/>
              </a:rPr>
              <a:t>Methods of the Scanner class:</a:t>
            </a:r>
          </a:p>
          <a:p>
            <a:endParaRPr lang="en-IN" sz="4000" b="1" dirty="0">
              <a:solidFill>
                <a:srgbClr val="000000"/>
              </a:solidFill>
              <a:latin typeface="Times New Roman" panose="02020603050405020304" pitchFamily="18" charset="0"/>
              <a:ea typeface="Times New Roman" panose="02020603050405020304" pitchFamily="18" charset="0"/>
            </a:endParaRPr>
          </a:p>
          <a:p>
            <a:endParaRPr lang="en-IN" sz="4000" b="1" dirty="0">
              <a:solidFill>
                <a:srgbClr val="000000"/>
              </a:solidFill>
              <a:effectLst/>
              <a:latin typeface="Times New Roman" panose="02020603050405020304" pitchFamily="18" charset="0"/>
              <a:ea typeface="Times New Roman" panose="02020603050405020304" pitchFamily="18" charset="0"/>
            </a:endParaRPr>
          </a:p>
          <a:p>
            <a:endParaRPr lang="en-IN" sz="4000" dirty="0">
              <a:effectLst/>
              <a:latin typeface="Times New Roman" panose="02020603050405020304" pitchFamily="18" charset="0"/>
              <a:ea typeface="Times New Roman" panose="02020603050405020304" pitchFamily="18" charset="0"/>
            </a:endParaRPr>
          </a:p>
          <a:p>
            <a:endParaRPr lang="en-IN" sz="4000" dirty="0"/>
          </a:p>
        </p:txBody>
      </p:sp>
      <p:graphicFrame>
        <p:nvGraphicFramePr>
          <p:cNvPr id="6" name="Table 5">
            <a:extLst>
              <a:ext uri="{FF2B5EF4-FFF2-40B4-BE49-F238E27FC236}">
                <a16:creationId xmlns:a16="http://schemas.microsoft.com/office/drawing/2014/main" id="{B6289FA5-0D3D-05F7-87F8-DFFAB14F5C6D}"/>
              </a:ext>
            </a:extLst>
          </p:cNvPr>
          <p:cNvGraphicFramePr>
            <a:graphicFrameLocks noGrp="1"/>
          </p:cNvGraphicFramePr>
          <p:nvPr>
            <p:extLst>
              <p:ext uri="{D42A27DB-BD31-4B8C-83A1-F6EECF244321}">
                <p14:modId xmlns:p14="http://schemas.microsoft.com/office/powerpoint/2010/main" val="3168642250"/>
              </p:ext>
            </p:extLst>
          </p:nvPr>
        </p:nvGraphicFramePr>
        <p:xfrm>
          <a:off x="740229" y="1277258"/>
          <a:ext cx="8218352" cy="4095639"/>
        </p:xfrm>
        <a:graphic>
          <a:graphicData uri="http://schemas.openxmlformats.org/drawingml/2006/table">
            <a:tbl>
              <a:tblPr firstRow="1" firstCol="1" bandRow="1">
                <a:tableStyleId>{5C22544A-7EE6-4342-B048-85BDC9FD1C3A}</a:tableStyleId>
              </a:tblPr>
              <a:tblGrid>
                <a:gridCol w="4109176">
                  <a:extLst>
                    <a:ext uri="{9D8B030D-6E8A-4147-A177-3AD203B41FA5}">
                      <a16:colId xmlns:a16="http://schemas.microsoft.com/office/drawing/2014/main" val="2493846834"/>
                    </a:ext>
                  </a:extLst>
                </a:gridCol>
                <a:gridCol w="4109176">
                  <a:extLst>
                    <a:ext uri="{9D8B030D-6E8A-4147-A177-3AD203B41FA5}">
                      <a16:colId xmlns:a16="http://schemas.microsoft.com/office/drawing/2014/main" val="3816056552"/>
                    </a:ext>
                  </a:extLst>
                </a:gridCol>
              </a:tblGrid>
              <a:tr h="455071">
                <a:tc>
                  <a:txBody>
                    <a:bodyPr/>
                    <a:lstStyle/>
                    <a:p>
                      <a:pPr algn="just"/>
                      <a:r>
                        <a:rPr lang="en-IN" sz="2000" kern="100">
                          <a:effectLst/>
                        </a:rPr>
                        <a:t>Data type</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Methods</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3439433"/>
                  </a:ext>
                </a:extLst>
              </a:tr>
              <a:tr h="455071">
                <a:tc>
                  <a:txBody>
                    <a:bodyPr/>
                    <a:lstStyle/>
                    <a:p>
                      <a:pPr algn="just"/>
                      <a:r>
                        <a:rPr lang="en-IN" sz="2000" kern="100">
                          <a:effectLst/>
                        </a:rPr>
                        <a:t>Byte</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nextByte()</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6591030"/>
                  </a:ext>
                </a:extLst>
              </a:tr>
              <a:tr h="455071">
                <a:tc>
                  <a:txBody>
                    <a:bodyPr/>
                    <a:lstStyle/>
                    <a:p>
                      <a:pPr algn="just"/>
                      <a:r>
                        <a:rPr lang="en-IN" sz="2000" kern="100">
                          <a:effectLst/>
                        </a:rPr>
                        <a:t>Short</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nextShort()</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2975821"/>
                  </a:ext>
                </a:extLst>
              </a:tr>
              <a:tr h="455071">
                <a:tc>
                  <a:txBody>
                    <a:bodyPr/>
                    <a:lstStyle/>
                    <a:p>
                      <a:pPr algn="just"/>
                      <a:r>
                        <a:rPr lang="en-IN" sz="2000" kern="100">
                          <a:effectLst/>
                        </a:rPr>
                        <a:t>Int</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nextInt()</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839855"/>
                  </a:ext>
                </a:extLst>
              </a:tr>
              <a:tr h="455071">
                <a:tc>
                  <a:txBody>
                    <a:bodyPr/>
                    <a:lstStyle/>
                    <a:p>
                      <a:pPr algn="just"/>
                      <a:r>
                        <a:rPr lang="en-IN" sz="2000" kern="100">
                          <a:effectLst/>
                        </a:rPr>
                        <a:t>Long</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nextLong</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0703217"/>
                  </a:ext>
                </a:extLst>
              </a:tr>
              <a:tr h="455071">
                <a:tc>
                  <a:txBody>
                    <a:bodyPr/>
                    <a:lstStyle/>
                    <a:p>
                      <a:pPr algn="just"/>
                      <a:r>
                        <a:rPr lang="en-IN" sz="2000" kern="100">
                          <a:effectLst/>
                        </a:rPr>
                        <a:t>Float</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nextFloat</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3069171"/>
                  </a:ext>
                </a:extLst>
              </a:tr>
              <a:tr h="455071">
                <a:tc>
                  <a:txBody>
                    <a:bodyPr/>
                    <a:lstStyle/>
                    <a:p>
                      <a:pPr algn="just"/>
                      <a:r>
                        <a:rPr lang="en-IN" sz="2000" kern="100">
                          <a:effectLst/>
                        </a:rPr>
                        <a:t>Double</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nextDouble</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7024307"/>
                  </a:ext>
                </a:extLst>
              </a:tr>
              <a:tr h="455071">
                <a:tc>
                  <a:txBody>
                    <a:bodyPr/>
                    <a:lstStyle/>
                    <a:p>
                      <a:pPr algn="just"/>
                      <a:r>
                        <a:rPr lang="en-IN" sz="2000" kern="100">
                          <a:effectLst/>
                        </a:rPr>
                        <a:t>String(word)</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a:effectLst/>
                        </a:rPr>
                        <a:t>next()</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1182876"/>
                  </a:ext>
                </a:extLst>
              </a:tr>
              <a:tr h="455071">
                <a:tc>
                  <a:txBody>
                    <a:bodyPr/>
                    <a:lstStyle/>
                    <a:p>
                      <a:pPr algn="just"/>
                      <a:r>
                        <a:rPr lang="en-IN" sz="2000" kern="100">
                          <a:effectLst/>
                        </a:rPr>
                        <a:t>String(sentence)</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000" kern="100" dirty="0" err="1">
                          <a:effectLst/>
                        </a:rPr>
                        <a:t>nextLine</a:t>
                      </a:r>
                      <a:r>
                        <a:rPr lang="en-IN" sz="2000" kern="100" dirty="0">
                          <a:effectLst/>
                        </a:rPr>
                        <a:t>()</a:t>
                      </a:r>
                      <a:endParaRPr lang="en-IN" sz="11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3830308"/>
                  </a:ext>
                </a:extLst>
              </a:tr>
            </a:tbl>
          </a:graphicData>
        </a:graphic>
      </p:graphicFrame>
    </p:spTree>
    <p:extLst>
      <p:ext uri="{BB962C8B-B14F-4D97-AF65-F5344CB8AC3E}">
        <p14:creationId xmlns:p14="http://schemas.microsoft.com/office/powerpoint/2010/main" val="412191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402AC-261E-9488-BB26-B9E49BD2397B}"/>
              </a:ext>
            </a:extLst>
          </p:cNvPr>
          <p:cNvSpPr txBox="1"/>
          <p:nvPr/>
        </p:nvSpPr>
        <p:spPr>
          <a:xfrm>
            <a:off x="1" y="104502"/>
            <a:ext cx="6096000" cy="612475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Example program for Scanner method: </a:t>
            </a:r>
          </a:p>
          <a:p>
            <a:r>
              <a:rPr lang="en-IN" sz="2400" dirty="0">
                <a:latin typeface="Times New Roman" panose="02020603050405020304" pitchFamily="18" charset="0"/>
                <a:cs typeface="Times New Roman" panose="02020603050405020304" pitchFamily="18" charset="0"/>
              </a:rPr>
              <a:t>       public static void </a:t>
            </a:r>
            <a:r>
              <a:rPr lang="en-IN" sz="2400" dirty="0" err="1">
                <a:latin typeface="Times New Roman" panose="02020603050405020304" pitchFamily="18" charset="0"/>
                <a:cs typeface="Times New Roman" panose="02020603050405020304" pitchFamily="18" charset="0"/>
              </a:rPr>
              <a:t>scannerMethod</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Scanner scanner= new Scanner(System.in);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("Enter user name:");</a:t>
            </a:r>
          </a:p>
          <a:p>
            <a:r>
              <a:rPr lang="en-IN" sz="2400" dirty="0">
                <a:latin typeface="Times New Roman" panose="02020603050405020304" pitchFamily="18" charset="0"/>
                <a:cs typeface="Times New Roman" panose="02020603050405020304" pitchFamily="18" charset="0"/>
              </a:rPr>
              <a:t>       String name = </a:t>
            </a:r>
            <a:r>
              <a:rPr lang="en-IN" sz="2400" dirty="0" err="1">
                <a:latin typeface="Times New Roman" panose="02020603050405020304" pitchFamily="18" charset="0"/>
                <a:cs typeface="Times New Roman" panose="02020603050405020304" pitchFamily="18" charset="0"/>
              </a:rPr>
              <a:t>scanner.nextLine</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("Enter user age:");</a:t>
            </a:r>
          </a:p>
          <a:p>
            <a:r>
              <a:rPr lang="en-IN" sz="2400" dirty="0">
                <a:latin typeface="Times New Roman" panose="02020603050405020304" pitchFamily="18" charset="0"/>
                <a:cs typeface="Times New Roman" panose="02020603050405020304" pitchFamily="18" charset="0"/>
              </a:rPr>
              <a:t>       int age = </a:t>
            </a:r>
            <a:r>
              <a:rPr lang="en-IN" sz="2400" dirty="0" err="1">
                <a:latin typeface="Times New Roman" panose="02020603050405020304" pitchFamily="18" charset="0"/>
                <a:cs typeface="Times New Roman" panose="02020603050405020304" pitchFamily="18" charset="0"/>
              </a:rPr>
              <a:t>scanner.nextInt</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scanner.nextLine</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("Enter user Email:");</a:t>
            </a:r>
          </a:p>
          <a:p>
            <a:r>
              <a:rPr lang="en-IN" sz="2400" dirty="0">
                <a:latin typeface="Times New Roman" panose="02020603050405020304" pitchFamily="18" charset="0"/>
                <a:cs typeface="Times New Roman" panose="02020603050405020304" pitchFamily="18" charset="0"/>
              </a:rPr>
              <a:t>       String email = </a:t>
            </a:r>
            <a:r>
              <a:rPr lang="en-IN" sz="2400" dirty="0" err="1">
                <a:latin typeface="Times New Roman" panose="02020603050405020304" pitchFamily="18" charset="0"/>
                <a:cs typeface="Times New Roman" panose="02020603050405020304" pitchFamily="18" charset="0"/>
              </a:rPr>
              <a:t>scanner.nextLine</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30BA99-E864-5CC3-FBE1-96520D4FDE8D}"/>
              </a:ext>
            </a:extLst>
          </p:cNvPr>
          <p:cNvSpPr txBox="1"/>
          <p:nvPr/>
        </p:nvSpPr>
        <p:spPr>
          <a:xfrm>
            <a:off x="6296297" y="587828"/>
            <a:ext cx="5172892"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("user name is:"+name);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("User age is:"+age);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("User Email:"+email);</a:t>
            </a:r>
          </a:p>
          <a:p>
            <a:r>
              <a:rPr lang="en-IN" sz="2000" dirty="0">
                <a:latin typeface="Times New Roman" panose="02020603050405020304" pitchFamily="18"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2584683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524</Words>
  <Application>Microsoft Office PowerPoint</Application>
  <PresentationFormat>Widescreen</PresentationFormat>
  <Paragraphs>104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Calibri Light</vt:lpstr>
      <vt:lpstr>Elephant</vt:lpstr>
      <vt:lpstr>Times New Roman</vt:lpstr>
      <vt:lpstr>Office Theme</vt:lpstr>
      <vt:lpstr>PowerPoint Presentation</vt:lpstr>
      <vt:lpstr>Recursion: </vt:lpstr>
      <vt:lpstr>PowerPoint Presentation</vt:lpstr>
      <vt:lpstr>PowerPoint Presentation</vt:lpstr>
      <vt:lpstr>Scanner Class in Java: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 AND SCANNER CLASS</dc:title>
  <dc:creator>Hey!</dc:creator>
  <cp:lastModifiedBy>Hey!</cp:lastModifiedBy>
  <cp:revision>18</cp:revision>
  <dcterms:created xsi:type="dcterms:W3CDTF">2023-12-11T07:18:37Z</dcterms:created>
  <dcterms:modified xsi:type="dcterms:W3CDTF">2024-05-14T05:40:46Z</dcterms:modified>
</cp:coreProperties>
</file>