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97" r:id="rId4"/>
    <p:sldId id="29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67" r:id="rId15"/>
    <p:sldId id="268" r:id="rId16"/>
    <p:sldId id="278" r:id="rId17"/>
    <p:sldId id="279" r:id="rId18"/>
    <p:sldId id="280" r:id="rId19"/>
    <p:sldId id="269" r:id="rId20"/>
    <p:sldId id="282" r:id="rId21"/>
    <p:sldId id="283" r:id="rId22"/>
    <p:sldId id="281" r:id="rId23"/>
    <p:sldId id="299" r:id="rId24"/>
    <p:sldId id="300" r:id="rId25"/>
    <p:sldId id="266" r:id="rId26"/>
    <p:sldId id="270" r:id="rId27"/>
    <p:sldId id="284" r:id="rId28"/>
    <p:sldId id="274" r:id="rId29"/>
    <p:sldId id="285" r:id="rId30"/>
    <p:sldId id="286" r:id="rId31"/>
    <p:sldId id="306" r:id="rId32"/>
    <p:sldId id="275" r:id="rId33"/>
    <p:sldId id="287" r:id="rId34"/>
    <p:sldId id="288" r:id="rId35"/>
    <p:sldId id="271" r:id="rId36"/>
    <p:sldId id="272" r:id="rId37"/>
    <p:sldId id="290" r:id="rId38"/>
    <p:sldId id="302" r:id="rId39"/>
    <p:sldId id="291" r:id="rId40"/>
    <p:sldId id="293" r:id="rId41"/>
    <p:sldId id="303" r:id="rId42"/>
    <p:sldId id="292" r:id="rId43"/>
    <p:sldId id="304" r:id="rId44"/>
    <p:sldId id="273" r:id="rId45"/>
    <p:sldId id="294" r:id="rId46"/>
    <p:sldId id="305" r:id="rId47"/>
    <p:sldId id="295" r:id="rId48"/>
    <p:sldId id="296" r:id="rId49"/>
    <p:sldId id="3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563E-6013-9260-CC4B-921458AA6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0A3EA-8F5C-B2F2-2E73-08B17AF3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1E93-9A5E-3413-D846-69744F3D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E0B8-8191-63BB-7D22-A25F9C93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A0B8-A5C0-22FB-56F6-6FC8A894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DCFF-0D66-4EB1-9249-E695978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42003-7EFB-CEDD-AB20-91E335CB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2E4D-3229-5B02-150C-C6947D02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2D2E-464D-9741-0910-DEB0761E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99ED-254F-D940-C6C0-AC9F89D1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E31BF-7151-A05B-031D-983DE99D3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CF2E-40E4-94FF-BEA6-2D43B3CA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D65E-64D1-4AF6-F366-2C967B0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A9A00-DD2E-4333-76BE-DF2F3EDA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7141-187A-EA5C-04BD-4DC8F2D2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6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34D-EB6E-B736-EA6D-6142B993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523A-6204-514E-988F-D87229FF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0528-7B93-FDE8-3C12-27312DB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D362-C41E-6965-4D27-8B0984E7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3BAE-509F-CE38-7ED7-2E81C78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D925-E78A-2726-3C7C-7EA29ABD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C431-AA86-20EC-F9EA-0B3B41CE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4164-FAF6-970A-7DC9-5A7207B8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5AFD-5B93-A1D0-C88B-7855E016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5F98-AE6B-0EFD-42D7-566C0CDA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6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361B-FDE2-0972-3AE4-0DE84A72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1F9E-10C7-C130-8E99-701410696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2256C-50A4-1230-DB0E-8DC031F0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C56DE-CDDD-230F-9F9E-35830EAF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2268D-AF63-B54D-FECE-AEACE3A2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5B86-C196-77DF-98B7-9E907E76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192E-ABF0-ED25-3A8B-7927FD84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0856-18B1-54DE-9521-0468C23A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3F4CB-07B2-D925-7678-6DBD400A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D0623-52A5-3835-A2EA-BE8C3FAF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715C4-FE05-7D00-E698-79BB9FE5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52469-BABB-A2FA-EB8A-1D84248A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C627E-D741-EE22-94B1-8E8B1CE6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6A093-34AA-FBAC-E687-9C850B1A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7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CCCA-7253-67A6-A4A0-75ECFFE9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BC159-FD78-EC8C-B68E-8F99B0C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27D4-0467-498D-59C0-6D09FBDC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58896-77A7-03FF-B69D-E1B9CAD2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8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76C59-63BC-1457-888B-1F894CF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1985E-9F0B-0B79-0D70-F6F42EFD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08B38-C0E3-031E-0B0B-50892EBB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E2D5-C9D4-EDE0-8F5C-B21A677E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7E1E-9290-BC5A-831A-2DF58F00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2D4EF-43A4-2D42-15FC-8E4EFDEC4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5E4A-0650-F5EB-BFBC-DD3119CE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8DED-08A8-F49C-F029-448E32BC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826B-2CAE-CCED-83E9-22195741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2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CE6-1FB8-3BCB-D3B1-387EF59C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06955-E4E1-423E-BAE4-AA863C079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93432-6922-BF6D-E101-E18DA237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227C9-024E-6CEE-2D56-8B2E675E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7BDF5-5221-C1EF-A2E1-EB1FEED1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4C683-516B-6DE8-3582-9AE5CD8B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8F71C-9F5A-3FB7-218B-184FACE1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1779-BACC-5612-1829-11FD1E156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B7FA-96C3-8F3B-DCD5-33586F4F5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9B79-B12A-4BF8-B3F7-8045F6FDF67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AFF6-35AA-04FE-124D-B76941E9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4F7F-C3AE-5114-47D1-889D9B815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457F-0FF9-4E7A-8EDE-641B6ED0C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3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3516-D1C9-A7FA-925D-7BE4F5223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OBJECT ORIENTED PROGRAMMING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5DAD6-8D5D-4E59-CFC9-035401365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03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47F7F-9376-B1FE-44A5-F9E14F2952CC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displaying the essential information and hiding the implementation details or irrelevant details.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has only the declaration part and hide the implementation details called abstract method.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only declaration but no definition.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have body, the body is provided by sub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with semicolon.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Types,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abstraction:-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hiding the details about the data.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abstraction: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hiding the implementation details.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5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10358-4CB2-F5DF-6F8C-FF34B5B74328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consist of at least one abstract method that class is called abstract class.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abstract class will be written in derived class.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implemented into class level and method level.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extending abstract class the child class or extended class must override all the abstract method that are declared in the abstract class.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both abstract and non-abstract methods.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static and non-static data members.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can not have object creation directly.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opposite to final. Since it can be overridden and execute.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is achieved by Interface and Abstract class.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3716F2-459B-C865-CF13-42C50845AD78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Abstraction: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class Addition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abstract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addTwoNumber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number1, int number2);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abstract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addThreeNumber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number1, int number2,int number3);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regularMethod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am a regular method:");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Calculation extends Addition{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addTwoNumber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number1, int number2)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number1+number2;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addThreeNumber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number1, int number2, int number3)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number1+number2+number3;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00946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B3204-05A4-D618-0F47-92A3842DC3C7}"/>
              </a:ext>
            </a:extLst>
          </p:cNvPr>
          <p:cNvSpPr txBox="1"/>
          <p:nvPr/>
        </p:nvSpPr>
        <p:spPr>
          <a:xfrm>
            <a:off x="0" y="-101600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Mainclass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Calculation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Mainclass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main=new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Mainclass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 of two numbers:"+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main.addTwoNumber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(2,3)+" "+"Add of three numbers:"+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main.addThreeNumber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(3,4,5));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main.regularMethod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76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E9197-BA1C-2FF3-376A-04AFDE1E1AD5}"/>
              </a:ext>
            </a:extLst>
          </p:cNvPr>
          <p:cNvSpPr txBox="1"/>
          <p:nvPr/>
        </p:nvSpPr>
        <p:spPr>
          <a:xfrm>
            <a:off x="0" y="0"/>
            <a:ext cx="123516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acquiring (accessing variables &amp; methods) the properties and behavior of another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base class and derived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is also called parent class or super class and Derived class also called child class or sub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 -----&gt; extends.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1728A8-655F-1AD0-F053-4C1D21DB403C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inherits to another one class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only one base class and child class.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extends to another class, that is already extended from a class.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19A1F7-F64C-39BF-37BF-CEE9C729457D}"/>
              </a:ext>
            </a:extLst>
          </p:cNvPr>
          <p:cNvGrpSpPr/>
          <p:nvPr/>
        </p:nvGrpSpPr>
        <p:grpSpPr>
          <a:xfrm>
            <a:off x="1944913" y="1328057"/>
            <a:ext cx="696687" cy="1681064"/>
            <a:chOff x="1944913" y="1328057"/>
            <a:chExt cx="696687" cy="16810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826E55-2DE1-1C2E-B2C7-9B6D49D2A631}"/>
                </a:ext>
              </a:extLst>
            </p:cNvPr>
            <p:cNvSpPr/>
            <p:nvPr/>
          </p:nvSpPr>
          <p:spPr>
            <a:xfrm>
              <a:off x="1944914" y="1328057"/>
              <a:ext cx="696686" cy="5660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C6CB63-2E59-6DA0-E52C-ECB35238E631}"/>
                </a:ext>
              </a:extLst>
            </p:cNvPr>
            <p:cNvSpPr/>
            <p:nvPr/>
          </p:nvSpPr>
          <p:spPr>
            <a:xfrm>
              <a:off x="1944913" y="2443064"/>
              <a:ext cx="696686" cy="5660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6E41B6FD-8E8B-A48F-172C-54D364D2B51F}"/>
                </a:ext>
              </a:extLst>
            </p:cNvPr>
            <p:cNvSpPr/>
            <p:nvPr/>
          </p:nvSpPr>
          <p:spPr>
            <a:xfrm>
              <a:off x="2148114" y="1894114"/>
              <a:ext cx="290285" cy="55154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458794-C5CC-8547-9A2C-42CA59175FD5}"/>
              </a:ext>
            </a:extLst>
          </p:cNvPr>
          <p:cNvGrpSpPr/>
          <p:nvPr/>
        </p:nvGrpSpPr>
        <p:grpSpPr>
          <a:xfrm>
            <a:off x="1944913" y="4267200"/>
            <a:ext cx="696686" cy="2534531"/>
            <a:chOff x="1944913" y="4267200"/>
            <a:chExt cx="696686" cy="253453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0CCF57-4055-F0CE-48A1-4BB8526AC4AA}"/>
                </a:ext>
              </a:extLst>
            </p:cNvPr>
            <p:cNvSpPr/>
            <p:nvPr/>
          </p:nvSpPr>
          <p:spPr>
            <a:xfrm>
              <a:off x="1944913" y="4267200"/>
              <a:ext cx="696686" cy="5660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D4F147-9333-E6D5-692D-4B96C4EDA830}"/>
                </a:ext>
              </a:extLst>
            </p:cNvPr>
            <p:cNvSpPr/>
            <p:nvPr/>
          </p:nvSpPr>
          <p:spPr>
            <a:xfrm>
              <a:off x="1944913" y="5254171"/>
              <a:ext cx="696686" cy="5660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D8E28-FB65-CA13-39CC-B686F5C284FF}"/>
                </a:ext>
              </a:extLst>
            </p:cNvPr>
            <p:cNvSpPr/>
            <p:nvPr/>
          </p:nvSpPr>
          <p:spPr>
            <a:xfrm>
              <a:off x="1944913" y="6257445"/>
              <a:ext cx="696686" cy="544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9282B9A0-CC9E-F7A7-A662-8C85FB23D1AB}"/>
                </a:ext>
              </a:extLst>
            </p:cNvPr>
            <p:cNvSpPr/>
            <p:nvPr/>
          </p:nvSpPr>
          <p:spPr>
            <a:xfrm>
              <a:off x="2148114" y="4833257"/>
              <a:ext cx="290285" cy="420914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641E4841-4033-D33A-6F16-9092B4C3A232}"/>
                </a:ext>
              </a:extLst>
            </p:cNvPr>
            <p:cNvSpPr/>
            <p:nvPr/>
          </p:nvSpPr>
          <p:spPr>
            <a:xfrm>
              <a:off x="2148114" y="5820228"/>
              <a:ext cx="290285" cy="420914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303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686E5-CFE6-9594-F0E9-4D2CEB592225}"/>
              </a:ext>
            </a:extLst>
          </p:cNvPr>
          <p:cNvSpPr txBox="1"/>
          <p:nvPr/>
        </p:nvSpPr>
        <p:spPr>
          <a:xfrm>
            <a:off x="0" y="0"/>
            <a:ext cx="12700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Single inheritance: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MainClass1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("Details are:");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new Employee("1","Rino","25","2000");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Programmer{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id;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age;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Programmer(String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String age){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this.id=id;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this.name=name;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=age;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 is:"+id);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is:"+name);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("Age is:"+age);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26871-5A8F-CF1B-234D-CC8BB5EC36E7}"/>
              </a:ext>
            </a:extLst>
          </p:cNvPr>
          <p:cNvSpPr txBox="1"/>
          <p:nvPr/>
        </p:nvSpPr>
        <p:spPr>
          <a:xfrm>
            <a:off x="6386286" y="508000"/>
            <a:ext cx="58057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 extends Programmer{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salary;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Employee(String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String age, String salary){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=salary;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("Salary is:"+salary);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20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D4EDD8-C43E-DF32-CAF5-7C759A3FCB67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Multi level inheritance: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Multilevel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ManagerDerivedClassTwo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man=new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ManagerDerivedClassTwo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("101","Rino",5000);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man.workerDetail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man.officerDetail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man.managerDetail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WorkerBaseClass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code;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salary;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WorkerBaseClass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name,long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salary)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=code;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this.name=name;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=salary;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C69B9-9D04-FBFF-7D28-9C5EAB1A45FD}"/>
              </a:ext>
            </a:extLst>
          </p:cNvPr>
          <p:cNvSpPr txBox="1"/>
          <p:nvPr/>
        </p:nvSpPr>
        <p:spPr>
          <a:xfrm>
            <a:off x="6633029" y="2175808"/>
            <a:ext cx="5704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("Code is:"+code);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is:"+name);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("Salary is:"+salary);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  <a:endParaRPr lang="en-IN" sz="24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C5521B-D0E7-C5AA-F16D-DCE9811110EC}"/>
              </a:ext>
            </a:extLst>
          </p:cNvPr>
          <p:cNvSpPr/>
          <p:nvPr/>
        </p:nvSpPr>
        <p:spPr>
          <a:xfrm>
            <a:off x="6531429" y="1799771"/>
            <a:ext cx="1156961" cy="5534975"/>
          </a:xfrm>
          <a:custGeom>
            <a:avLst/>
            <a:gdLst>
              <a:gd name="connsiteX0" fmla="*/ 0 w 1156961"/>
              <a:gd name="connsiteY0" fmla="*/ 0 h 5534975"/>
              <a:gd name="connsiteX1" fmla="*/ 1088571 w 1156961"/>
              <a:gd name="connsiteY1" fmla="*/ 5239658 h 5534975"/>
              <a:gd name="connsiteX2" fmla="*/ 1045028 w 1156961"/>
              <a:gd name="connsiteY2" fmla="*/ 4891315 h 5534975"/>
              <a:gd name="connsiteX3" fmla="*/ 1059542 w 1156961"/>
              <a:gd name="connsiteY3" fmla="*/ 5021943 h 55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961" h="5534975">
                <a:moveTo>
                  <a:pt x="0" y="0"/>
                </a:moveTo>
                <a:cubicBezTo>
                  <a:pt x="457200" y="2212219"/>
                  <a:pt x="914400" y="4424439"/>
                  <a:pt x="1088571" y="5239658"/>
                </a:cubicBezTo>
                <a:cubicBezTo>
                  <a:pt x="1262742" y="6054877"/>
                  <a:pt x="1049866" y="4927601"/>
                  <a:pt x="1045028" y="4891315"/>
                </a:cubicBezTo>
                <a:cubicBezTo>
                  <a:pt x="1040190" y="4855029"/>
                  <a:pt x="1049866" y="4938486"/>
                  <a:pt x="1059542" y="502194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4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9539D-4135-100C-01B8-8D1627CF1979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OfficerDerivedClassOne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WorkerBaseClass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OfficerDerivedClassOne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name,long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super(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code,name,salary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this.hra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=salary*60/100;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officerDetail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super.workerDetail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("HRA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ManagerDerivedClassTwo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OfficerDerivedClassOne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da;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ManagerDerivedClassTwo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name,long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code,name,salary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=salary*40/100;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BB8C3-47CB-EB5C-A2AF-825691464A33}"/>
              </a:ext>
            </a:extLst>
          </p:cNvPr>
          <p:cNvSpPr txBox="1"/>
          <p:nvPr/>
        </p:nvSpPr>
        <p:spPr>
          <a:xfrm>
            <a:off x="7141029" y="1859340"/>
            <a:ext cx="5050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super.officerDetail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 is:"+da);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  <a:endParaRPr lang="en-IN" sz="24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533FD0-554B-7E2D-7B01-7FB4B84B288D}"/>
              </a:ext>
            </a:extLst>
          </p:cNvPr>
          <p:cNvCxnSpPr/>
          <p:nvPr/>
        </p:nvCxnSpPr>
        <p:spPr>
          <a:xfrm rot="16200000" flipH="1">
            <a:off x="5682343" y="2358570"/>
            <a:ext cx="4789715" cy="28012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6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3EE64-0466-2E56-926C-EFAA86F06B6E}"/>
              </a:ext>
            </a:extLst>
          </p:cNvPr>
          <p:cNvSpPr txBox="1"/>
          <p:nvPr/>
        </p:nvSpPr>
        <p:spPr>
          <a:xfrm>
            <a:off x="0" y="0"/>
            <a:ext cx="12192000" cy="772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is inherited by more than one sub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extends from more than one base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problem is the derived class have to manage the dependency of two base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using interface we can achieve this.</a:t>
            </a:r>
            <a:endParaRPr lang="en-IN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056FA6-7702-3DC7-9F9A-4498AF604C24}"/>
              </a:ext>
            </a:extLst>
          </p:cNvPr>
          <p:cNvGrpSpPr/>
          <p:nvPr/>
        </p:nvGrpSpPr>
        <p:grpSpPr>
          <a:xfrm>
            <a:off x="2336800" y="963204"/>
            <a:ext cx="3338285" cy="1649367"/>
            <a:chOff x="2336800" y="963204"/>
            <a:chExt cx="3338285" cy="16493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891F80-91DA-5C50-B3CD-02282C3B2B3F}"/>
                </a:ext>
              </a:extLst>
            </p:cNvPr>
            <p:cNvSpPr/>
            <p:nvPr/>
          </p:nvSpPr>
          <p:spPr>
            <a:xfrm>
              <a:off x="3468914" y="963204"/>
              <a:ext cx="1175657" cy="4644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93030E-76D8-BB0C-46EE-10A78B2AC740}"/>
                </a:ext>
              </a:extLst>
            </p:cNvPr>
            <p:cNvSpPr/>
            <p:nvPr/>
          </p:nvSpPr>
          <p:spPr>
            <a:xfrm>
              <a:off x="2336800" y="2017486"/>
              <a:ext cx="827314" cy="5950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CB4C9-C32E-DE83-F19C-08AC50C44DE0}"/>
                </a:ext>
              </a:extLst>
            </p:cNvPr>
            <p:cNvSpPr/>
            <p:nvPr/>
          </p:nvSpPr>
          <p:spPr>
            <a:xfrm>
              <a:off x="3643086" y="2017486"/>
              <a:ext cx="827314" cy="5950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6A40-7BD9-4832-006D-6E8A5D8EAA4D}"/>
                </a:ext>
              </a:extLst>
            </p:cNvPr>
            <p:cNvSpPr/>
            <p:nvPr/>
          </p:nvSpPr>
          <p:spPr>
            <a:xfrm>
              <a:off x="4847771" y="2017485"/>
              <a:ext cx="827314" cy="5950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D1D736-2C01-4E3E-B77C-26C5CA2254BC}"/>
                </a:ext>
              </a:extLst>
            </p:cNvPr>
            <p:cNvCxnSpPr/>
            <p:nvPr/>
          </p:nvCxnSpPr>
          <p:spPr>
            <a:xfrm flipH="1">
              <a:off x="2888343" y="1427661"/>
              <a:ext cx="885371" cy="58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8609BC-F975-18B9-16C2-BCC028F7C512}"/>
                </a:ext>
              </a:extLst>
            </p:cNvPr>
            <p:cNvCxnSpPr/>
            <p:nvPr/>
          </p:nvCxnSpPr>
          <p:spPr>
            <a:xfrm>
              <a:off x="4056742" y="1427661"/>
              <a:ext cx="0" cy="58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89B092-56CE-1426-0E4F-7782AF2A2753}"/>
                </a:ext>
              </a:extLst>
            </p:cNvPr>
            <p:cNvCxnSpPr/>
            <p:nvPr/>
          </p:nvCxnSpPr>
          <p:spPr>
            <a:xfrm>
              <a:off x="4470400" y="1427661"/>
              <a:ext cx="653143" cy="58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A86E04-E589-6D19-F3DD-A032B3BC4BCF}"/>
              </a:ext>
            </a:extLst>
          </p:cNvPr>
          <p:cNvGrpSpPr/>
          <p:nvPr/>
        </p:nvGrpSpPr>
        <p:grpSpPr>
          <a:xfrm>
            <a:off x="2968168" y="4369665"/>
            <a:ext cx="2837546" cy="2171015"/>
            <a:chOff x="2968168" y="4369665"/>
            <a:chExt cx="2837546" cy="21710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BAC2AC-E865-7683-4EC9-9E84F0610B05}"/>
                </a:ext>
              </a:extLst>
            </p:cNvPr>
            <p:cNvSpPr/>
            <p:nvPr/>
          </p:nvSpPr>
          <p:spPr>
            <a:xfrm>
              <a:off x="2968168" y="4369665"/>
              <a:ext cx="1001487" cy="6458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67AF50-BB33-A0A9-95E1-0CDE07989BE3}"/>
                </a:ext>
              </a:extLst>
            </p:cNvPr>
            <p:cNvSpPr/>
            <p:nvPr/>
          </p:nvSpPr>
          <p:spPr>
            <a:xfrm>
              <a:off x="4760685" y="4401489"/>
              <a:ext cx="1045029" cy="6458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5659A8-FC18-83AB-9607-98FFE491C2E5}"/>
                </a:ext>
              </a:extLst>
            </p:cNvPr>
            <p:cNvSpPr/>
            <p:nvPr/>
          </p:nvSpPr>
          <p:spPr>
            <a:xfrm>
              <a:off x="3860801" y="5894796"/>
              <a:ext cx="957942" cy="6458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811CBF9-DF9B-ADAC-3C91-7BBCFCE08A2D}"/>
                </a:ext>
              </a:extLst>
            </p:cNvPr>
            <p:cNvCxnSpPr/>
            <p:nvPr/>
          </p:nvCxnSpPr>
          <p:spPr>
            <a:xfrm rot="16200000" flipH="1">
              <a:off x="3497942" y="5047374"/>
              <a:ext cx="812800" cy="7837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4523A32-D729-621E-2DF8-1FF380AF471F}"/>
                </a:ext>
              </a:extLst>
            </p:cNvPr>
            <p:cNvCxnSpPr/>
            <p:nvPr/>
          </p:nvCxnSpPr>
          <p:spPr>
            <a:xfrm rot="5400000">
              <a:off x="4470399" y="5047375"/>
              <a:ext cx="812801" cy="8128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61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B7B-3B84-69C9-619F-EE148CBC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0C28-A14B-BF05-4A24-C269ABFC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Encapsulation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96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6A424-24BA-899F-A669-6EA744B34C8D}"/>
              </a:ext>
            </a:extLst>
          </p:cNvPr>
          <p:cNvSpPr txBox="1"/>
          <p:nvPr/>
        </p:nvSpPr>
        <p:spPr>
          <a:xfrm>
            <a:off x="0" y="-64264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Hierarchical inheritance: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Hierarchical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("Science student details:");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ScienceDerivedClassOne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science =new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ScienceDerivedClassOne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("1","Rino","200","198");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science.scienceDetails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(".................");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("Arts student details:");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ArtsDerivedClassTwo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arts =new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ArtsDerivedClassTwo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("2","Danya","199","200");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arts.artsDetails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StudentBaseClass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StudentBaseClass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rollnum,String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this.rollnum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this.name=name;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is:"+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name is:"+name);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51755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3DCB4-6113-0516-3213-BBF8EC146995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ScienceDerivedClassOne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StudentBaseClass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physics;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chemistry;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ScienceDerivedClassOne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chemistry)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rollnum,name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this.physics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=physics;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this.chemistry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=chemistry;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scienceDetails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super.studentDetails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("Physics mark is:"+physics);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("Chemistry mark is:"+chemistry);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C5DB6-8B56-B53A-BDDD-8829D367B958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ArtsDerivedClassTwo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StudentBaseClass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history;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geography;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ArtsDerivedClassTwo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geography)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rollnum,name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this.history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=history;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this.geography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=geography;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artsDetails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super.studentDetails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("History mark:"+history);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Geogrephy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mark:"+geography);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9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E4282-7119-E1B4-D7CF-DB37C4A37425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MultipleInheritance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Multiple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Subtraction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Subtraction();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subt.mul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subt.add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subt.sub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Addition{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add();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Multiplication{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Subtraction implements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Addition,Multiplication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79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B85DD-5B11-87A1-161D-4C110D270EED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add()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a=10;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b=10;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("Addition : " +Result);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result=a*b;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("Multiplication : "+result);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result;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B58BC-683A-050A-0234-BCC13C79CB5D}"/>
              </a:ext>
            </a:extLst>
          </p:cNvPr>
          <p:cNvSpPr txBox="1"/>
          <p:nvPr/>
        </p:nvSpPr>
        <p:spPr>
          <a:xfrm>
            <a:off x="6763664" y="3022600"/>
            <a:ext cx="5254165" cy="31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sub(){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a=8;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b=4;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result=a-b;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("Subtraction : " +result);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F138D3-42A3-B7A9-A40A-6235BCF65AFF}"/>
              </a:ext>
            </a:extLst>
          </p:cNvPr>
          <p:cNvCxnSpPr/>
          <p:nvPr/>
        </p:nvCxnSpPr>
        <p:spPr>
          <a:xfrm>
            <a:off x="6371771" y="2438400"/>
            <a:ext cx="0" cy="3207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6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D7B66-6D9E-A1D4-978E-C2BF7EA605EF}"/>
              </a:ext>
            </a:extLst>
          </p:cNvPr>
          <p:cNvSpPr txBox="1"/>
          <p:nvPr/>
        </p:nvSpPr>
        <p:spPr>
          <a:xfrm>
            <a:off x="0" y="0"/>
            <a:ext cx="12192000" cy="687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is a 100% of abstract classes. So no need mention for public or abstract specifier.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void eat();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       void walk();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data members and member function.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members are static final by default.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member functions are abstract method by default.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 -----&gt;  implements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implementing the interface, it forces all the methods to override.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is done by interface.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Interfacename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91916-EBEA-D9D5-927E-925AD2C66C5E}"/>
              </a:ext>
            </a:extLst>
          </p:cNvPr>
          <p:cNvSpPr/>
          <p:nvPr/>
        </p:nvSpPr>
        <p:spPr>
          <a:xfrm>
            <a:off x="420914" y="5341257"/>
            <a:ext cx="2249715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1B7E0-9752-6741-0E5B-31218EC65313}"/>
              </a:ext>
            </a:extLst>
          </p:cNvPr>
          <p:cNvSpPr/>
          <p:nvPr/>
        </p:nvSpPr>
        <p:spPr>
          <a:xfrm>
            <a:off x="420914" y="6241143"/>
            <a:ext cx="2249715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D7B89-2735-08C3-7ECB-3F383385DC9D}"/>
              </a:ext>
            </a:extLst>
          </p:cNvPr>
          <p:cNvSpPr/>
          <p:nvPr/>
        </p:nvSpPr>
        <p:spPr>
          <a:xfrm>
            <a:off x="3410856" y="5341257"/>
            <a:ext cx="2249715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1CB74-9820-E94F-41F7-A63E353A35D7}"/>
              </a:ext>
            </a:extLst>
          </p:cNvPr>
          <p:cNvSpPr/>
          <p:nvPr/>
        </p:nvSpPr>
        <p:spPr>
          <a:xfrm>
            <a:off x="3323771" y="6241143"/>
            <a:ext cx="2423886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63F45-60FE-F1A7-21BA-BBD47AA91721}"/>
              </a:ext>
            </a:extLst>
          </p:cNvPr>
          <p:cNvSpPr/>
          <p:nvPr/>
        </p:nvSpPr>
        <p:spPr>
          <a:xfrm>
            <a:off x="6589486" y="5341257"/>
            <a:ext cx="2467428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C6D79-3E6B-3ED0-EA28-B94259757344}"/>
              </a:ext>
            </a:extLst>
          </p:cNvPr>
          <p:cNvSpPr/>
          <p:nvPr/>
        </p:nvSpPr>
        <p:spPr>
          <a:xfrm>
            <a:off x="6589486" y="6241143"/>
            <a:ext cx="2467428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CD26265-0D9B-20C8-7ED2-5CB7C413A32F}"/>
              </a:ext>
            </a:extLst>
          </p:cNvPr>
          <p:cNvSpPr/>
          <p:nvPr/>
        </p:nvSpPr>
        <p:spPr>
          <a:xfrm>
            <a:off x="4281714" y="5805714"/>
            <a:ext cx="333830" cy="4354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EBD3BE4-899D-FBD5-C68D-AD044F0605FB}"/>
              </a:ext>
            </a:extLst>
          </p:cNvPr>
          <p:cNvSpPr/>
          <p:nvPr/>
        </p:nvSpPr>
        <p:spPr>
          <a:xfrm>
            <a:off x="1306286" y="5805714"/>
            <a:ext cx="333830" cy="4354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0B19346-2D4D-31F6-2813-858CB3EB2B5E}"/>
              </a:ext>
            </a:extLst>
          </p:cNvPr>
          <p:cNvSpPr/>
          <p:nvPr/>
        </p:nvSpPr>
        <p:spPr>
          <a:xfrm>
            <a:off x="7590971" y="5805714"/>
            <a:ext cx="333830" cy="4354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B66BF5B-514D-BD2B-F7A4-53912DEA037F}"/>
              </a:ext>
            </a:extLst>
          </p:cNvPr>
          <p:cNvSpPr/>
          <p:nvPr/>
        </p:nvSpPr>
        <p:spPr>
          <a:xfrm>
            <a:off x="1640116" y="5936343"/>
            <a:ext cx="1509485" cy="203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extends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F7FCF3-5B3B-C0FA-4F3F-7C748266222A}"/>
              </a:ext>
            </a:extLst>
          </p:cNvPr>
          <p:cNvSpPr/>
          <p:nvPr/>
        </p:nvSpPr>
        <p:spPr>
          <a:xfrm>
            <a:off x="4615544" y="5936343"/>
            <a:ext cx="1480456" cy="203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implements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18193A-848A-034C-5E80-FD2EE5083871}"/>
              </a:ext>
            </a:extLst>
          </p:cNvPr>
          <p:cNvSpPr/>
          <p:nvPr/>
        </p:nvSpPr>
        <p:spPr>
          <a:xfrm>
            <a:off x="7924801" y="5936343"/>
            <a:ext cx="1494971" cy="203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360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A0E71-8A6C-2D8D-9112-0F1C91A4F3C9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combination of both hierarchical and multiple inheritance.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interface we can achieve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078039-B0B5-957F-8E48-047C143EAB0F}"/>
              </a:ext>
            </a:extLst>
          </p:cNvPr>
          <p:cNvGrpSpPr/>
          <p:nvPr/>
        </p:nvGrpSpPr>
        <p:grpSpPr>
          <a:xfrm>
            <a:off x="3817257" y="1582057"/>
            <a:ext cx="2090057" cy="2946401"/>
            <a:chOff x="3817257" y="1582057"/>
            <a:chExt cx="2090057" cy="29464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B6566C-B13F-9518-102A-E28F0D96C0FB}"/>
                </a:ext>
              </a:extLst>
            </p:cNvPr>
            <p:cNvSpPr/>
            <p:nvPr/>
          </p:nvSpPr>
          <p:spPr>
            <a:xfrm>
              <a:off x="4455886" y="1582057"/>
              <a:ext cx="725714" cy="580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25C3EC-0740-D604-39F4-462EF694FAF4}"/>
                </a:ext>
              </a:extLst>
            </p:cNvPr>
            <p:cNvSpPr/>
            <p:nvPr/>
          </p:nvSpPr>
          <p:spPr>
            <a:xfrm>
              <a:off x="3817257" y="2772229"/>
              <a:ext cx="725714" cy="580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14FBBD-6CC9-4899-2DF7-C239DBE20C2D}"/>
                </a:ext>
              </a:extLst>
            </p:cNvPr>
            <p:cNvSpPr/>
            <p:nvPr/>
          </p:nvSpPr>
          <p:spPr>
            <a:xfrm>
              <a:off x="5181600" y="2772229"/>
              <a:ext cx="725714" cy="580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BA2D1F-42E9-37C5-5A0A-2888F77D2E3C}"/>
                </a:ext>
              </a:extLst>
            </p:cNvPr>
            <p:cNvSpPr/>
            <p:nvPr/>
          </p:nvSpPr>
          <p:spPr>
            <a:xfrm>
              <a:off x="4499429" y="3947886"/>
              <a:ext cx="725714" cy="580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777F371-9105-ED43-9FA1-6755CD04065D}"/>
                </a:ext>
              </a:extLst>
            </p:cNvPr>
            <p:cNvCxnSpPr>
              <a:endCxn id="7" idx="0"/>
            </p:cNvCxnSpPr>
            <p:nvPr/>
          </p:nvCxnSpPr>
          <p:spPr>
            <a:xfrm rot="16200000" flipH="1">
              <a:off x="4978400" y="2206172"/>
              <a:ext cx="609600" cy="522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30ACC4-0A73-1C30-1270-E66CAE3D3529}"/>
                </a:ext>
              </a:extLst>
            </p:cNvPr>
            <p:cNvCxnSpPr/>
            <p:nvPr/>
          </p:nvCxnSpPr>
          <p:spPr>
            <a:xfrm rot="5400000">
              <a:off x="4064000" y="2206171"/>
              <a:ext cx="609601" cy="522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97E77FF-B331-BF13-AC40-918F62147866}"/>
                </a:ext>
              </a:extLst>
            </p:cNvPr>
            <p:cNvCxnSpPr>
              <a:stCxn id="5" idx="2"/>
            </p:cNvCxnSpPr>
            <p:nvPr/>
          </p:nvCxnSpPr>
          <p:spPr>
            <a:xfrm rot="16200000" flipH="1">
              <a:off x="4107544" y="3425371"/>
              <a:ext cx="595085" cy="44994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BE40D0F-BB78-CCCF-177D-2A392B563DFB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4985658" y="3389086"/>
              <a:ext cx="595085" cy="522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53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AC49C-3089-27D1-47B5-6F755FBBBD16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Hybrid inheritance: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Hybrid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ChildclassD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ChildclassD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cls.devision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cls.display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cls.subtraction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cls.addition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addition();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abstract void subtraction();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642A2-5DC6-3B6B-A96A-73AEE9C88403}"/>
              </a:ext>
            </a:extLst>
          </p:cNvPr>
          <p:cNvSpPr txBox="1"/>
          <p:nvPr/>
        </p:nvSpPr>
        <p:spPr>
          <a:xfrm>
            <a:off x="5529943" y="116114"/>
            <a:ext cx="66620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ChildclassD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BaseclassB,BaseclassC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@Override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addition()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number1=30, number2=20;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 = number1 + number2;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("Addition is:" +result);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@Override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subtraction()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number1=30, number2=20;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 = number1 - number2;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("Subtraction is:" +result);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number1=30, number2=10;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 = number1/number2;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:" +result);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display(){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 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DA0EC1-68B9-2CDD-3CC3-2038721A582C}"/>
              </a:ext>
            </a:extLst>
          </p:cNvPr>
          <p:cNvCxnSpPr/>
          <p:nvPr/>
        </p:nvCxnSpPr>
        <p:spPr>
          <a:xfrm>
            <a:off x="5341257" y="0"/>
            <a:ext cx="0" cy="6979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0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622F7-2620-963B-1CC1-9D27B035B7FB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Polymorphism: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same task in different ways called polymorphism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single action in many ways.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 class to have more than one method having the same name but it’s argument lists(parameter) are different.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may differ by type, order, number or combination of three.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depends upon parameter passing.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polymorphism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binding.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number of parameter in argument list.(int a, int b, float c)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data type of parameter.(int a, String name)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data type of arguments.(int a, int b)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9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6ED7F-FF59-33DD-A85E-AE2C30500F81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MethodOverloading</a:t>
            </a:r>
            <a:r>
              <a:rPr lang="en-US" sz="2800" b="1" dirty="0"/>
              <a:t>:</a:t>
            </a:r>
            <a:endParaRPr lang="en-US" sz="2000" b="1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Calculation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number1;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number2;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number3;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addition(int number1, int number2)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this.number1 = number1;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number1 = 5;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this.number2 = number2;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("Addition of 2 number is:" + (number1 + number2));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addition(double number1, double number2, int number3)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this.number1 = (int) number1;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//Type casting means: Assign a one primitive datatype to another primitive datatype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this.number2 = (int) number2;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this.number3 = number3;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("Addition of 3 number is:" + (number1 + number2 + number3));</a:t>
            </a:r>
          </a:p>
        </p:txBody>
      </p:sp>
    </p:spTree>
    <p:extLst>
      <p:ext uri="{BB962C8B-B14F-4D97-AF65-F5344CB8AC3E}">
        <p14:creationId xmlns:p14="http://schemas.microsoft.com/office/powerpoint/2010/main" val="387691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D9DBD-7FCD-C3A5-B015-6278385D7D54}"/>
              </a:ext>
            </a:extLst>
          </p:cNvPr>
          <p:cNvSpPr txBox="1"/>
          <p:nvPr/>
        </p:nvSpPr>
        <p:spPr>
          <a:xfrm>
            <a:off x="0" y="0"/>
            <a:ext cx="12192000" cy="764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Object: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user defined datatype.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is a template, It define the data member and member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function.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is a group of object that share properties and behaviour(variable and method)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class can create multiple object.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Object: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is a instance of class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is real-world entity that contain specific data or information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is the combination of state and behaviour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means: variable or attributes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 means: methods or functions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GB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0383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B7003-5C3F-06F0-B644-1E4E39779D23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addition(int number1, String name)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this.number1 = number1;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 = 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am a number:" + (number1 + name));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number1 + 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CompileTimePolymorphism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Calculation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Calculation();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CompileTimePolymorphism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cal.addition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(2,6);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cal.addition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(3,4,5);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cal.addition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(7,"element");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752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2496B2-27CC-3687-5E7E-04F46BF06461}"/>
              </a:ext>
            </a:extLst>
          </p:cNvPr>
          <p:cNvSpPr txBox="1"/>
          <p:nvPr/>
        </p:nvSpPr>
        <p:spPr>
          <a:xfrm>
            <a:off x="0" y="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600" b="1" dirty="0"/>
              <a:t>Output:</a:t>
            </a:r>
          </a:p>
          <a:p>
            <a:pPr lvl="1"/>
            <a:r>
              <a:rPr lang="en-US" sz="3200" dirty="0" err="1"/>
              <a:t>CompileTimePolymorphism</a:t>
            </a:r>
            <a:r>
              <a:rPr lang="en-US" sz="3200" dirty="0"/>
              <a:t> example:</a:t>
            </a:r>
          </a:p>
          <a:p>
            <a:pPr lvl="1"/>
            <a:r>
              <a:rPr lang="en-US" sz="3200" dirty="0"/>
              <a:t>Addition of 2 number is:11</a:t>
            </a:r>
          </a:p>
          <a:p>
            <a:pPr lvl="1"/>
            <a:r>
              <a:rPr lang="en-US" sz="3200" dirty="0"/>
              <a:t>Addition of 3 number is:12.3</a:t>
            </a:r>
          </a:p>
          <a:p>
            <a:pPr lvl="1"/>
            <a:r>
              <a:rPr lang="en-US" sz="3200" dirty="0"/>
              <a:t>I am a number:7element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828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5856C-C454-379B-DF44-A9E3B5D58A5E}"/>
              </a:ext>
            </a:extLst>
          </p:cNvPr>
          <p:cNvSpPr txBox="1"/>
          <p:nvPr/>
        </p:nvSpPr>
        <p:spPr>
          <a:xfrm>
            <a:off x="0" y="0"/>
            <a:ext cx="12322629" cy="704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 method in sub class which is already in parent class is known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method in parent class called overridden method and method in child class called overriding method.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parameter, same return type, same method name but not in same class.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is available in one base class and another in derived class.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method has same method name  and same parameter.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execution depends upon calling the object.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base class object called base class method execute.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child class object called child class method execute.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polymorphism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binding.</a:t>
            </a:r>
          </a:p>
          <a:p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Runtime polymorphism: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 Override the private method of Parent Class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 Override Final Method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 Override static method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87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0D937-83EA-12CE-3354-3507D43D8E1F}"/>
              </a:ext>
            </a:extLst>
          </p:cNvPr>
          <p:cNvSpPr txBox="1"/>
          <p:nvPr/>
        </p:nvSpPr>
        <p:spPr>
          <a:xfrm>
            <a:off x="-14515" y="0"/>
            <a:ext cx="1217748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Methodoverridding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SamsungMobile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version;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ram;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mobileDetails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version,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 ram){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this.devicename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this.version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version;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this.devicestorage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ram;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RedmiMobile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SamsungMobile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mobileDetails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version,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 ram){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this.devicename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this.version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version;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this.devicestorage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this.ram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ram;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48490-B682-6DEA-42AC-E9AA27817136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("Mobile name:" 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"Mobile version:" + version + "Mobile storage:" +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"Mobile ram:" + ram);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RunTimePolymorphism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RedmiMobile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redmiMobile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RedmiMobile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("Samsung mobile details:");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redmiMobile.mobileDetails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("Samsung", "Android",42,4.00);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("Redmi mobile details:");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redmiMobile.mobileDetails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("Redmi", "Android",50,3.5);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("Apple mobile details:");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redmiMobile.mobileDetails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("Apple", "IOS",128,6);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87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14ABF-2C57-3597-C43C-264BCD0507FE}"/>
              </a:ext>
            </a:extLst>
          </p:cNvPr>
          <p:cNvSpPr txBox="1"/>
          <p:nvPr/>
        </p:nvSpPr>
        <p:spPr>
          <a:xfrm>
            <a:off x="0" y="0"/>
            <a:ext cx="12192000" cy="676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name same as that of class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any return type even void.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invoked, when object is created. Obj can also create using new keyword.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	new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constructorname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can have any number of constructor but it’s  parameter must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initialize data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constructor in a class default constructor is appear.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 constructor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Non-Arguments Constructor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Parametrized constructor or Argument constructor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 constructor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3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487DF-9690-A896-8959-41023B21B107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 constructor</a:t>
            </a:r>
            <a:r>
              <a:rPr lang="en-IN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do not provide the constructor for your class, JVM will create default constructor.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not be visible to you, JVM will create it automatically while initializing object of the class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Default constructor: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DefaultConstructor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E762E-560B-9521-D42E-3130E053F10A}"/>
              </a:ext>
            </a:extLst>
          </p:cNvPr>
          <p:cNvSpPr txBox="1"/>
          <p:nvPr/>
        </p:nvSpPr>
        <p:spPr>
          <a:xfrm>
            <a:off x="6589486" y="3636657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E314B2-F67F-9EEE-FFA2-CBA037EEFD5E}"/>
              </a:ext>
            </a:extLst>
          </p:cNvPr>
          <p:cNvCxnSpPr/>
          <p:nvPr/>
        </p:nvCxnSpPr>
        <p:spPr>
          <a:xfrm>
            <a:off x="6270171" y="2394857"/>
            <a:ext cx="0" cy="446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64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6471A-CBEE-26C0-E06F-33D96C9F5899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normalMethod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 is normal method");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normalMethod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DefaultConstructor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defcons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DefaultConstructor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defcons.setEmpName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defcons.setEmpAge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("26");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defcons.setEmpSalary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("20000");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("Employee name 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defcons.getEmpName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("Employee age 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defcons.getEmpAge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("Employee salary 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defcons.getEmpSalary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2323287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BE793-6D50-8AFD-44F1-BEC6655F49A8}"/>
              </a:ext>
            </a:extLst>
          </p:cNvPr>
          <p:cNvSpPr txBox="1"/>
          <p:nvPr/>
        </p:nvSpPr>
        <p:spPr>
          <a:xfrm>
            <a:off x="0" y="0"/>
            <a:ext cx="12192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normal method </a:t>
            </a:r>
          </a:p>
          <a:p>
            <a:pPr lvl="1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age : 26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: 20000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70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B902-E441-6C04-3CC5-0CF9CD8DEE89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Non-Arguments Constructor:</a:t>
            </a:r>
            <a:endParaRPr lang="en-IN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Non argument  constructor is constructor which you provide explicitly in the class and it does not have any argument. </a:t>
            </a: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</a:t>
            </a:r>
            <a:r>
              <a:rPr lang="en-GB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(Or)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Arguments are not passing to the constructor is called Non argument constructors.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Non-Arguments Constructor: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NonArgumentConstructor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private String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private int empid;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private double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empsalary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NonArgumentConstructor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	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("default constructor");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"Rino";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empid = 101;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empsalary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20560;</a:t>
            </a:r>
          </a:p>
        </p:txBody>
      </p:sp>
    </p:spTree>
    <p:extLst>
      <p:ext uri="{BB962C8B-B14F-4D97-AF65-F5344CB8AC3E}">
        <p14:creationId xmlns:p14="http://schemas.microsoft.com/office/powerpoint/2010/main" val="235083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8D955-2BC2-DAD0-9FAF-71ABC2F48788}"/>
              </a:ext>
            </a:extLst>
          </p:cNvPr>
          <p:cNvSpPr txBox="1"/>
          <p:nvPr/>
        </p:nvSpPr>
        <p:spPr>
          <a:xfrm>
            <a:off x="0" y="0"/>
            <a:ext cx="12192000" cy="429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GB" sz="3200" b="1" kern="1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</a:t>
            </a:r>
          </a:p>
          <a:p>
            <a:pPr marL="685800" lvl="1">
              <a:lnSpc>
                <a:spcPct val="107000"/>
              </a:lnSpc>
              <a:spcAft>
                <a:spcPts val="800"/>
              </a:spcAft>
            </a:pP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say </a:t>
            </a:r>
            <a:r>
              <a:rPr lang="en-GB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‘Orange’ </a:t>
            </a: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an object. </a:t>
            </a:r>
          </a:p>
          <a:p>
            <a:pPr marL="685800" lvl="1">
              <a:lnSpc>
                <a:spcPct val="107000"/>
              </a:lnSpc>
              <a:spcAft>
                <a:spcPts val="800"/>
              </a:spcAft>
            </a:pP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characteristics are: spherical in </a:t>
            </a:r>
            <a:r>
              <a:rPr lang="en-GB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orange. </a:t>
            </a:r>
          </a:p>
          <a:p>
            <a:pPr marL="685800" lvl="1">
              <a:lnSpc>
                <a:spcPct val="107000"/>
              </a:lnSpc>
              <a:spcAft>
                <a:spcPts val="800"/>
              </a:spcAft>
            </a:pP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</a:t>
            </a:r>
            <a:r>
              <a:rPr lang="en-GB" sz="32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is: </a:t>
            </a:r>
            <a:r>
              <a:rPr lang="en-GB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juicy</a:t>
            </a: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tastes sweet-sour</a:t>
            </a:r>
            <a:r>
              <a:rPr lang="en-GB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70676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03C9F-2D97-2ECB-2CAA-17C39084447C}"/>
              </a:ext>
            </a:extLst>
          </p:cNvPr>
          <p:cNvSpPr txBox="1"/>
          <p:nvPr/>
        </p:nvSpPr>
        <p:spPr>
          <a:xfrm>
            <a:off x="0" y="-10160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("Employee name:" +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+"," +"Employee id:" +empid +"," +"Employee salary:" +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empsalary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);	</a:t>
            </a: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employeeInformtion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("Employee name:"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+"," +"Employee id:" +empid +"," +"Employee salary:"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NonArgumentConstructor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NonArgumentConstructor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nonargcon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NonArgumentConstructor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nonargcon.employeeInformtion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645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CA7A7-93E3-B63D-39F3-1AEFB26F909F}"/>
              </a:ext>
            </a:extLst>
          </p:cNvPr>
          <p:cNvSpPr txBox="1"/>
          <p:nvPr/>
        </p:nvSpPr>
        <p:spPr>
          <a:xfrm>
            <a:off x="0" y="0"/>
            <a:ext cx="12192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r>
              <a:rPr lang="en-US" sz="4000" b="1" dirty="0"/>
              <a:t>Output:</a:t>
            </a:r>
            <a:endParaRPr lang="en-US" sz="3200" b="1" dirty="0"/>
          </a:p>
          <a:p>
            <a:pPr lvl="1"/>
            <a:r>
              <a:rPr lang="en-US" sz="3200" dirty="0"/>
              <a:t>default constructor</a:t>
            </a:r>
          </a:p>
          <a:p>
            <a:pPr lvl="1"/>
            <a:r>
              <a:rPr lang="en-US" sz="3200" dirty="0"/>
              <a:t>Employee </a:t>
            </a:r>
            <a:r>
              <a:rPr lang="en-US" sz="3200" dirty="0" err="1"/>
              <a:t>name:Rino,Employee</a:t>
            </a:r>
            <a:r>
              <a:rPr lang="en-US" sz="3200" dirty="0"/>
              <a:t> id:101,Employee salary:20560.0</a:t>
            </a:r>
          </a:p>
          <a:p>
            <a:pPr lvl="1"/>
            <a:r>
              <a:rPr lang="en-US" sz="3200" dirty="0"/>
              <a:t>default constructor</a:t>
            </a:r>
          </a:p>
          <a:p>
            <a:pPr lvl="1"/>
            <a:r>
              <a:rPr lang="en-US" sz="3200" dirty="0"/>
              <a:t>Employee </a:t>
            </a:r>
            <a:r>
              <a:rPr lang="en-US" sz="3200" dirty="0" err="1"/>
              <a:t>name:Rino,Employee</a:t>
            </a:r>
            <a:r>
              <a:rPr lang="en-US" sz="3200" dirty="0"/>
              <a:t> id:101,Employee salary:20560.0</a:t>
            </a:r>
          </a:p>
          <a:p>
            <a:pPr lvl="1"/>
            <a:r>
              <a:rPr lang="en-US" sz="3200" dirty="0"/>
              <a:t>Employee </a:t>
            </a:r>
            <a:r>
              <a:rPr lang="en-US" sz="3200" dirty="0" err="1"/>
              <a:t>name:Rino,Employee</a:t>
            </a:r>
            <a:r>
              <a:rPr lang="en-US" sz="3200" dirty="0"/>
              <a:t> id:101,Employee salary:20560.0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5842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C04D6-D959-6D5C-B943-72712C726F61}"/>
              </a:ext>
            </a:extLst>
          </p:cNvPr>
          <p:cNvSpPr txBox="1"/>
          <p:nvPr/>
        </p:nvSpPr>
        <p:spPr>
          <a:xfrm>
            <a:off x="0" y="0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Parametrized constructor or Argument constructor:</a:t>
            </a:r>
            <a:endParaRPr lang="en-IN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you pass arguments to the constructor, this type of constructor is called Parameterized constructor</a:t>
            </a:r>
            <a:r>
              <a:rPr lang="en-IN" sz="2400" kern="100" dirty="0">
                <a:solidFill>
                  <a:srgbClr val="4B4B4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2400" kern="100" dirty="0">
              <a:solidFill>
                <a:srgbClr val="4B4B4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 Constructor: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ParameterizedConstructor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empage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empsalary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ParameterizedConstructor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empage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empsalary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this.empname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this.empage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empage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this.empsalary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empsalary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("Employee name:" +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("Employee age:" +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empage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("Employee salary:" +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empsalary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94948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960A9D-033F-B587-2D65-DBFD17A99B54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 static void main(String[] </a:t>
            </a:r>
            <a:r>
              <a:rPr lang="en-GB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new </a:t>
            </a:r>
            <a:r>
              <a:rPr lang="en-GB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ParameterizedConstructor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("Rino", "25", "25000");</a:t>
            </a:r>
          </a:p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GB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name:Rino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age:25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salary:25000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87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1C82D-14FF-A57F-460D-6A93BCE77B79}"/>
              </a:ext>
            </a:extLst>
          </p:cNvPr>
          <p:cNvSpPr txBox="1"/>
          <p:nvPr/>
        </p:nvSpPr>
        <p:spPr>
          <a:xfrm>
            <a:off x="14514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one constructor with different parameter in a class is called constructor overloading.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constructor in the same class have same parameter, in this case java complier will generate error.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overloading constructor must have different parameter.</a:t>
            </a:r>
            <a:endParaRPr lang="en-GB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java compiler decide which constructor has to be called based on the number of argument passing with an object.</a:t>
            </a:r>
          </a:p>
          <a:p>
            <a:endParaRPr lang="en-GB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GB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 overloading:</a:t>
            </a:r>
            <a:endParaRPr lang="en-GB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ConstructorOverloading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2"/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private 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private int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authernumber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private 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voteidnumber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private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isEligible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ConstructorOverloading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voteidnumber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lvl="1"/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this.personname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this.voteidnumber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voteidnumber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33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16A7C-1667-0511-7275-74BBEDB58C5A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("Person name: " +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personname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+"\n" +"Person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voteidnumber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" +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voteidnumber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ConstructorOverloading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authernumber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voteidnumber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isEligible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this.personname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this.authernumber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authernumber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this.voteidnumber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voteidnumber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this.isEligible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isEligible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("Person name: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+"\n" +"Person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authernumber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authernumber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+"\n" +"Person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voteidnumber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voteidnumber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+"\n" +"Person eligible for vote: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isEligible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ConstructorOverloading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("Rino", "ab47856");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ConstructorOverloading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46646576, "ar578876465", true);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08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B1C10-0F8A-98B1-E0AD-6E8BDE963662}"/>
              </a:ext>
            </a:extLst>
          </p:cNvPr>
          <p:cNvSpPr txBox="1"/>
          <p:nvPr/>
        </p:nvSpPr>
        <p:spPr>
          <a:xfrm>
            <a:off x="0" y="-14514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name: Rino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voteidnumber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ab47856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name: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authernumber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46646576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voteidnumber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ar578876465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eligible for vote: true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47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BDBD7-2A0F-A8A0-4F0B-F8870E9B26EF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CopyConstructor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Player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orginalPlayer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Player("Messi",10, 780);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orginalPlayer.display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Player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duplicatePlayer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Player(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orginalPlayer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duplicatePlayer.display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Player{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name;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jerseyno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int goals;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Player(String name,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jerseyno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goals){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 = name;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this.jerseyno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jerseyno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this.goals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goals;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B4C5B70A-1D85-149A-AA13-8BE58F89C78F}"/>
              </a:ext>
            </a:extLst>
          </p:cNvPr>
          <p:cNvSpPr/>
          <p:nvPr/>
        </p:nvSpPr>
        <p:spPr>
          <a:xfrm>
            <a:off x="8142514" y="2340427"/>
            <a:ext cx="2859314" cy="2177143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 w="34925">
            <a:solidFill>
              <a:srgbClr val="FFFF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25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71027-1901-5E46-1F1D-74B5F81E61E4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Player(Player play){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 = play.name;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jerseyno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play.jerseyno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goals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play.goals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display(){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of the player:" +name +"\n" +"Jersey number:" +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jerseyno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+"\n" +"Career goals:" +goals);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33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15AFA-3F46-5F5D-E764-5D655C609349}"/>
              </a:ext>
            </a:extLst>
          </p:cNvPr>
          <p:cNvSpPr txBox="1"/>
          <p:nvPr/>
        </p:nvSpPr>
        <p:spPr>
          <a:xfrm>
            <a:off x="0" y="0"/>
            <a:ext cx="12192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player:Messi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Jersey number:10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goals:780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player:Messi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Jersey number:10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goals:780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24CA5-A263-D04F-283A-C5CECDBB99ED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class and object: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name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department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</p:txBody>
      </p:sp>
    </p:spTree>
    <p:extLst>
      <p:ext uri="{BB962C8B-B14F-4D97-AF65-F5344CB8AC3E}">
        <p14:creationId xmlns:p14="http://schemas.microsoft.com/office/powerpoint/2010/main" val="165485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E36F9-9546-939C-83B0-C4D2358273FE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String studDetail1(String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studrollno,String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name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+"\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n"+"Student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              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+"\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n"+"Student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studname+studrollno+studdept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 stud=new Student();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stud.studDetail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("Jagi","32","Mech");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stud.studDetail1("Rino","33","CSE");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382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AF2BB-0D6E-A1D4-8714-A045B9439D9A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wrapping up of methods and variables together into a single unit.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encapsulation, the variable of a class will be hidden from other classes and can be accessed only through the methods of their current class. Therefore it is also known as data hiding.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achieving encapsulation as follows,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variables of a class as private.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public setter and getter methods to modify and view the variables values.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implement: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Wrapping up of data members and member function in a single unit.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specifying access specifier/modifier.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0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B9150-2982-D6F3-ECD2-3F1274C41052}"/>
              </a:ext>
            </a:extLst>
          </p:cNvPr>
          <p:cNvSpPr txBox="1"/>
          <p:nvPr/>
        </p:nvSpPr>
        <p:spPr>
          <a:xfrm>
            <a:off x="-14514" y="5080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Encapsulation: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339D-ECB3-86DE-FE6F-B80FB4E14228}"/>
              </a:ext>
            </a:extLst>
          </p:cNvPr>
          <p:cNvSpPr txBox="1"/>
          <p:nvPr/>
        </p:nvSpPr>
        <p:spPr>
          <a:xfrm>
            <a:off x="6096000" y="822773"/>
            <a:ext cx="6081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5380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42312-63EC-B476-B51F-4ADF5DA485B1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 stud=new Student();</a:t>
            </a: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//call setter method &amp; write the value of variable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stud.setStudname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stud.setStudrollno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stud.setStudid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(1431);</a:t>
            </a: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//call the getter method &amp; read the value of variable print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name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stud.getStudname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()+"," +"Student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stud.getStudrollno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()+"," +"Student id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stud.getStudid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name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stud.getStudname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stud.getStudrollno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 dept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stud.getStudid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00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4718</Words>
  <Application>Microsoft Office PowerPoint</Application>
  <PresentationFormat>Widescreen</PresentationFormat>
  <Paragraphs>789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OBJECT ORIENTED PROGRAMMING </vt:lpstr>
      <vt:lpstr>OOPs: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</dc:title>
  <dc:creator>Hey!</dc:creator>
  <cp:lastModifiedBy>Hey!</cp:lastModifiedBy>
  <cp:revision>93</cp:revision>
  <dcterms:created xsi:type="dcterms:W3CDTF">2023-12-12T08:38:31Z</dcterms:created>
  <dcterms:modified xsi:type="dcterms:W3CDTF">2024-06-26T06:00:45Z</dcterms:modified>
</cp:coreProperties>
</file>