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5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AE75-7999-8FF3-2C69-84F38CE6C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E9E43-6BB5-E2CC-9925-31073317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DD99-62DE-944B-22DC-C531C124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513D-7356-86FE-1BED-BF734F6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EC33-96C1-43FA-3F1C-C4A9FF2F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4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AFAB-80AB-5AD7-ECF7-B6A39F9F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D26CE-7220-76CF-7CD4-C9C1EF4B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B04A-0CD4-0681-EB45-2CCEFDDD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3357-39E6-66D2-B49B-7DFAF6AF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9557-B836-F8EA-136A-02030B2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7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43B57-D5BE-D832-DC27-F24DEAE5F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238B6-C703-DB82-A27D-3271CD64D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2450-3D9A-7D3A-B788-0634C1EB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E44E-A3FD-71D1-9836-7A5F1DA6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E3D4-6088-0EC0-97BF-A1632EAB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8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1262-B004-358F-5840-96597286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A8E-9F9B-D874-F350-F7E68BC6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7354-EB4D-1423-2ABD-7DAD2610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B83B-54B8-D6FE-1A29-5EFEA6F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6DA9C-AEB2-A278-958C-BDE20099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2E32-DA31-D1B7-0FD8-999D7E31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7C4A-C59D-ED61-30F9-D5FDC842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787C-C18E-4C88-F15B-F69773CF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E8B7-039A-FBC4-A8B9-65CB1E1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B0B6-13D5-6CED-3E69-9DC0DFFD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9751-36CD-3B49-A06C-716F8099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F8D5-33EA-C865-90B5-16F88BE8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FEF0B-97FE-037C-C7A1-E9D56895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136D-8ACF-884B-CE21-6A2690AA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10E4B-F84E-8580-5969-988E5243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7AD1E-F62F-B6CE-D20C-093317A2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5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918B-07A6-E113-3A3F-A7DC2F3D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5DE7-20BF-32B2-8484-62915101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403A-4EEB-ECFF-E972-2C276602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31688-9E7D-22B3-41FD-15D9B0A5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A9EE6-7531-1BAF-4DF2-B82AA789A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9CE46-C324-2A3E-93D5-726381FB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184C5-99D6-7466-00C9-B5F2FF1F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A5450-9E47-79BE-78CF-CB09A260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8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C0A4-9553-AE94-81C9-168372D5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7529F-A916-4489-514E-6A0F5DBA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91029-5FC8-45C8-9BCB-339F6D62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05F26-72FB-50E5-31B9-5155F95E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82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E776D-58A0-C351-E746-F268F2E0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847DB-0673-51E2-1C73-C56BC559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5E7C-7FED-0A68-22D5-AF3166A1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2B1-FAD3-363B-AA1B-DB1B717D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1D0F-A12F-6052-4E8A-C6A52E3B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47741-E985-11CE-AE35-F9B8D3FC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3690F-7CB7-C80F-AC98-143C526B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389C-D2C7-AD64-224A-5EEACDAC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A49D7-44FC-44F3-76CD-767F210F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4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9351-03E1-CDEE-1695-527FE2E7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BE950-AF9B-B75C-F733-33D89ACF9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9C85-04C0-D8F9-C048-65ABCB7A0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2B5D-D7B6-9541-827D-07D66C9B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5C611-EAFD-882B-951C-789943D8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C6BA8-E1B2-17E9-B0FF-B02BA123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4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48340-3F11-CE67-4F40-031D8D4E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AD0E7-F37F-F20B-07B7-2ECE3911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AF9C-6841-7815-1AC2-B4B062BD7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418F-8D08-4A78-90ED-26F80D01A25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C346-3C96-A23B-3F24-D6ED471A1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ADDF-5B08-C986-A075-91EB9FE3A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8600-31E6-4A9F-BEFB-9DA810646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AC82D-46F9-A981-20A5-6D47D65FA51F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600" dirty="0">
              <a:latin typeface="Elephant" panose="02020904090505020303" pitchFamily="18" charset="0"/>
            </a:endParaRPr>
          </a:p>
          <a:p>
            <a:pPr algn="ctr"/>
            <a:endParaRPr lang="en-US" sz="6600" dirty="0">
              <a:latin typeface="Elephant" panose="02020904090505020303" pitchFamily="18" charset="0"/>
            </a:endParaRPr>
          </a:p>
          <a:p>
            <a:pPr algn="ctr"/>
            <a:r>
              <a:rPr lang="en-US" sz="6600" dirty="0">
                <a:latin typeface="Elephant" panose="02020904090505020303" pitchFamily="18" charset="0"/>
              </a:rPr>
              <a:t>Python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91256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198DC-39FE-EC03-B83E-722E2FECD170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IDLE-TYPES: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Python can be edited using many editors. Some of the examples are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Pycharm</a:t>
            </a:r>
            <a:r>
              <a:rPr lang="en-GB" sz="2800" dirty="0"/>
              <a:t>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Atom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Thonny</a:t>
            </a:r>
            <a:endParaRPr 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IDLE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dirty="0">
                <a:solidFill>
                  <a:srgbClr val="FF0000"/>
                </a:solidFill>
              </a:rPr>
              <a:t>Example program for python:</a:t>
            </a:r>
          </a:p>
          <a:p>
            <a:pPr lvl="1"/>
            <a:endParaRPr lang="en-IN" sz="2800" dirty="0"/>
          </a:p>
          <a:p>
            <a:pPr lvl="1"/>
            <a:r>
              <a:rPr lang="en-IN" sz="2800" i="1" dirty="0"/>
              <a:t>Print(“Hello World”)</a:t>
            </a:r>
          </a:p>
          <a:p>
            <a:pPr lvl="1"/>
            <a:endParaRPr lang="en-IN" sz="2800" i="1" dirty="0"/>
          </a:p>
          <a:p>
            <a:r>
              <a:rPr lang="en-IN" sz="2800" b="1" dirty="0"/>
              <a:t>Output:</a:t>
            </a:r>
          </a:p>
          <a:p>
            <a:pPr lvl="1"/>
            <a:endParaRPr lang="en-IN" sz="2800" i="1" dirty="0"/>
          </a:p>
          <a:p>
            <a:pPr lvl="1"/>
            <a:r>
              <a:rPr lang="en-IN" sz="2800" i="1" dirty="0"/>
              <a:t>Hello World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346700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E432-6D6B-F254-F61C-A01DD11E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87F8-D5F1-9B7F-3E6B-13BEBD0E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most common fact in all the programming languages.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variables to temporarily store data in computers memory.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type of a variable, the interpreter allocate memory and decides what can be stored in the reserved memory.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when you create a variable, you reserve some space in memory.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41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E461-F276-1CB2-CED3-61DAE948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4BED-D2A7-A7E0-24D3-677F3575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reserved memory locations to store 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equal sign (=) is used to assign values to variable.</a:t>
            </a: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457200" lvl="1" indent="0">
              <a:buNone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:   </a:t>
            </a:r>
          </a:p>
          <a:p>
            <a:pPr marL="457200" lvl="1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</a:t>
            </a:r>
          </a:p>
          <a:p>
            <a:pPr marL="0" indent="0"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can use the ‘a’ anywhere in the program to access the value 10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6C4613-5AE3-7BCC-0CDB-C577BE32DD57}"/>
              </a:ext>
            </a:extLst>
          </p:cNvPr>
          <p:cNvSpPr txBox="1"/>
          <p:nvPr/>
        </p:nvSpPr>
        <p:spPr>
          <a:xfrm>
            <a:off x="0" y="-116114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 Single line comment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“””      “””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 Multiline comment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this is single line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“”” Hello world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multi line “””</a:t>
            </a:r>
          </a:p>
        </p:txBody>
      </p:sp>
    </p:spTree>
    <p:extLst>
      <p:ext uri="{BB962C8B-B14F-4D97-AF65-F5344CB8AC3E}">
        <p14:creationId xmlns:p14="http://schemas.microsoft.com/office/powerpoint/2010/main" val="298030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5777-88E7-FA92-23C4-1DA31E8A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C824-2DEA-D104-9D7A-595B1DC2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Arithmetic Operators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Comparison Operators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Assignment Operators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Bitwise Operators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Logical Operators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Membership Operators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Identity Operators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3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01F9F-B7FC-8461-BE33-573853C7C069}"/>
              </a:ext>
            </a:extLst>
          </p:cNvPr>
          <p:cNvSpPr txBox="1"/>
          <p:nvPr/>
        </p:nvSpPr>
        <p:spPr>
          <a:xfrm>
            <a:off x="0" y="0"/>
            <a:ext cx="12192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 ARITHMETIC OPERATORS: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A22812F8-A2BD-1189-60CD-22A537F7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2" y="919277"/>
            <a:ext cx="9666514" cy="50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B98153-A878-8A79-ABE4-A7D2FC215C8B}"/>
              </a:ext>
            </a:extLst>
          </p:cNvPr>
          <p:cNvSpPr txBox="1"/>
          <p:nvPr/>
        </p:nvSpPr>
        <p:spPr>
          <a:xfrm>
            <a:off x="0" y="0"/>
            <a:ext cx="12192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Arithmetic: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x=15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y=4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z=x+y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“Addition value = ”,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 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z=x-y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“Subtraction value = ”,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 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z=x*y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“Multiplication value = ”,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 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z=x/y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“Division value = ”,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 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“Floor division value = ”,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 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z=x**y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“Exponent value = ”,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AEB58-A51E-7E91-5186-40BA38DCEE86}"/>
              </a:ext>
            </a:extLst>
          </p:cNvPr>
          <p:cNvSpPr txBox="1"/>
          <p:nvPr/>
        </p:nvSpPr>
        <p:spPr>
          <a:xfrm>
            <a:off x="6429828" y="1335314"/>
            <a:ext cx="54573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Output:</a:t>
            </a:r>
          </a:p>
          <a:p>
            <a:pPr lvl="1"/>
            <a:r>
              <a:rPr lang="en-US" sz="2800" dirty="0"/>
              <a:t>Addition value =  19</a:t>
            </a:r>
          </a:p>
          <a:p>
            <a:pPr lvl="1"/>
            <a:r>
              <a:rPr lang="en-US" sz="2800" dirty="0"/>
              <a:t>Subtraction value =  11</a:t>
            </a:r>
          </a:p>
          <a:p>
            <a:pPr lvl="1"/>
            <a:r>
              <a:rPr lang="en-US" sz="2800" dirty="0"/>
              <a:t>Multiplication value =  60</a:t>
            </a:r>
          </a:p>
          <a:p>
            <a:pPr lvl="1"/>
            <a:r>
              <a:rPr lang="en-US" sz="2800" dirty="0"/>
              <a:t>Division value =  3.75</a:t>
            </a:r>
          </a:p>
          <a:p>
            <a:pPr lvl="1"/>
            <a:r>
              <a:rPr lang="en-US" sz="2800" dirty="0"/>
              <a:t>Floor division value =  3</a:t>
            </a:r>
          </a:p>
          <a:p>
            <a:pPr lvl="1"/>
            <a:r>
              <a:rPr lang="en-US" sz="2800" dirty="0"/>
              <a:t>Exponent value =  50625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219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C8515-B1EC-871C-C6E9-D1407DD7694B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Python Comparison Operators: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D4CEA92E-5A81-7F1E-1A54-4265812A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14" y="902143"/>
            <a:ext cx="9749971" cy="54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7A21D-A633-C5B1-4963-6607E9D1FB47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comparison operator: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x=10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y=20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z=x&gt;y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x &gt; 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z=x&lt;y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x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z=x==y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x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z=x!=y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x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2400" dirty="0">
                <a:solidFill>
                  <a:schemeClr val="tx1"/>
                </a:solidFill>
              </a:rPr>
              <a:t> 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z=x&gt;=y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x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2400" dirty="0">
                <a:solidFill>
                  <a:schemeClr val="tx1"/>
                </a:solidFill>
              </a:rPr>
              <a:t> 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z=x&lt;=y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x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70C63-D958-8B5F-D4B6-8EF4EC717AA8}"/>
              </a:ext>
            </a:extLst>
          </p:cNvPr>
          <p:cNvSpPr txBox="1"/>
          <p:nvPr/>
        </p:nvSpPr>
        <p:spPr>
          <a:xfrm>
            <a:off x="5065486" y="1030514"/>
            <a:ext cx="3730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chemeClr val="tx1"/>
                </a:solidFill>
              </a:rPr>
              <a:t>Output: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x &gt; y is False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x &lt; y is True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x == y is False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x != y is True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x &gt;= y is False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x &lt;= y is True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092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B8CDE-814A-102B-D7CC-9C1144D33BB4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Python Assignment Operators: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CF983B00-D171-54B5-2027-4FC43D47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36" y="1218521"/>
            <a:ext cx="7701643" cy="54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F1094-45F2-E922-A1B3-18956731AE94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Elephant" panose="02020904090505020303" pitchFamily="18" charset="0"/>
            </a:endParaRPr>
          </a:p>
          <a:p>
            <a:pPr lvl="2"/>
            <a:r>
              <a:rPr lang="en-US" sz="4400" b="1" dirty="0">
                <a:latin typeface="Elephant" panose="02020904090505020303" pitchFamily="18" charset="0"/>
              </a:rPr>
              <a:t>Python:</a:t>
            </a:r>
          </a:p>
          <a:p>
            <a:pPr lvl="2"/>
            <a:r>
              <a:rPr lang="en-US" sz="3200" i="1" dirty="0"/>
              <a:t>Python is,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200" dirty="0"/>
              <a:t>Interpreted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200" dirty="0"/>
              <a:t>High level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200" dirty="0"/>
              <a:t>OOP,  </a:t>
            </a:r>
            <a:r>
              <a:rPr lang="en-US" sz="3200" i="1" dirty="0"/>
              <a:t>language(Object </a:t>
            </a:r>
            <a:r>
              <a:rPr lang="en-US" sz="3200" i="1"/>
              <a:t>Oriented Programming)</a:t>
            </a:r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3200" b="1" dirty="0">
                <a:latin typeface="Elephant" panose="02020904090505020303" pitchFamily="18" charset="0"/>
              </a:rPr>
              <a:t> Uses: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Dynamically typed language </a:t>
            </a:r>
            <a:r>
              <a:rPr lang="en-US" sz="2400" dirty="0"/>
              <a:t>( ex: a=10).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Platform independent</a:t>
            </a:r>
            <a:r>
              <a:rPr lang="en-GB" sz="3200" b="0" i="0" dirty="0">
                <a:solidFill>
                  <a:srgbClr val="000000"/>
                </a:solidFill>
                <a:effectLst/>
              </a:rPr>
              <a:t> (Windows, Mac, Linux, Raspberry Pi, etc).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0000"/>
                </a:solidFill>
              </a:rPr>
              <a:t>Simple syntax, fewer lines of code compared with other languages.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405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39995-8468-952C-FCAA-9020E451FB14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Assignment Operators: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A=21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B=10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C=A+B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 The value of C is”, C)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+= A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 The value of C is”, C)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*= A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 The value of C is”, C)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/= A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 The value of C is”, C)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62D00-8873-2272-F5A8-01DCBF6404A5}"/>
              </a:ext>
            </a:extLst>
          </p:cNvPr>
          <p:cNvSpPr txBox="1"/>
          <p:nvPr/>
        </p:nvSpPr>
        <p:spPr>
          <a:xfrm>
            <a:off x="6400800" y="1256467"/>
            <a:ext cx="46010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C is 31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C is 52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C is 1092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C is 52.0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1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8F32C-333E-6393-D88E-131B2F825931}"/>
              </a:ext>
            </a:extLst>
          </p:cNvPr>
          <p:cNvSpPr txBox="1"/>
          <p:nvPr/>
        </p:nvSpPr>
        <p:spPr>
          <a:xfrm>
            <a:off x="0" y="0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are used to perform bitwise calculations on integers.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integers are converted into binary format and then operations are performed bit by bit, hence the name bitwise operators.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work on integers only and the final output is returned in the decimal format.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AND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OR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XOR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Complement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Left Shift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 Right Shift Operator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8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55259-6CC0-E4CB-BCF7-5C6C8A650B19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Bitwise operator: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Y=4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Z=X&amp;Y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print(“The value of Z is”, Z)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Z=X|Y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print(“The value of Z is”, Z)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Z=~X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print(“The value of Z is”, Z)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Z=X^Y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print(“The value of Z is”, Z)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Z=X&gt;&gt;2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print(“The value of Z is”, Z)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Z=X&lt;&lt;2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print(“The value of Z is”, Z)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5396F-AC32-5ABA-AA3B-7676B0C06EA3}"/>
              </a:ext>
            </a:extLst>
          </p:cNvPr>
          <p:cNvSpPr txBox="1"/>
          <p:nvPr/>
        </p:nvSpPr>
        <p:spPr>
          <a:xfrm>
            <a:off x="6342743" y="1378857"/>
            <a:ext cx="47026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tx1"/>
                </a:solidFill>
              </a:rPr>
              <a:t>Output: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 value of Z is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0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 value of Z is 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14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 value of Z is 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-11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 value of Z is 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14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 value of Z is 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 value of Z is 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40</a:t>
            </a:r>
            <a:endParaRPr lang="en-US" sz="28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1243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A1942-8A47-0375-9802-A626B8F55E5E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Logical operators: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8C81CA6-C63C-AA39-26CE-250F55DB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7" y="1640115"/>
            <a:ext cx="11666105" cy="32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0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60B5E-E14E-FE53-7DED-AC16B39784A0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Logical operator: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x=True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y=False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print(‘x and y is’, x and y)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print(‘x or y is’, x or y)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print(‘not x is’, not x)</a:t>
            </a:r>
          </a:p>
          <a:p>
            <a:pPr lvl="1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>
                <a:solidFill>
                  <a:schemeClr val="tx1"/>
                </a:solidFill>
              </a:rPr>
              <a:t>Output: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x and y is False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x or y is True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not x is False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1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C0013-1AC6-A605-3F3A-190375FBFD38}"/>
              </a:ext>
            </a:extLst>
          </p:cNvPr>
          <p:cNvSpPr txBox="1"/>
          <p:nvPr/>
        </p:nvSpPr>
        <p:spPr>
          <a:xfrm>
            <a:off x="0" y="10633"/>
            <a:ext cx="12192000" cy="1003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MEMBERSHIP OPERATORS: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Membership operator: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x=‘Hello world’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print(‘H’ in x)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print(‘hello’ not in x)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lvl="1"/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0F301389-0763-C1C6-764C-A59CB807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595086"/>
            <a:ext cx="7830457" cy="20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0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DB7C7-48DE-7EF7-F57A-8DDA5D8BFC5E}"/>
              </a:ext>
            </a:extLst>
          </p:cNvPr>
          <p:cNvSpPr txBox="1"/>
          <p:nvPr/>
        </p:nvSpPr>
        <p:spPr>
          <a:xfrm>
            <a:off x="0" y="0"/>
            <a:ext cx="12192000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Identity operator: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b="1" dirty="0"/>
              <a:t>Program for identity operator:</a:t>
            </a:r>
          </a:p>
          <a:p>
            <a:r>
              <a:rPr lang="en-US" sz="3200" dirty="0">
                <a:solidFill>
                  <a:srgbClr val="00B050"/>
                </a:solidFill>
              </a:rPr>
              <a:t>X1=5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Y1=5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X2=‘Hello’</a:t>
            </a:r>
          </a:p>
          <a:p>
            <a:r>
              <a:rPr lang="en-US" sz="3200" dirty="0">
                <a:solidFill>
                  <a:srgbClr val="00B050"/>
                </a:solidFill>
              </a:rPr>
              <a:t>Y2=‘Hello’</a:t>
            </a:r>
          </a:p>
          <a:p>
            <a:r>
              <a:rPr lang="en-US" sz="3200" dirty="0">
                <a:solidFill>
                  <a:srgbClr val="00B050"/>
                </a:solidFill>
              </a:rPr>
              <a:t>print(X1 is not Y1)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print(X2 is Y2)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09E1AB76-0E63-7F56-B917-D71782D8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00" y="811156"/>
            <a:ext cx="8374399" cy="2048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B9DD0-763A-7E51-FAA2-8BF9584615CA}"/>
              </a:ext>
            </a:extLst>
          </p:cNvPr>
          <p:cNvSpPr txBox="1"/>
          <p:nvPr/>
        </p:nvSpPr>
        <p:spPr>
          <a:xfrm>
            <a:off x="5297714" y="4005943"/>
            <a:ext cx="4847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b="1" u="sng" dirty="0">
                <a:solidFill>
                  <a:srgbClr val="00B050"/>
                </a:solidFill>
              </a:rPr>
              <a:t>Output:</a:t>
            </a:r>
          </a:p>
          <a:p>
            <a:pPr lvl="1"/>
            <a:r>
              <a:rPr lang="en-US" sz="3600" dirty="0">
                <a:solidFill>
                  <a:srgbClr val="00B050"/>
                </a:solidFill>
              </a:rPr>
              <a:t>False</a:t>
            </a:r>
          </a:p>
          <a:p>
            <a:pPr lvl="1"/>
            <a:r>
              <a:rPr lang="en-US" sz="3600" dirty="0">
                <a:solidFill>
                  <a:srgbClr val="00B050"/>
                </a:solidFill>
              </a:rPr>
              <a:t>True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128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12505-2443-E8F1-1B41-4B853350411B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4400" b="1" u="sng" dirty="0"/>
          </a:p>
          <a:p>
            <a:pPr marL="0" indent="0">
              <a:buNone/>
            </a:pPr>
            <a:r>
              <a:rPr lang="en-US" sz="4800" b="1" u="sng" dirty="0"/>
              <a:t>Exercise: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/>
              <a:t>Write a program in python to calculate area of triangle using semi-perimeter?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/>
              <a:t>Write a program in python to find the square root of a number?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/>
              <a:t>Write a program in python to swap two variables?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/>
              <a:t>Write a python program to find the area of the circle? 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7595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5BCB3-EAE6-E88F-A978-9DF4F7505AF4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programming language.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programming language.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interpreted language. No need to compile.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and free.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Object Oriented Programming language.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easy to learn.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E43F6-F3C9-CAF9-38C1-9324131ECD6F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Elephant" panose="02020904090505020303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GUI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based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&amp; numeric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or Video based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CAD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Gaming, Testing, Education, Networking, DevOps etc.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F6226-94E5-21B3-4A3C-BB6F7F0FE6C5}"/>
              </a:ext>
            </a:extLst>
          </p:cNvPr>
          <p:cNvSpPr txBox="1"/>
          <p:nvPr/>
        </p:nvSpPr>
        <p:spPr>
          <a:xfrm>
            <a:off x="0" y="0"/>
            <a:ext cx="1219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Elephant" panose="02020904090505020303" pitchFamily="18" charset="0"/>
                <a:cs typeface="Times New Roman" panose="02020603050405020304" pitchFamily="18" charset="0"/>
              </a:rPr>
              <a:t>History: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by Guido Van Rossum from CWI (Centrum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Wiskunde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Informatica).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released in 1991.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named Python from his favourite Tv Show “</a:t>
            </a:r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Monty Python’s Flying Circus”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 both procedural and OOP approaches.</a:t>
            </a:r>
          </a:p>
        </p:txBody>
      </p:sp>
    </p:spTree>
    <p:extLst>
      <p:ext uri="{BB962C8B-B14F-4D97-AF65-F5344CB8AC3E}">
        <p14:creationId xmlns:p14="http://schemas.microsoft.com/office/powerpoint/2010/main" val="25731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D917B-9C7F-F2FF-24DA-A75E9E39D62D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Elephant" panose="02020904090505020303" pitchFamily="18" charset="0"/>
            </a:endParaRPr>
          </a:p>
          <a:p>
            <a:r>
              <a:rPr lang="en-US" sz="2800" b="1" dirty="0">
                <a:latin typeface="Elephant" panose="02020904090505020303" pitchFamily="18" charset="0"/>
              </a:rPr>
              <a:t>Interactive mode: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interactive mode, the python code can be directly typed and the interpreter displays the results immediately.</a:t>
            </a:r>
          </a:p>
          <a:p>
            <a:endParaRPr lang="en-US" sz="2400" dirty="0"/>
          </a:p>
          <a:p>
            <a:r>
              <a:rPr lang="en-US" sz="2400" b="1" dirty="0"/>
              <a:t>Ex 1:</a:t>
            </a:r>
          </a:p>
          <a:p>
            <a:pPr lvl="1"/>
            <a:r>
              <a:rPr lang="en-US" sz="2400" dirty="0"/>
              <a:t>&gt;&gt;&gt; 5 + 10</a:t>
            </a:r>
          </a:p>
          <a:p>
            <a:pPr lvl="1"/>
            <a:r>
              <a:rPr lang="en-US" sz="2400" dirty="0"/>
              <a:t>15</a:t>
            </a:r>
          </a:p>
          <a:p>
            <a:pPr lvl="1"/>
            <a:r>
              <a:rPr lang="en-US" sz="2400" dirty="0"/>
              <a:t>&gt;&gt;&gt; 5 + 50 * 10</a:t>
            </a:r>
          </a:p>
          <a:p>
            <a:pPr lvl="1"/>
            <a:r>
              <a:rPr lang="en-US" sz="2400" dirty="0"/>
              <a:t>505</a:t>
            </a:r>
          </a:p>
          <a:p>
            <a:pPr lvl="1"/>
            <a:r>
              <a:rPr lang="en-US" sz="2400" dirty="0"/>
              <a:t>&gt;&gt;&gt; 5 ** 2</a:t>
            </a:r>
          </a:p>
          <a:p>
            <a:pPr lvl="1"/>
            <a:r>
              <a:rPr lang="en-US" sz="2400" dirty="0"/>
              <a:t>25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4C1B9-126D-D154-CD27-7E700488BAAD}"/>
              </a:ext>
            </a:extLst>
          </p:cNvPr>
          <p:cNvSpPr txBox="1"/>
          <p:nvPr/>
        </p:nvSpPr>
        <p:spPr>
          <a:xfrm>
            <a:off x="4876800" y="1538883"/>
            <a:ext cx="6154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 2:</a:t>
            </a:r>
          </a:p>
          <a:p>
            <a:pPr lvl="1"/>
            <a:r>
              <a:rPr lang="en-US" sz="2400" dirty="0"/>
              <a:t>&gt;&gt;&gt; print(“Python Programming Language”)</a:t>
            </a:r>
          </a:p>
          <a:p>
            <a:pPr lvl="1"/>
            <a:r>
              <a:rPr lang="en-US" sz="2400" dirty="0"/>
              <a:t>&gt;&gt;&gt; x = 10</a:t>
            </a:r>
          </a:p>
          <a:p>
            <a:pPr lvl="1"/>
            <a:r>
              <a:rPr lang="en-US" sz="2400" dirty="0"/>
              <a:t>&gt;&gt;&gt; y = 20</a:t>
            </a:r>
          </a:p>
          <a:p>
            <a:pPr lvl="1"/>
            <a:r>
              <a:rPr lang="en-US" sz="2400" dirty="0"/>
              <a:t>&gt;&gt;&gt; z = x  + y</a:t>
            </a:r>
          </a:p>
          <a:p>
            <a:pPr lvl="1"/>
            <a:r>
              <a:rPr lang="en-US" sz="2400" dirty="0"/>
              <a:t>&gt;&gt;&gt; print(“The sum = ”, z)</a:t>
            </a:r>
          </a:p>
          <a:p>
            <a:pPr lvl="1"/>
            <a:r>
              <a:rPr lang="en-US" sz="2400" dirty="0"/>
              <a:t>The sum = 30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86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B6C14-7009-E54A-5C87-DA885F41861F}"/>
              </a:ext>
            </a:extLst>
          </p:cNvPr>
          <p:cNvSpPr txBox="1"/>
          <p:nvPr/>
        </p:nvSpPr>
        <p:spPr>
          <a:xfrm>
            <a:off x="0" y="0"/>
            <a:ext cx="1219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Elephant" panose="02020904090505020303" pitchFamily="18" charset="0"/>
                <a:cs typeface="Times New Roman" panose="02020603050405020304" pitchFamily="18" charset="0"/>
              </a:rPr>
              <a:t>Script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reusable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script is created, it can be executed again and again without retyping.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scripts are editable.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100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200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 + b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print(“The sum = ”, c)</a:t>
            </a:r>
          </a:p>
        </p:txBody>
      </p:sp>
    </p:spTree>
    <p:extLst>
      <p:ext uri="{BB962C8B-B14F-4D97-AF65-F5344CB8AC3E}">
        <p14:creationId xmlns:p14="http://schemas.microsoft.com/office/powerpoint/2010/main" val="89392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C4A7A-E6EB-063B-B9D4-273053E6CF0C}"/>
              </a:ext>
            </a:extLst>
          </p:cNvPr>
          <p:cNvSpPr txBox="1"/>
          <p:nvPr/>
        </p:nvSpPr>
        <p:spPr>
          <a:xfrm>
            <a:off x="0" y="0"/>
            <a:ext cx="12192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sz="3200" b="1" dirty="0"/>
              <a:t>Difference between Interactive and script mode:</a:t>
            </a:r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</p:txBody>
      </p:sp>
      <p:pic>
        <p:nvPicPr>
          <p:cNvPr id="3" name="Picture 2" descr="Modes of Python Interpreter">
            <a:extLst>
              <a:ext uri="{FF2B5EF4-FFF2-40B4-BE49-F238E27FC236}">
                <a16:creationId xmlns:a16="http://schemas.microsoft.com/office/drawing/2014/main" id="{A95A4AC3-ADB8-E18F-7F2B-EAA94069D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9"/>
          <a:stretch/>
        </p:blipFill>
        <p:spPr bwMode="auto">
          <a:xfrm>
            <a:off x="1256715" y="1299766"/>
            <a:ext cx="9678571" cy="42584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5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C66-3446-427C-CF1D-C1ACE5DD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DEVELOPMENT ENVIRONMENT: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96CB-8A5D-87EF-99B5-7A4AC73D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IDLE is an </a:t>
            </a:r>
            <a:r>
              <a:rPr lang="en-US" b="1" i="1" dirty="0"/>
              <a:t>Integrated Development Environment </a:t>
            </a:r>
            <a:r>
              <a:rPr lang="en-US" sz="2800" dirty="0"/>
              <a:t>for python, typically used on windows.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Multi-window text editor with syntax highlighting, auto-completion, smart indent and other.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Python shell with syntax highlighting.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93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1335</Words>
  <Application>Microsoft Office PowerPoint</Application>
  <PresentationFormat>Widescreen</PresentationFormat>
  <Paragraphs>396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Elephant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IDLE DEVELOPMENT ENVIRONMENT:</vt:lpstr>
      <vt:lpstr>PowerPoint Presentation</vt:lpstr>
      <vt:lpstr>VARIABLES</vt:lpstr>
      <vt:lpstr>VARIABLES</vt:lpstr>
      <vt:lpstr>PowerPoint Presentation</vt:lpstr>
      <vt:lpstr>BASIC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68</cp:revision>
  <dcterms:created xsi:type="dcterms:W3CDTF">2024-01-16T03:44:34Z</dcterms:created>
  <dcterms:modified xsi:type="dcterms:W3CDTF">2024-07-06T08:34:13Z</dcterms:modified>
</cp:coreProperties>
</file>