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9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7" r:id="rId16"/>
    <p:sldId id="273" r:id="rId17"/>
    <p:sldId id="278" r:id="rId18"/>
    <p:sldId id="279" r:id="rId19"/>
    <p:sldId id="280" r:id="rId20"/>
    <p:sldId id="274" r:id="rId21"/>
    <p:sldId id="275" r:id="rId22"/>
    <p:sldId id="276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5" r:id="rId37"/>
    <p:sldId id="294" r:id="rId38"/>
    <p:sldId id="296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A99A5B-5596-4EFF-93DE-9A10C3BE431D}">
          <p14:sldIdLst>
            <p14:sldId id="257"/>
            <p14:sldId id="259"/>
            <p14:sldId id="258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Untitled Section" id="{BD54B5B9-D565-498F-BA0E-AB3FC27E1FEF}">
          <p14:sldIdLst>
            <p14:sldId id="267"/>
            <p14:sldId id="268"/>
            <p14:sldId id="269"/>
            <p14:sldId id="270"/>
            <p14:sldId id="272"/>
            <p14:sldId id="277"/>
            <p14:sldId id="273"/>
            <p14:sldId id="278"/>
            <p14:sldId id="279"/>
            <p14:sldId id="280"/>
            <p14:sldId id="274"/>
            <p14:sldId id="275"/>
            <p14:sldId id="276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5"/>
            <p14:sldId id="294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4EF93-0B2D-275D-E55E-1010EA9AC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841" y="1634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latin typeface="Algerian" panose="04020705040A02060702" pitchFamily="82" charset="0"/>
              </a:rPr>
              <a:t>DATA TYPES</a:t>
            </a:r>
            <a:endParaRPr lang="en-IN" sz="60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988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8057E8-5DE4-BB97-11AF-2ACEF381E0A5}"/>
              </a:ext>
            </a:extLst>
          </p:cNvPr>
          <p:cNvSpPr txBox="1"/>
          <p:nvPr/>
        </p:nvSpPr>
        <p:spPr>
          <a:xfrm>
            <a:off x="0" y="0"/>
            <a:ext cx="12192000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b="1" dirty="0"/>
          </a:p>
          <a:p>
            <a:r>
              <a:rPr lang="en-US" sz="3600" b="1" dirty="0"/>
              <a:t>Example Program:</a:t>
            </a:r>
          </a:p>
          <a:p>
            <a:pPr lvl="1"/>
            <a:r>
              <a:rPr lang="en-IN" sz="2800" dirty="0"/>
              <a:t>a="hello world"</a:t>
            </a:r>
          </a:p>
          <a:p>
            <a:pPr lvl="1"/>
            <a:r>
              <a:rPr lang="en-IN" sz="2800" dirty="0"/>
              <a:t>b="HELLO"</a:t>
            </a:r>
          </a:p>
          <a:p>
            <a:pPr lvl="1"/>
            <a:r>
              <a:rPr lang="en-IN" sz="2800" dirty="0"/>
              <a:t>print(</a:t>
            </a:r>
            <a:r>
              <a:rPr lang="en-IN" sz="2800" dirty="0" err="1"/>
              <a:t>a.capitalize</a:t>
            </a:r>
            <a:r>
              <a:rPr lang="en-IN" sz="2800" dirty="0"/>
              <a:t>())</a:t>
            </a:r>
          </a:p>
          <a:p>
            <a:pPr lvl="1"/>
            <a:r>
              <a:rPr lang="en-IN" sz="2800" dirty="0"/>
              <a:t>print(‘-’.join(b))</a:t>
            </a:r>
          </a:p>
          <a:p>
            <a:pPr lvl="1"/>
            <a:r>
              <a:rPr lang="en-IN" sz="2800" dirty="0"/>
              <a:t>print(</a:t>
            </a:r>
            <a:r>
              <a:rPr lang="en-IN" sz="2800" dirty="0" err="1"/>
              <a:t>len</a:t>
            </a:r>
            <a:r>
              <a:rPr lang="en-IN" sz="2800" dirty="0"/>
              <a:t>(a))</a:t>
            </a:r>
          </a:p>
          <a:p>
            <a:pPr lvl="1"/>
            <a:r>
              <a:rPr lang="en-IN" sz="2800" dirty="0"/>
              <a:t>print(max(a))</a:t>
            </a:r>
          </a:p>
          <a:p>
            <a:pPr lvl="1"/>
            <a:r>
              <a:rPr lang="en-IN" sz="2800" dirty="0"/>
              <a:t>print(min(b))</a:t>
            </a:r>
          </a:p>
          <a:p>
            <a:pPr lvl="1"/>
            <a:r>
              <a:rPr lang="en-IN" sz="2800" dirty="0"/>
              <a:t>print(</a:t>
            </a:r>
            <a:r>
              <a:rPr lang="en-IN" sz="2800" dirty="0" err="1"/>
              <a:t>a.title</a:t>
            </a:r>
            <a:r>
              <a:rPr lang="en-IN" sz="2800" dirty="0"/>
              <a:t>())</a:t>
            </a:r>
          </a:p>
          <a:p>
            <a:pPr lvl="1"/>
            <a:r>
              <a:rPr lang="en-IN" sz="2800" dirty="0"/>
              <a:t>print(</a:t>
            </a:r>
            <a:r>
              <a:rPr lang="en-IN" sz="2800" dirty="0" err="1"/>
              <a:t>a.upper</a:t>
            </a:r>
            <a:r>
              <a:rPr lang="en-IN" sz="2800" dirty="0"/>
              <a:t>())</a:t>
            </a:r>
          </a:p>
          <a:p>
            <a:pPr lvl="1"/>
            <a:r>
              <a:rPr lang="en-IN" sz="2800" dirty="0"/>
              <a:t>print(</a:t>
            </a:r>
            <a:r>
              <a:rPr lang="en-IN" sz="2800" dirty="0" err="1"/>
              <a:t>b.lower</a:t>
            </a:r>
            <a:r>
              <a:rPr lang="en-IN" sz="2800" dirty="0"/>
              <a:t>())</a:t>
            </a:r>
          </a:p>
          <a:p>
            <a:pPr lvl="1"/>
            <a:r>
              <a:rPr lang="en-IN" sz="2800" dirty="0"/>
              <a:t>print(</a:t>
            </a:r>
            <a:r>
              <a:rPr lang="en-IN" sz="2800" dirty="0" err="1"/>
              <a:t>a.find</a:t>
            </a:r>
            <a:r>
              <a:rPr lang="en-IN" sz="2800" dirty="0"/>
              <a:t>('r'))</a:t>
            </a:r>
          </a:p>
          <a:p>
            <a:pPr lvl="1"/>
            <a:r>
              <a:rPr lang="en-IN" sz="2800" dirty="0"/>
              <a:t>print(</a:t>
            </a:r>
            <a:r>
              <a:rPr lang="en-IN" sz="2800" dirty="0" err="1"/>
              <a:t>a.replace</a:t>
            </a:r>
            <a:r>
              <a:rPr lang="en-IN" sz="2800" dirty="0"/>
              <a:t>('hello','</a:t>
            </a:r>
            <a:r>
              <a:rPr lang="en-IN" sz="2800" dirty="0" err="1"/>
              <a:t>hai</a:t>
            </a:r>
            <a:r>
              <a:rPr lang="en-IN" sz="2800" dirty="0"/>
              <a:t>’))</a:t>
            </a:r>
          </a:p>
          <a:p>
            <a:pPr lvl="1"/>
            <a:endParaRPr lang="en-IN" sz="2800" dirty="0"/>
          </a:p>
          <a:p>
            <a:pPr lvl="1"/>
            <a:endParaRPr lang="en-IN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CF580C-3B74-C7C0-9A3F-A4CABF4EC05D}"/>
              </a:ext>
            </a:extLst>
          </p:cNvPr>
          <p:cNvSpPr txBox="1"/>
          <p:nvPr/>
        </p:nvSpPr>
        <p:spPr>
          <a:xfrm>
            <a:off x="5646058" y="1210378"/>
            <a:ext cx="6792685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Output:</a:t>
            </a:r>
          </a:p>
          <a:p>
            <a:pPr lvl="1"/>
            <a:r>
              <a:rPr lang="en-IN" sz="2800" dirty="0"/>
              <a:t>Hello world</a:t>
            </a:r>
          </a:p>
          <a:p>
            <a:pPr lvl="1"/>
            <a:r>
              <a:rPr lang="en-IN" sz="2800" dirty="0"/>
              <a:t>H-E-L-L-O</a:t>
            </a:r>
          </a:p>
          <a:p>
            <a:pPr lvl="1"/>
            <a:r>
              <a:rPr lang="en-IN" sz="2800" dirty="0"/>
              <a:t>11</a:t>
            </a:r>
          </a:p>
          <a:p>
            <a:pPr lvl="1"/>
            <a:r>
              <a:rPr lang="en-IN" sz="2800" dirty="0"/>
              <a:t>w</a:t>
            </a:r>
          </a:p>
          <a:p>
            <a:pPr lvl="1"/>
            <a:r>
              <a:rPr lang="en-IN" sz="2800" dirty="0"/>
              <a:t>E</a:t>
            </a:r>
          </a:p>
          <a:p>
            <a:pPr lvl="1"/>
            <a:r>
              <a:rPr lang="en-IN" sz="2800" dirty="0"/>
              <a:t>Hello World</a:t>
            </a:r>
          </a:p>
          <a:p>
            <a:pPr lvl="1"/>
            <a:r>
              <a:rPr lang="en-IN" sz="2800" dirty="0"/>
              <a:t>HELLO WORLD</a:t>
            </a:r>
          </a:p>
          <a:p>
            <a:pPr lvl="1"/>
            <a:r>
              <a:rPr lang="en-IN" sz="2800" dirty="0"/>
              <a:t>hello</a:t>
            </a:r>
          </a:p>
          <a:p>
            <a:pPr lvl="1"/>
            <a:r>
              <a:rPr lang="en-IN" sz="2800" dirty="0"/>
              <a:t>8</a:t>
            </a:r>
          </a:p>
          <a:p>
            <a:pPr lvl="1"/>
            <a:r>
              <a:rPr lang="en-IN" sz="2800" dirty="0" err="1"/>
              <a:t>hai</a:t>
            </a:r>
            <a:r>
              <a:rPr lang="en-IN" sz="2800" dirty="0"/>
              <a:t> world</a:t>
            </a:r>
          </a:p>
        </p:txBody>
      </p:sp>
    </p:spTree>
    <p:extLst>
      <p:ext uri="{BB962C8B-B14F-4D97-AF65-F5344CB8AC3E}">
        <p14:creationId xmlns:p14="http://schemas.microsoft.com/office/powerpoint/2010/main" val="2325646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8E51EB-4AB9-E5C4-80EE-592CFE9E7C02}"/>
              </a:ext>
            </a:extLst>
          </p:cNvPr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Lists are a single storage unit to store multiple data items together.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a mutable data structure, therefore, once declared, it can still be altered.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list can hold strings, numbers, lists, tuples, dictionaries, etc.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declare a </a:t>
            </a: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list using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square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brackets [], containing comma-separated the values.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Accessing values from list use slicing. List are ordered &amp; allow duplicate values.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list1 = ["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Apple","Mango","Orange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"]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print(list1)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list2 = list()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print(list2)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list3 = [2021,['hello', 2020],2.0]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print(list3)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DBC99B-99D5-C1F1-5A28-E03F42E49472}"/>
              </a:ext>
            </a:extLst>
          </p:cNvPr>
          <p:cNvSpPr txBox="1"/>
          <p:nvPr/>
        </p:nvSpPr>
        <p:spPr>
          <a:xfrm>
            <a:off x="7387771" y="3429000"/>
            <a:ext cx="58637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Output:</a:t>
            </a:r>
          </a:p>
          <a:p>
            <a:pPr lvl="1"/>
            <a:r>
              <a:rPr lang="en-IN" sz="2800" dirty="0"/>
              <a:t>['Apple', 'Mango', 'Orange']</a:t>
            </a:r>
          </a:p>
          <a:p>
            <a:pPr lvl="1"/>
            <a:r>
              <a:rPr lang="en-IN" sz="2800" dirty="0"/>
              <a:t>[]</a:t>
            </a:r>
          </a:p>
          <a:p>
            <a:pPr lvl="1"/>
            <a:r>
              <a:rPr lang="en-IN" sz="2800" dirty="0"/>
              <a:t>[2021, ['hello', 2020], 2.0]</a:t>
            </a:r>
          </a:p>
        </p:txBody>
      </p:sp>
    </p:spTree>
    <p:extLst>
      <p:ext uri="{BB962C8B-B14F-4D97-AF65-F5344CB8AC3E}">
        <p14:creationId xmlns:p14="http://schemas.microsoft.com/office/powerpoint/2010/main" val="1580752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4B7D15-7150-60B9-6CAD-920D030E63D6}"/>
              </a:ext>
            </a:extLst>
          </p:cNvPr>
          <p:cNvSpPr txBox="1"/>
          <p:nvPr/>
        </p:nvSpPr>
        <p:spPr>
          <a:xfrm>
            <a:off x="0" y="0"/>
            <a:ext cx="121920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000" dirty="0"/>
          </a:p>
          <a:p>
            <a:r>
              <a:rPr lang="en-US" sz="4000" dirty="0">
                <a:latin typeface="Elephant" panose="02020904090505020303" pitchFamily="18" charset="0"/>
              </a:rPr>
              <a:t>Basic List Operators:</a:t>
            </a:r>
          </a:p>
          <a:p>
            <a:endParaRPr lang="en-IN" sz="4000" dirty="0"/>
          </a:p>
          <a:p>
            <a:endParaRPr lang="en-IN" sz="4000" dirty="0"/>
          </a:p>
          <a:p>
            <a:endParaRPr lang="en-IN" sz="4000" dirty="0"/>
          </a:p>
          <a:p>
            <a:endParaRPr lang="en-IN" sz="4000" dirty="0"/>
          </a:p>
          <a:p>
            <a:endParaRPr lang="en-IN" sz="4000" dirty="0"/>
          </a:p>
          <a:p>
            <a:endParaRPr lang="en-IN" sz="4000" dirty="0"/>
          </a:p>
          <a:p>
            <a:endParaRPr lang="en-IN" sz="4000" dirty="0"/>
          </a:p>
          <a:p>
            <a:endParaRPr lang="en-IN" sz="4000" dirty="0"/>
          </a:p>
          <a:p>
            <a:endParaRPr lang="en-IN" sz="4000" dirty="0"/>
          </a:p>
        </p:txBody>
      </p:sp>
      <p:pic>
        <p:nvPicPr>
          <p:cNvPr id="3" name="table">
            <a:extLst>
              <a:ext uri="{FF2B5EF4-FFF2-40B4-BE49-F238E27FC236}">
                <a16:creationId xmlns:a16="http://schemas.microsoft.com/office/drawing/2014/main" id="{E14697AC-D268-9600-EF28-807EB58F7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91" y="1567542"/>
            <a:ext cx="10958057" cy="397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408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D0FC5-3409-009B-29EB-8285DDCD6878}"/>
              </a:ext>
            </a:extLst>
          </p:cNvPr>
          <p:cNvSpPr txBox="1"/>
          <p:nvPr/>
        </p:nvSpPr>
        <p:spPr>
          <a:xfrm>
            <a:off x="0" y="0"/>
            <a:ext cx="12192000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000" b="1" dirty="0"/>
          </a:p>
          <a:p>
            <a:r>
              <a:rPr lang="en-US" sz="4000" b="1" dirty="0"/>
              <a:t>Example Program:</a:t>
            </a:r>
          </a:p>
          <a:p>
            <a:pPr lvl="1"/>
            <a:r>
              <a:rPr lang="en-IN" sz="3200" dirty="0"/>
              <a:t>list=['abcd',786, 2.23,'john',70.2]</a:t>
            </a:r>
          </a:p>
          <a:p>
            <a:pPr lvl="1"/>
            <a:r>
              <a:rPr lang="en-IN" sz="3200" dirty="0"/>
              <a:t>list2=[123, 'john']</a:t>
            </a:r>
          </a:p>
          <a:p>
            <a:pPr lvl="1"/>
            <a:r>
              <a:rPr lang="en-IN" sz="3200" dirty="0"/>
              <a:t>list3=list + list2</a:t>
            </a:r>
          </a:p>
          <a:p>
            <a:pPr lvl="1"/>
            <a:r>
              <a:rPr lang="en-IN" sz="3200" dirty="0"/>
              <a:t>list4=['hi']</a:t>
            </a:r>
          </a:p>
          <a:p>
            <a:pPr lvl="1"/>
            <a:r>
              <a:rPr lang="en-IN" sz="3200" dirty="0"/>
              <a:t>print(</a:t>
            </a:r>
            <a:r>
              <a:rPr lang="en-IN" sz="3200" dirty="0" err="1"/>
              <a:t>len</a:t>
            </a:r>
            <a:r>
              <a:rPr lang="en-IN" sz="3200" dirty="0"/>
              <a:t>(list))</a:t>
            </a:r>
          </a:p>
          <a:p>
            <a:pPr lvl="1"/>
            <a:r>
              <a:rPr lang="en-IN" sz="3200" dirty="0"/>
              <a:t>print(list3)</a:t>
            </a:r>
          </a:p>
          <a:p>
            <a:pPr lvl="1"/>
            <a:r>
              <a:rPr lang="en-IN" sz="3200" dirty="0"/>
              <a:t>print([list4 * 3])</a:t>
            </a:r>
          </a:p>
          <a:p>
            <a:pPr lvl="1"/>
            <a:r>
              <a:rPr lang="en-IN" sz="3200" dirty="0"/>
              <a:t>print(123 in list2)</a:t>
            </a:r>
          </a:p>
          <a:p>
            <a:pPr lvl="1"/>
            <a:r>
              <a:rPr lang="en-IN" sz="3200" dirty="0"/>
              <a:t>for x in list2:</a:t>
            </a:r>
          </a:p>
          <a:p>
            <a:pPr lvl="1"/>
            <a:r>
              <a:rPr lang="en-IN" sz="3200" dirty="0"/>
              <a:t>    print(x)</a:t>
            </a:r>
          </a:p>
          <a:p>
            <a:pPr lvl="1"/>
            <a:endParaRPr lang="en-IN" sz="3200" dirty="0"/>
          </a:p>
          <a:p>
            <a:pPr lvl="1"/>
            <a:endParaRPr lang="en-IN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A3FBB9-F2C7-0ED8-A56C-08FD4218AD88}"/>
              </a:ext>
            </a:extLst>
          </p:cNvPr>
          <p:cNvSpPr txBox="1"/>
          <p:nvPr/>
        </p:nvSpPr>
        <p:spPr>
          <a:xfrm>
            <a:off x="5281684" y="2191657"/>
            <a:ext cx="675066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Output:</a:t>
            </a:r>
          </a:p>
          <a:p>
            <a:pPr lvl="1"/>
            <a:r>
              <a:rPr lang="en-US" sz="2800" dirty="0"/>
              <a:t>5</a:t>
            </a:r>
          </a:p>
          <a:p>
            <a:pPr lvl="1"/>
            <a:r>
              <a:rPr lang="en-US" sz="2800" dirty="0"/>
              <a:t>['</a:t>
            </a:r>
            <a:r>
              <a:rPr lang="en-US" sz="2800" dirty="0" err="1"/>
              <a:t>abcd</a:t>
            </a:r>
            <a:r>
              <a:rPr lang="en-US" sz="2800" dirty="0"/>
              <a:t>', 786, 2.23, 'john', 70.2, 123, 'john']</a:t>
            </a:r>
          </a:p>
          <a:p>
            <a:pPr lvl="1"/>
            <a:r>
              <a:rPr lang="en-US" sz="2800" dirty="0"/>
              <a:t>[['hi', 'hi', 'hi']]</a:t>
            </a:r>
          </a:p>
          <a:p>
            <a:pPr lvl="1"/>
            <a:r>
              <a:rPr lang="en-US" sz="2800" dirty="0"/>
              <a:t>True</a:t>
            </a:r>
          </a:p>
          <a:p>
            <a:pPr lvl="1"/>
            <a:r>
              <a:rPr lang="en-US" sz="2800" dirty="0"/>
              <a:t>123</a:t>
            </a:r>
          </a:p>
          <a:p>
            <a:pPr lvl="1"/>
            <a:r>
              <a:rPr lang="en-US" sz="2800" dirty="0"/>
              <a:t>john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056069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8143CD-D898-E11B-5FF9-0BFAD1CD2886}"/>
              </a:ext>
            </a:extLst>
          </p:cNvPr>
          <p:cNvSpPr txBox="1"/>
          <p:nvPr/>
        </p:nvSpPr>
        <p:spPr>
          <a:xfrm>
            <a:off x="0" y="0"/>
            <a:ext cx="12192000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Accessing value from list:</a:t>
            </a:r>
          </a:p>
          <a:p>
            <a:pPr>
              <a:buNone/>
            </a:pPr>
            <a:r>
              <a:rPr lang="en-US" sz="3200" dirty="0"/>
              <a:t>	list1=[‘physics’, ’chemistry’, 1997,2000]</a:t>
            </a:r>
          </a:p>
          <a:p>
            <a:pPr>
              <a:buNone/>
            </a:pPr>
            <a:r>
              <a:rPr lang="en-US" sz="3200" dirty="0"/>
              <a:t>	list2=[1,2,3,4,5,6,7]</a:t>
            </a:r>
          </a:p>
          <a:p>
            <a:pPr>
              <a:buNone/>
            </a:pPr>
            <a:r>
              <a:rPr lang="en-US" sz="3200" dirty="0"/>
              <a:t>	print(“list1[0]:”,list1[0])</a:t>
            </a:r>
          </a:p>
          <a:p>
            <a:pPr>
              <a:buNone/>
            </a:pPr>
            <a:r>
              <a:rPr lang="en-US" sz="3200" dirty="0"/>
              <a:t>	print(“list2[1:5]:”,list2[1:5])</a:t>
            </a:r>
          </a:p>
          <a:p>
            <a:endParaRPr lang="en-IN" sz="3200" dirty="0"/>
          </a:p>
          <a:p>
            <a:r>
              <a:rPr lang="en-IN" sz="3600" b="1" dirty="0"/>
              <a:t>Update in list:</a:t>
            </a:r>
          </a:p>
          <a:p>
            <a:r>
              <a:rPr lang="en-IN" sz="2800" dirty="0"/>
              <a:t>	list = [‘physics’,‘chemistry’,1997,2000]</a:t>
            </a:r>
          </a:p>
          <a:p>
            <a:r>
              <a:rPr lang="en-IN" sz="2800" dirty="0"/>
              <a:t>	print(“Value at index 2: “)</a:t>
            </a:r>
          </a:p>
          <a:p>
            <a:r>
              <a:rPr lang="en-IN" sz="2800" dirty="0"/>
              <a:t>	print(list[2])</a:t>
            </a:r>
          </a:p>
          <a:p>
            <a:r>
              <a:rPr lang="en-IN" sz="2800" dirty="0"/>
              <a:t>	list[2]=2001</a:t>
            </a:r>
          </a:p>
          <a:p>
            <a:r>
              <a:rPr lang="en-IN" sz="2800" dirty="0"/>
              <a:t>	print(“New value at index 2:”)</a:t>
            </a:r>
          </a:p>
          <a:p>
            <a:r>
              <a:rPr lang="en-IN" sz="2800" dirty="0"/>
              <a:t>	print(list[2])</a:t>
            </a:r>
          </a:p>
          <a:p>
            <a:endParaRPr lang="en-IN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478008-6193-D959-9F39-71855E78A8BB}"/>
              </a:ext>
            </a:extLst>
          </p:cNvPr>
          <p:cNvSpPr txBox="1"/>
          <p:nvPr/>
        </p:nvSpPr>
        <p:spPr>
          <a:xfrm>
            <a:off x="7590971" y="1074057"/>
            <a:ext cx="400594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3200" dirty="0"/>
              <a:t>	</a:t>
            </a:r>
            <a:r>
              <a:rPr lang="en-US" sz="3600" b="1" u="sng" dirty="0">
                <a:solidFill>
                  <a:srgbClr val="00B050"/>
                </a:solidFill>
              </a:rPr>
              <a:t>Output:</a:t>
            </a:r>
            <a:endParaRPr lang="en-US" sz="3200" b="1" u="sng" dirty="0">
              <a:solidFill>
                <a:srgbClr val="00B050"/>
              </a:solidFill>
            </a:endParaRPr>
          </a:p>
          <a:p>
            <a:pPr lvl="1"/>
            <a:r>
              <a:rPr lang="en-US" sz="3200" dirty="0">
                <a:solidFill>
                  <a:srgbClr val="00B050"/>
                </a:solidFill>
              </a:rPr>
              <a:t>	list1[0]:physics</a:t>
            </a:r>
          </a:p>
          <a:p>
            <a:pPr lvl="1"/>
            <a:r>
              <a:rPr lang="en-US" sz="3200" dirty="0">
                <a:solidFill>
                  <a:srgbClr val="00B050"/>
                </a:solidFill>
              </a:rPr>
              <a:t>	list2[1:5]:[2,3,4,5]</a:t>
            </a:r>
          </a:p>
          <a:p>
            <a:endParaRPr lang="en-IN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CB94C4-E8FA-8274-4127-7FEC926C4D3C}"/>
              </a:ext>
            </a:extLst>
          </p:cNvPr>
          <p:cNvSpPr txBox="1"/>
          <p:nvPr/>
        </p:nvSpPr>
        <p:spPr>
          <a:xfrm>
            <a:off x="7110485" y="3990924"/>
            <a:ext cx="508151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3600" b="1" u="sng" dirty="0">
                <a:solidFill>
                  <a:srgbClr val="00B050"/>
                </a:solidFill>
              </a:rPr>
              <a:t>Output:</a:t>
            </a:r>
          </a:p>
          <a:p>
            <a:pPr lvl="1"/>
            <a:r>
              <a:rPr lang="en-US" sz="2800" dirty="0">
                <a:solidFill>
                  <a:srgbClr val="00B050"/>
                </a:solidFill>
              </a:rPr>
              <a:t>Value at index 2: </a:t>
            </a:r>
          </a:p>
          <a:p>
            <a:pPr lvl="1"/>
            <a:r>
              <a:rPr lang="en-US" sz="2800" dirty="0">
                <a:solidFill>
                  <a:srgbClr val="00B050"/>
                </a:solidFill>
              </a:rPr>
              <a:t>1997</a:t>
            </a:r>
          </a:p>
          <a:p>
            <a:pPr lvl="1"/>
            <a:r>
              <a:rPr lang="en-US" sz="2800" dirty="0">
                <a:solidFill>
                  <a:srgbClr val="00B050"/>
                </a:solidFill>
              </a:rPr>
              <a:t>New value at index 2:</a:t>
            </a:r>
          </a:p>
          <a:p>
            <a:pPr lvl="1"/>
            <a:r>
              <a:rPr lang="en-US" sz="2800" dirty="0">
                <a:solidFill>
                  <a:srgbClr val="00B050"/>
                </a:solidFill>
              </a:rPr>
              <a:t>2001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611207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1EAAC-C3F7-90B0-8FBB-DD88B03CD14F}"/>
              </a:ext>
            </a:extLst>
          </p:cNvPr>
          <p:cNvSpPr txBox="1"/>
          <p:nvPr/>
        </p:nvSpPr>
        <p:spPr>
          <a:xfrm>
            <a:off x="327546" y="0"/>
            <a:ext cx="11864454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insert():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To insert a new list item, without replacing any of the existing values, we can use the insert() method.</a:t>
            </a:r>
          </a:p>
          <a:p>
            <a:endParaRPr lang="en-US" sz="3200" dirty="0"/>
          </a:p>
          <a:p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Program:</a:t>
            </a:r>
          </a:p>
          <a:p>
            <a:pPr lvl="1"/>
            <a:r>
              <a:rPr lang="en-US" sz="3200" dirty="0" err="1"/>
              <a:t>thislist</a:t>
            </a:r>
            <a:r>
              <a:rPr lang="en-US" sz="3200" dirty="0"/>
              <a:t> = ['apple', 'banana', 'cherry']</a:t>
            </a:r>
          </a:p>
          <a:p>
            <a:pPr lvl="1"/>
            <a:r>
              <a:rPr lang="en-US" sz="3200" dirty="0" err="1"/>
              <a:t>thislist.insert</a:t>
            </a:r>
            <a:r>
              <a:rPr lang="en-US" sz="3200" dirty="0"/>
              <a:t>(1,"watermelon")</a:t>
            </a:r>
          </a:p>
          <a:p>
            <a:pPr lvl="1"/>
            <a:r>
              <a:rPr lang="en-US" sz="3200" dirty="0"/>
              <a:t>print(</a:t>
            </a:r>
            <a:r>
              <a:rPr lang="en-US" sz="3200" dirty="0" err="1"/>
              <a:t>thislist</a:t>
            </a:r>
            <a:r>
              <a:rPr lang="en-US" sz="3200" dirty="0"/>
              <a:t>)</a:t>
            </a:r>
          </a:p>
          <a:p>
            <a:endParaRPr lang="en-IN" sz="3200" dirty="0"/>
          </a:p>
          <a:p>
            <a:r>
              <a:rPr lang="en-IN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Output:</a:t>
            </a:r>
          </a:p>
          <a:p>
            <a:pPr lvl="1"/>
            <a:r>
              <a:rPr lang="en-IN" sz="3200" dirty="0"/>
              <a:t>['apple', 'watermelon', 'banana', 'cherry']</a:t>
            </a:r>
          </a:p>
        </p:txBody>
      </p:sp>
    </p:spTree>
    <p:extLst>
      <p:ext uri="{BB962C8B-B14F-4D97-AF65-F5344CB8AC3E}">
        <p14:creationId xmlns:p14="http://schemas.microsoft.com/office/powerpoint/2010/main" val="2901326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CFC8B1-5B82-4D45-D731-DC465B59E531}"/>
              </a:ext>
            </a:extLst>
          </p:cNvPr>
          <p:cNvSpPr txBox="1"/>
          <p:nvPr/>
        </p:nvSpPr>
        <p:spPr>
          <a:xfrm>
            <a:off x="0" y="0"/>
            <a:ext cx="12192000" cy="704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item from list: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remove a list element, use del statement.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use pop() &amp; remove() method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Ex: 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(index value)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list1=[‘physics’ , ‘chemistry’ , 1997, 2000]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print(list1)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del list1[2]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print(“After deleting : “)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print(list1)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3600" b="1" u="sng" dirty="0">
                <a:solidFill>
                  <a:srgbClr val="00B050"/>
                </a:solidFill>
              </a:rPr>
              <a:t>Output:</a:t>
            </a:r>
          </a:p>
          <a:p>
            <a:pPr>
              <a:buNone/>
            </a:pPr>
            <a:r>
              <a:rPr lang="en-US" sz="3200" dirty="0">
                <a:solidFill>
                  <a:srgbClr val="00B050"/>
                </a:solidFill>
              </a:rPr>
              <a:t>	 [‘physics’ , ‘chemistry’ , 1997, 2000]</a:t>
            </a:r>
          </a:p>
          <a:p>
            <a:pPr>
              <a:buNone/>
            </a:pPr>
            <a:r>
              <a:rPr lang="en-US" sz="3200" dirty="0">
                <a:solidFill>
                  <a:srgbClr val="00B050"/>
                </a:solidFill>
              </a:rPr>
              <a:t>	 After deleting : </a:t>
            </a:r>
          </a:p>
          <a:p>
            <a:pPr>
              <a:buNone/>
            </a:pPr>
            <a:r>
              <a:rPr lang="en-US" sz="3200" dirty="0">
                <a:solidFill>
                  <a:srgbClr val="00B050"/>
                </a:solidFill>
              </a:rPr>
              <a:t>	 [‘physics’ , ‘chemistry’ , 2000]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09E79A-90A0-6B73-4DF1-8F53494A8663}"/>
              </a:ext>
            </a:extLst>
          </p:cNvPr>
          <p:cNvSpPr txBox="1"/>
          <p:nvPr/>
        </p:nvSpPr>
        <p:spPr>
          <a:xfrm>
            <a:off x="7451678" y="736979"/>
            <a:ext cx="4558352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remove(): 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(element name)</a:t>
            </a:r>
          </a:p>
          <a:p>
            <a:pPr lvl="1"/>
            <a:r>
              <a:rPr lang="en-US" sz="2800" dirty="0"/>
              <a:t>list1.remove(‘chemistry’)</a:t>
            </a:r>
          </a:p>
          <a:p>
            <a:pPr lvl="1"/>
            <a:r>
              <a:rPr lang="en-US" sz="2800" dirty="0"/>
              <a:t>print(list1)</a:t>
            </a:r>
          </a:p>
          <a:p>
            <a:pPr algn="ctr"/>
            <a:r>
              <a:rPr lang="en-US" sz="2800" b="1" dirty="0"/>
              <a:t>O/P</a:t>
            </a:r>
          </a:p>
          <a:p>
            <a:r>
              <a:rPr lang="en-US" sz="2800" dirty="0">
                <a:solidFill>
                  <a:srgbClr val="00B050"/>
                </a:solidFill>
              </a:rPr>
              <a:t>[‘physics’ , 1997, 2000]</a:t>
            </a:r>
          </a:p>
          <a:p>
            <a:endParaRPr lang="en-US" sz="2800" dirty="0"/>
          </a:p>
          <a:p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pop(): 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(index value)</a:t>
            </a:r>
          </a:p>
          <a:p>
            <a:pPr lvl="1"/>
            <a:r>
              <a:rPr lang="en-US" sz="2800" dirty="0"/>
              <a:t>list1.pop(0)</a:t>
            </a:r>
          </a:p>
          <a:p>
            <a:pPr lvl="1"/>
            <a:r>
              <a:rPr lang="en-US" sz="2800" dirty="0"/>
              <a:t>print(list1)</a:t>
            </a:r>
          </a:p>
          <a:p>
            <a:pPr algn="ctr"/>
            <a:r>
              <a:rPr lang="en-US" sz="2800" b="1" dirty="0"/>
              <a:t>O/P</a:t>
            </a:r>
          </a:p>
          <a:p>
            <a:r>
              <a:rPr lang="en-US" sz="2800" dirty="0">
                <a:solidFill>
                  <a:srgbClr val="00B050"/>
                </a:solidFill>
              </a:rPr>
              <a:t>[‘chemistry’ , 1997, 2000]</a:t>
            </a:r>
          </a:p>
          <a:p>
            <a:endParaRPr lang="en-US" sz="2800" dirty="0"/>
          </a:p>
          <a:p>
            <a:endParaRPr lang="en-IN" sz="32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2F9338-8D6F-02F7-D431-3705ADBA8905}"/>
              </a:ext>
            </a:extLst>
          </p:cNvPr>
          <p:cNvCxnSpPr/>
          <p:nvPr/>
        </p:nvCxnSpPr>
        <p:spPr>
          <a:xfrm>
            <a:off x="7083188" y="382137"/>
            <a:ext cx="0" cy="647586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472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00E647-067F-3FDF-4E0B-537A6D9E0539}"/>
              </a:ext>
            </a:extLst>
          </p:cNvPr>
          <p:cNvSpPr txBox="1"/>
          <p:nvPr/>
        </p:nvSpPr>
        <p:spPr>
          <a:xfrm>
            <a:off x="286603" y="0"/>
            <a:ext cx="11905397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clear():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It delete all the element from the list.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It delete only the elements not the list.</a:t>
            </a:r>
          </a:p>
          <a:p>
            <a:endParaRPr lang="en-US" sz="3200" dirty="0"/>
          </a:p>
          <a:p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Program:</a:t>
            </a:r>
          </a:p>
          <a:p>
            <a:r>
              <a:rPr lang="en-IN" sz="3200" dirty="0" err="1"/>
              <a:t>thislist</a:t>
            </a:r>
            <a:r>
              <a:rPr lang="en-IN" sz="3200" dirty="0"/>
              <a:t> = ['banana', 'mango', 'orange']</a:t>
            </a:r>
          </a:p>
          <a:p>
            <a:r>
              <a:rPr lang="en-IN" sz="3200" dirty="0" err="1"/>
              <a:t>thislist.clear</a:t>
            </a:r>
            <a:r>
              <a:rPr lang="en-IN" sz="3200" dirty="0"/>
              <a:t>()</a:t>
            </a:r>
          </a:p>
          <a:p>
            <a:r>
              <a:rPr lang="en-IN" sz="3200" dirty="0"/>
              <a:t>print(</a:t>
            </a:r>
            <a:r>
              <a:rPr lang="en-IN" sz="3200" dirty="0" err="1"/>
              <a:t>thislist</a:t>
            </a:r>
            <a:r>
              <a:rPr lang="en-IN" sz="3200" dirty="0"/>
              <a:t>)</a:t>
            </a:r>
            <a:endParaRPr lang="en-US" sz="3200" dirty="0"/>
          </a:p>
          <a:p>
            <a:endParaRPr lang="en-US" sz="3200" dirty="0"/>
          </a:p>
          <a:p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Output:</a:t>
            </a:r>
          </a:p>
          <a:p>
            <a:r>
              <a:rPr lang="en-IN" sz="3200" dirty="0"/>
              <a:t>[]</a:t>
            </a:r>
          </a:p>
        </p:txBody>
      </p:sp>
    </p:spTree>
    <p:extLst>
      <p:ext uri="{BB962C8B-B14F-4D97-AF65-F5344CB8AC3E}">
        <p14:creationId xmlns:p14="http://schemas.microsoft.com/office/powerpoint/2010/main" val="1124266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FA05F6-4CAF-F487-89FD-9E29391BF3E0}"/>
              </a:ext>
            </a:extLst>
          </p:cNvPr>
          <p:cNvSpPr txBox="1"/>
          <p:nvPr/>
        </p:nvSpPr>
        <p:spPr>
          <a:xfrm>
            <a:off x="313899" y="0"/>
            <a:ext cx="11878101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append():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It is used to add only one element in the list.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It add the element at the end of the list.</a:t>
            </a:r>
          </a:p>
          <a:p>
            <a:endParaRPr lang="en-US" sz="3200" dirty="0"/>
          </a:p>
          <a:p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Program:</a:t>
            </a:r>
          </a:p>
          <a:p>
            <a:pPr lvl="1"/>
            <a:r>
              <a:rPr lang="en-US" sz="3200" dirty="0" err="1"/>
              <a:t>thislist</a:t>
            </a:r>
            <a:r>
              <a:rPr lang="en-US" sz="3200" dirty="0"/>
              <a:t> = ['apple', 'orange', 'banana']</a:t>
            </a:r>
          </a:p>
          <a:p>
            <a:pPr lvl="1"/>
            <a:r>
              <a:rPr lang="en-US" sz="3200" dirty="0"/>
              <a:t>print(</a:t>
            </a:r>
            <a:r>
              <a:rPr lang="en-US" sz="3200" dirty="0" err="1"/>
              <a:t>thislist</a:t>
            </a:r>
            <a:r>
              <a:rPr lang="en-US" sz="3200" dirty="0"/>
              <a:t>)</a:t>
            </a:r>
          </a:p>
          <a:p>
            <a:pPr lvl="1"/>
            <a:r>
              <a:rPr lang="en-US" sz="3200" dirty="0" err="1"/>
              <a:t>thislist.append</a:t>
            </a:r>
            <a:r>
              <a:rPr lang="en-US" sz="3200" dirty="0"/>
              <a:t>('pineapple')</a:t>
            </a:r>
          </a:p>
          <a:p>
            <a:pPr lvl="1"/>
            <a:r>
              <a:rPr lang="en-US" sz="3200" dirty="0"/>
              <a:t>print(</a:t>
            </a:r>
            <a:r>
              <a:rPr lang="en-US" sz="3200" dirty="0" err="1"/>
              <a:t>thislist</a:t>
            </a:r>
            <a:r>
              <a:rPr lang="en-US" sz="3200" dirty="0"/>
              <a:t>)</a:t>
            </a:r>
          </a:p>
          <a:p>
            <a:endParaRPr lang="en-IN" sz="3200" dirty="0"/>
          </a:p>
          <a:p>
            <a:r>
              <a:rPr lang="en-IN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Output:</a:t>
            </a:r>
          </a:p>
          <a:p>
            <a:pPr lvl="1"/>
            <a:r>
              <a:rPr lang="en-IN" sz="3200" dirty="0"/>
              <a:t>['apple', 'orange', 'banana']</a:t>
            </a:r>
          </a:p>
          <a:p>
            <a:pPr lvl="1"/>
            <a:r>
              <a:rPr lang="en-IN" sz="3200" dirty="0"/>
              <a:t>['apple', 'orange', 'banana', 'pineapple']</a:t>
            </a:r>
          </a:p>
        </p:txBody>
      </p:sp>
    </p:spTree>
    <p:extLst>
      <p:ext uri="{BB962C8B-B14F-4D97-AF65-F5344CB8AC3E}">
        <p14:creationId xmlns:p14="http://schemas.microsoft.com/office/powerpoint/2010/main" val="300427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EBA548-FC6A-043E-27D1-0FCF7B8DAA0D}"/>
              </a:ext>
            </a:extLst>
          </p:cNvPr>
          <p:cNvSpPr txBox="1"/>
          <p:nvPr/>
        </p:nvSpPr>
        <p:spPr>
          <a:xfrm>
            <a:off x="300251" y="0"/>
            <a:ext cx="11891749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extend():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It is used to add more than one element in the list.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It also add one list with another list.</a:t>
            </a:r>
          </a:p>
          <a:p>
            <a:endParaRPr lang="en-US" sz="3200" dirty="0"/>
          </a:p>
          <a:p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Program:</a:t>
            </a:r>
          </a:p>
          <a:p>
            <a:r>
              <a:rPr lang="en-US" sz="2800" dirty="0" err="1"/>
              <a:t>thislist</a:t>
            </a:r>
            <a:r>
              <a:rPr lang="en-US" sz="2800" dirty="0"/>
              <a:t> = ['apple', 'orange', 'banana']</a:t>
            </a:r>
          </a:p>
          <a:p>
            <a:r>
              <a:rPr lang="en-US" sz="2800" dirty="0"/>
              <a:t>thislist2 = [2,4,6,8]</a:t>
            </a:r>
          </a:p>
          <a:p>
            <a:r>
              <a:rPr lang="en-US" sz="2800" dirty="0"/>
              <a:t>print(</a:t>
            </a:r>
            <a:r>
              <a:rPr lang="en-US" sz="2800" dirty="0" err="1"/>
              <a:t>thislist</a:t>
            </a:r>
            <a:r>
              <a:rPr lang="en-US" sz="2800" dirty="0"/>
              <a:t>)</a:t>
            </a:r>
          </a:p>
          <a:p>
            <a:r>
              <a:rPr lang="en-US" sz="2800" dirty="0" err="1"/>
              <a:t>thislist.extend</a:t>
            </a:r>
            <a:r>
              <a:rPr lang="en-US" sz="2800" dirty="0"/>
              <a:t>(("cherry", "grapes"))</a:t>
            </a:r>
          </a:p>
          <a:p>
            <a:r>
              <a:rPr lang="en-US" sz="2800" dirty="0"/>
              <a:t>print(</a:t>
            </a:r>
            <a:r>
              <a:rPr lang="en-US" sz="2800" dirty="0" err="1"/>
              <a:t>thislist</a:t>
            </a:r>
            <a:r>
              <a:rPr lang="en-US" sz="2800" dirty="0"/>
              <a:t>)</a:t>
            </a:r>
          </a:p>
          <a:p>
            <a:r>
              <a:rPr lang="en-US" sz="2800" dirty="0"/>
              <a:t>thislist2.extend(</a:t>
            </a:r>
            <a:r>
              <a:rPr lang="en-US" sz="2800" dirty="0" err="1"/>
              <a:t>thislist</a:t>
            </a:r>
            <a:r>
              <a:rPr lang="en-US" sz="2800" dirty="0"/>
              <a:t>)</a:t>
            </a:r>
          </a:p>
          <a:p>
            <a:r>
              <a:rPr lang="en-US" sz="2800" dirty="0"/>
              <a:t>print(thislist2)</a:t>
            </a:r>
          </a:p>
          <a:p>
            <a:endParaRPr lang="en-IN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F0433D-531C-38DC-F98B-FD014791F8AD}"/>
              </a:ext>
            </a:extLst>
          </p:cNvPr>
          <p:cNvSpPr txBox="1"/>
          <p:nvPr/>
        </p:nvSpPr>
        <p:spPr>
          <a:xfrm>
            <a:off x="6096000" y="2811439"/>
            <a:ext cx="6095999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Output:</a:t>
            </a:r>
          </a:p>
          <a:p>
            <a:pPr lvl="1"/>
            <a:r>
              <a:rPr lang="en-IN" sz="2800" dirty="0"/>
              <a:t>['apple', 'orange', 'banana']</a:t>
            </a:r>
          </a:p>
          <a:p>
            <a:pPr lvl="1"/>
            <a:r>
              <a:rPr lang="en-IN" sz="2800" dirty="0"/>
              <a:t>['apple', 'orange', 'banana', 'cherry', 'grapes']</a:t>
            </a:r>
          </a:p>
          <a:p>
            <a:pPr lvl="1"/>
            <a:r>
              <a:rPr lang="en-IN" sz="2800" dirty="0"/>
              <a:t>[2, 4, 6, 8, 'apple', 'orange', 'banana', 'cherry', 'grapes']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97321-BC64-CDDB-3353-91E5FC1BCA25}"/>
              </a:ext>
            </a:extLst>
          </p:cNvPr>
          <p:cNvCxnSpPr/>
          <p:nvPr/>
        </p:nvCxnSpPr>
        <p:spPr>
          <a:xfrm>
            <a:off x="5773003" y="2088107"/>
            <a:ext cx="0" cy="476989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61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092D-C792-85A0-EDCD-95F854C85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87" y="0"/>
            <a:ext cx="10045924" cy="1066799"/>
          </a:xfrm>
        </p:spPr>
        <p:txBody>
          <a:bodyPr>
            <a:normAutofit/>
          </a:bodyPr>
          <a:lstStyle/>
          <a:p>
            <a:r>
              <a:rPr lang="en-US" sz="4400" b="1" dirty="0"/>
              <a:t>Data type :</a:t>
            </a:r>
            <a:endParaRPr lang="en-IN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041B1-8B05-B2E8-DA86-89BA5014E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1066799"/>
            <a:ext cx="11480800" cy="5791201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value has a data type, and variables can hold the values.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interpreter binds the value implicitly to its type, So did not specify the type of the variable.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has the following data types,</a:t>
            </a:r>
          </a:p>
          <a:p>
            <a:pPr marL="457200" lvl="1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</a:p>
          <a:p>
            <a:pPr marL="457200" lvl="1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type</a:t>
            </a:r>
          </a:p>
          <a:p>
            <a:pPr marL="457200" lvl="1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 </a:t>
            </a:r>
          </a:p>
          <a:p>
            <a:pPr marL="457200" lvl="1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</a:p>
          <a:p>
            <a:pPr marL="457200" lvl="1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Dictionary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60753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59316A-DEAA-B9CC-B15F-1F9A96ACC566}"/>
              </a:ext>
            </a:extLst>
          </p:cNvPr>
          <p:cNvSpPr txBox="1"/>
          <p:nvPr/>
        </p:nvSpPr>
        <p:spPr>
          <a:xfrm>
            <a:off x="0" y="0"/>
            <a:ext cx="12192000" cy="766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Built in functions:</a:t>
            </a:r>
          </a:p>
          <a:p>
            <a:r>
              <a:rPr lang="en-US" sz="2800" b="1" dirty="0" err="1"/>
              <a:t>len</a:t>
            </a:r>
            <a:r>
              <a:rPr lang="en-US" sz="2800" b="1" dirty="0"/>
              <a:t>(list)		: </a:t>
            </a:r>
            <a:r>
              <a:rPr lang="en-US" sz="2800" dirty="0"/>
              <a:t>Gives the total length of the list</a:t>
            </a:r>
          </a:p>
          <a:p>
            <a:r>
              <a:rPr lang="en-US" sz="2800" b="1" dirty="0"/>
              <a:t>max(list)		: </a:t>
            </a:r>
            <a:r>
              <a:rPr lang="en-US" sz="2800" dirty="0"/>
              <a:t>Returns item from the list with max value.</a:t>
            </a:r>
          </a:p>
          <a:p>
            <a:r>
              <a:rPr lang="en-US" sz="2800" b="1" dirty="0"/>
              <a:t>min(list)		: </a:t>
            </a:r>
            <a:r>
              <a:rPr lang="en-US" sz="2800" dirty="0"/>
              <a:t>Returns item from the list with min value</a:t>
            </a:r>
          </a:p>
          <a:p>
            <a:r>
              <a:rPr lang="en-US" sz="2800" b="1" dirty="0"/>
              <a:t>list(seq)		: </a:t>
            </a:r>
            <a:r>
              <a:rPr lang="en-US" sz="2800" dirty="0"/>
              <a:t>converts a tuple into list</a:t>
            </a:r>
          </a:p>
          <a:p>
            <a:endParaRPr lang="en-US" sz="3200" dirty="0"/>
          </a:p>
          <a:p>
            <a:r>
              <a:rPr lang="en-US" sz="3200" b="1" dirty="0"/>
              <a:t>Ex:</a:t>
            </a:r>
          </a:p>
          <a:p>
            <a:pPr lvl="1"/>
            <a:r>
              <a:rPr lang="en-US" sz="2400" dirty="0" err="1"/>
              <a:t>my_list</a:t>
            </a:r>
            <a:r>
              <a:rPr lang="en-US" sz="2400" dirty="0"/>
              <a:t>=[5,6,7,8,9,10]</a:t>
            </a:r>
          </a:p>
          <a:p>
            <a:pPr lvl="1"/>
            <a:r>
              <a:rPr lang="en-US" sz="2400" dirty="0"/>
              <a:t>tuple1=(1,2,3)</a:t>
            </a:r>
          </a:p>
          <a:p>
            <a:pPr lvl="1"/>
            <a:r>
              <a:rPr lang="en-US" sz="2400" dirty="0"/>
              <a:t>print(</a:t>
            </a:r>
            <a:r>
              <a:rPr lang="en-US" sz="2400" dirty="0" err="1"/>
              <a:t>my_list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print(</a:t>
            </a:r>
            <a:r>
              <a:rPr lang="en-US" sz="2400" dirty="0" err="1"/>
              <a:t>len</a:t>
            </a:r>
            <a:r>
              <a:rPr lang="en-US" sz="2400" dirty="0"/>
              <a:t>(</a:t>
            </a:r>
            <a:r>
              <a:rPr lang="en-US" sz="2400" dirty="0" err="1"/>
              <a:t>my_list</a:t>
            </a:r>
            <a:r>
              <a:rPr lang="en-US" sz="2400" dirty="0"/>
              <a:t>))</a:t>
            </a:r>
          </a:p>
          <a:p>
            <a:pPr lvl="1"/>
            <a:r>
              <a:rPr lang="en-US" sz="2400" dirty="0"/>
              <a:t>print(max(</a:t>
            </a:r>
            <a:r>
              <a:rPr lang="en-US" sz="2400" dirty="0" err="1"/>
              <a:t>my_list</a:t>
            </a:r>
            <a:r>
              <a:rPr lang="en-US" sz="2400" dirty="0"/>
              <a:t>))</a:t>
            </a:r>
          </a:p>
          <a:p>
            <a:pPr lvl="1"/>
            <a:r>
              <a:rPr lang="en-US" sz="2400" dirty="0"/>
              <a:t>print(min(</a:t>
            </a:r>
            <a:r>
              <a:rPr lang="en-US" sz="2400" dirty="0" err="1"/>
              <a:t>my_list</a:t>
            </a:r>
            <a:r>
              <a:rPr lang="en-US" sz="2400" dirty="0"/>
              <a:t>))</a:t>
            </a:r>
          </a:p>
          <a:p>
            <a:pPr lvl="1"/>
            <a:r>
              <a:rPr lang="en-US" sz="2400" dirty="0"/>
              <a:t>print(</a:t>
            </a:r>
            <a:r>
              <a:rPr lang="en-US" sz="2400" dirty="0" err="1"/>
              <a:t>my_list.index</a:t>
            </a:r>
            <a:r>
              <a:rPr lang="en-US" sz="2400" dirty="0"/>
              <a:t>(10))</a:t>
            </a:r>
          </a:p>
          <a:p>
            <a:pPr lvl="1"/>
            <a:r>
              <a:rPr lang="en-US" sz="2400" dirty="0"/>
              <a:t>print(tuple1)</a:t>
            </a:r>
          </a:p>
          <a:p>
            <a:pPr lvl="1"/>
            <a:r>
              <a:rPr lang="en-US" sz="2400" dirty="0"/>
              <a:t>print(list(tuple1))</a:t>
            </a:r>
          </a:p>
          <a:p>
            <a:endParaRPr lang="en-US" sz="3200" dirty="0"/>
          </a:p>
          <a:p>
            <a:endParaRPr lang="en-IN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CC55E0-5AA2-0B0F-E642-95187EEB333F}"/>
              </a:ext>
            </a:extLst>
          </p:cNvPr>
          <p:cNvSpPr txBox="1"/>
          <p:nvPr/>
        </p:nvSpPr>
        <p:spPr>
          <a:xfrm>
            <a:off x="5936343" y="3022600"/>
            <a:ext cx="5718628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Output:</a:t>
            </a:r>
          </a:p>
          <a:p>
            <a:pPr lvl="1"/>
            <a:r>
              <a:rPr lang="en-IN" sz="2800" dirty="0"/>
              <a:t>[5, 6, 7, 8, 9, 10]</a:t>
            </a:r>
          </a:p>
          <a:p>
            <a:pPr lvl="1"/>
            <a:r>
              <a:rPr lang="en-IN" sz="2800" dirty="0"/>
              <a:t>6</a:t>
            </a:r>
          </a:p>
          <a:p>
            <a:pPr lvl="1"/>
            <a:r>
              <a:rPr lang="en-IN" sz="2800" dirty="0"/>
              <a:t>10</a:t>
            </a:r>
          </a:p>
          <a:p>
            <a:pPr lvl="1"/>
            <a:r>
              <a:rPr lang="en-IN" sz="2800" dirty="0"/>
              <a:t>5</a:t>
            </a:r>
          </a:p>
          <a:p>
            <a:pPr lvl="1"/>
            <a:r>
              <a:rPr lang="en-IN" sz="2800" dirty="0"/>
              <a:t>5</a:t>
            </a:r>
          </a:p>
          <a:p>
            <a:pPr lvl="1"/>
            <a:r>
              <a:rPr lang="en-IN" sz="2800" dirty="0"/>
              <a:t>(1, 2, 3)</a:t>
            </a:r>
          </a:p>
          <a:p>
            <a:pPr lvl="1"/>
            <a:r>
              <a:rPr lang="en-IN" sz="2800" dirty="0"/>
              <a:t>[1, 2, 3]</a:t>
            </a:r>
          </a:p>
        </p:txBody>
      </p:sp>
    </p:spTree>
    <p:extLst>
      <p:ext uri="{BB962C8B-B14F-4D97-AF65-F5344CB8AC3E}">
        <p14:creationId xmlns:p14="http://schemas.microsoft.com/office/powerpoint/2010/main" val="19679969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95E0F1-3228-49AB-A403-DE21556D40B3}"/>
              </a:ext>
            </a:extLst>
          </p:cNvPr>
          <p:cNvSpPr txBox="1"/>
          <p:nvPr/>
        </p:nvSpPr>
        <p:spPr>
          <a:xfrm>
            <a:off x="246743" y="0"/>
            <a:ext cx="1194525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methods:</a:t>
            </a:r>
          </a:p>
          <a:p>
            <a:pPr lvl="1" algn="just"/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list.append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(obj)	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Appends object obj to list</a:t>
            </a:r>
          </a:p>
          <a:p>
            <a:pPr lvl="1" algn="just"/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list.count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(obj)		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count of how many times obj occurs in list</a:t>
            </a:r>
          </a:p>
          <a:p>
            <a:pPr lvl="1" algn="just"/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list.extend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(seq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		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Appends the contents of seq to list</a:t>
            </a:r>
          </a:p>
          <a:p>
            <a:pPr lvl="1" algn="just"/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list.index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(obj)		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the lowest index in list that obj appears.</a:t>
            </a:r>
          </a:p>
          <a:p>
            <a:pPr lvl="1" algn="just"/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list.remove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(obj)	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Removes object obj from list</a:t>
            </a:r>
          </a:p>
          <a:p>
            <a:pPr lvl="1" algn="just"/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list.reverse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		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Reverse objects of list in place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094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A2370A-EED7-D7B2-6471-D098C6469980}"/>
              </a:ext>
            </a:extLst>
          </p:cNvPr>
          <p:cNvSpPr txBox="1"/>
          <p:nvPr/>
        </p:nvSpPr>
        <p:spPr>
          <a:xfrm>
            <a:off x="245660" y="0"/>
            <a:ext cx="11946340" cy="704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Program:</a:t>
            </a:r>
          </a:p>
          <a:p>
            <a:r>
              <a:rPr lang="en-IN" sz="2400" dirty="0" err="1"/>
              <a:t>listone</a:t>
            </a:r>
            <a:r>
              <a:rPr lang="en-IN" sz="2400" dirty="0"/>
              <a:t> = [1,2,3,4,5,6,7,8,9]</a:t>
            </a:r>
          </a:p>
          <a:p>
            <a:r>
              <a:rPr lang="en-IN" sz="2400" dirty="0"/>
              <a:t>list2=["mango", "orange", "apple"]</a:t>
            </a:r>
          </a:p>
          <a:p>
            <a:r>
              <a:rPr lang="en-IN" sz="2400" dirty="0"/>
              <a:t>print(</a:t>
            </a:r>
            <a:r>
              <a:rPr lang="en-IN" sz="2400" dirty="0" err="1"/>
              <a:t>listone</a:t>
            </a:r>
            <a:r>
              <a:rPr lang="en-IN" sz="2400" dirty="0"/>
              <a:t>)</a:t>
            </a:r>
          </a:p>
          <a:p>
            <a:r>
              <a:rPr lang="en-IN" sz="2400" dirty="0" err="1"/>
              <a:t>listone.append</a:t>
            </a:r>
            <a:r>
              <a:rPr lang="en-IN" sz="2400" dirty="0"/>
              <a:t>(10)</a:t>
            </a:r>
          </a:p>
          <a:p>
            <a:r>
              <a:rPr lang="en-IN" sz="2400" dirty="0"/>
              <a:t>print(</a:t>
            </a:r>
            <a:r>
              <a:rPr lang="en-IN" sz="2400" dirty="0" err="1"/>
              <a:t>listone</a:t>
            </a:r>
            <a:r>
              <a:rPr lang="en-IN" sz="2400" dirty="0"/>
              <a:t>)</a:t>
            </a:r>
          </a:p>
          <a:p>
            <a:r>
              <a:rPr lang="en-US" sz="2400" dirty="0"/>
              <a:t>x=list2.count('mango')</a:t>
            </a:r>
          </a:p>
          <a:p>
            <a:r>
              <a:rPr lang="en-US" sz="2400" dirty="0"/>
              <a:t>print(x)</a:t>
            </a:r>
            <a:endParaRPr lang="en-IN" sz="2400" dirty="0"/>
          </a:p>
          <a:p>
            <a:r>
              <a:rPr lang="en-IN" sz="2400" dirty="0"/>
              <a:t>print(list2)</a:t>
            </a:r>
          </a:p>
          <a:p>
            <a:r>
              <a:rPr lang="en-IN" sz="2400" dirty="0"/>
              <a:t>list2.extend(</a:t>
            </a:r>
            <a:r>
              <a:rPr lang="en-IN" sz="2400" dirty="0" err="1"/>
              <a:t>listone</a:t>
            </a:r>
            <a:r>
              <a:rPr lang="en-IN" sz="2400" dirty="0"/>
              <a:t>)</a:t>
            </a:r>
          </a:p>
          <a:p>
            <a:r>
              <a:rPr lang="en-IN" sz="2400" dirty="0"/>
              <a:t>print(list2)</a:t>
            </a:r>
          </a:p>
          <a:p>
            <a:r>
              <a:rPr lang="en-IN" sz="2400" dirty="0"/>
              <a:t>print(</a:t>
            </a:r>
            <a:r>
              <a:rPr lang="en-IN" sz="2400" dirty="0" err="1"/>
              <a:t>listone.index</a:t>
            </a:r>
            <a:r>
              <a:rPr lang="en-IN" sz="2400" dirty="0"/>
              <a:t>(3))</a:t>
            </a:r>
          </a:p>
          <a:p>
            <a:r>
              <a:rPr lang="en-IN" sz="2400" dirty="0" err="1"/>
              <a:t>listone.remove</a:t>
            </a:r>
            <a:r>
              <a:rPr lang="en-IN" sz="2400" dirty="0"/>
              <a:t>(5)</a:t>
            </a:r>
          </a:p>
          <a:p>
            <a:r>
              <a:rPr lang="en-IN" sz="2400" dirty="0"/>
              <a:t>print(</a:t>
            </a:r>
            <a:r>
              <a:rPr lang="en-IN" sz="2400" dirty="0" err="1"/>
              <a:t>listone</a:t>
            </a:r>
            <a:r>
              <a:rPr lang="en-IN" sz="2400" dirty="0"/>
              <a:t>)</a:t>
            </a:r>
          </a:p>
          <a:p>
            <a:r>
              <a:rPr lang="en-IN" sz="2400" dirty="0"/>
              <a:t>list2.reverse()</a:t>
            </a:r>
          </a:p>
          <a:p>
            <a:r>
              <a:rPr lang="en-IN" sz="2400" dirty="0"/>
              <a:t>print(list2)</a:t>
            </a:r>
          </a:p>
          <a:p>
            <a:endParaRPr lang="en-IN" sz="2800" dirty="0"/>
          </a:p>
          <a:p>
            <a:endParaRPr lang="en-IN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DC94DB-DE81-DEC7-BCF3-A9FE527496BC}"/>
              </a:ext>
            </a:extLst>
          </p:cNvPr>
          <p:cNvSpPr txBox="1"/>
          <p:nvPr/>
        </p:nvSpPr>
        <p:spPr>
          <a:xfrm>
            <a:off x="4244454" y="2069013"/>
            <a:ext cx="794754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Output:</a:t>
            </a:r>
          </a:p>
          <a:p>
            <a:r>
              <a:rPr lang="en-IN" sz="2800" dirty="0"/>
              <a:t>[1, 2, 3, 4, 5, 6, 7, 8, 9]</a:t>
            </a:r>
          </a:p>
          <a:p>
            <a:r>
              <a:rPr lang="en-IN" sz="2800" dirty="0"/>
              <a:t>[1, 2, 3, 4, 5, 6, 7, 8, 9, 10]</a:t>
            </a:r>
          </a:p>
          <a:p>
            <a:r>
              <a:rPr lang="en-IN" sz="2800" dirty="0"/>
              <a:t>1</a:t>
            </a:r>
          </a:p>
          <a:p>
            <a:r>
              <a:rPr lang="en-IN" sz="2800" dirty="0"/>
              <a:t>['mango', 'orange', 'apple']</a:t>
            </a:r>
          </a:p>
          <a:p>
            <a:r>
              <a:rPr lang="en-IN" sz="2800" dirty="0"/>
              <a:t>['mango', 'orange', 'apple', 1, 2, 3, 4, 5, 6, 7, 8, 9, 10]</a:t>
            </a:r>
          </a:p>
          <a:p>
            <a:r>
              <a:rPr lang="en-IN" sz="2800" dirty="0"/>
              <a:t>2</a:t>
            </a:r>
          </a:p>
          <a:p>
            <a:r>
              <a:rPr lang="en-IN" sz="2800" dirty="0"/>
              <a:t>[1, 2, 3, 4, 6, 7, 8, 9, 10]</a:t>
            </a:r>
          </a:p>
          <a:p>
            <a:r>
              <a:rPr lang="en-IN" sz="2800" dirty="0"/>
              <a:t>[10, 9, 8, 7, 6, 5, 4, 3, 2, 1, 'apple', 'orange', 'mango']</a:t>
            </a:r>
          </a:p>
        </p:txBody>
      </p:sp>
    </p:spTree>
    <p:extLst>
      <p:ext uri="{BB962C8B-B14F-4D97-AF65-F5344CB8AC3E}">
        <p14:creationId xmlns:p14="http://schemas.microsoft.com/office/powerpoint/2010/main" val="19687809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59DCE5-6036-BD00-15CF-5234B86B3146}"/>
              </a:ext>
            </a:extLst>
          </p:cNvPr>
          <p:cNvSpPr txBox="1"/>
          <p:nvPr/>
        </p:nvSpPr>
        <p:spPr>
          <a:xfrm>
            <a:off x="272955" y="0"/>
            <a:ext cx="11919045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immutable and ordered.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allows duplicate values.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values stored in a tuple can be any type.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Tuples are indexed just like as list.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Tuples are written with round brackets.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tup1=('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, 'Chemistry' , 1996 ,2021)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tup2=(1,2,3,4,5,6,7)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tup3="a" , "b" , "c" , "d"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tup4=tuple()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print(tup1)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print(tup2)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print(tup3)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print(tup4)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A2B047-02C1-CDED-0B53-011809FF2356}"/>
              </a:ext>
            </a:extLst>
          </p:cNvPr>
          <p:cNvSpPr txBox="1"/>
          <p:nvPr/>
        </p:nvSpPr>
        <p:spPr>
          <a:xfrm>
            <a:off x="6509982" y="3289110"/>
            <a:ext cx="55819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('Maths', 'Chemistry', 1996, 2021)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(1, 2, 3, 4, 5, 6, 7)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('a', 'b', 'c', 'd')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654049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C8D4CF-03C7-23A9-8174-EC25F0B245E3}"/>
              </a:ext>
            </a:extLst>
          </p:cNvPr>
          <p:cNvSpPr txBox="1"/>
          <p:nvPr/>
        </p:nvSpPr>
        <p:spPr>
          <a:xfrm>
            <a:off x="341194" y="0"/>
            <a:ext cx="11850806" cy="8032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800" b="1" dirty="0"/>
          </a:p>
          <a:p>
            <a:r>
              <a:rPr lang="en-US" sz="4800" b="1" dirty="0"/>
              <a:t>Basic tuples operations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IN" sz="2800" dirty="0"/>
          </a:p>
        </p:txBody>
      </p:sp>
      <p:pic>
        <p:nvPicPr>
          <p:cNvPr id="3" name="table">
            <a:extLst>
              <a:ext uri="{FF2B5EF4-FFF2-40B4-BE49-F238E27FC236}">
                <a16:creationId xmlns:a16="http://schemas.microsoft.com/office/drawing/2014/main" id="{DDE9AB5F-3534-83B8-C067-2530AC170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01" y="1593429"/>
            <a:ext cx="11109278" cy="442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9218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DE9821-CC2B-3654-7D1B-A2DF09C2C6E7}"/>
              </a:ext>
            </a:extLst>
          </p:cNvPr>
          <p:cNvSpPr txBox="1"/>
          <p:nvPr/>
        </p:nvSpPr>
        <p:spPr>
          <a:xfrm>
            <a:off x="327546" y="0"/>
            <a:ext cx="1186445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sz="3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Program:</a:t>
            </a:r>
          </a:p>
          <a:p>
            <a:pPr lvl="1"/>
            <a:r>
              <a:rPr lang="en-IN" sz="2800" dirty="0"/>
              <a:t>list=('abcd',786, 2.23,'john',70.2)</a:t>
            </a:r>
          </a:p>
          <a:p>
            <a:pPr lvl="1"/>
            <a:r>
              <a:rPr lang="en-IN" sz="2800" dirty="0"/>
              <a:t>list2=(1,2,3, 'john')</a:t>
            </a:r>
          </a:p>
          <a:p>
            <a:pPr lvl="1"/>
            <a:r>
              <a:rPr lang="en-IN" sz="2800" dirty="0"/>
              <a:t>list3=list + list2</a:t>
            </a:r>
          </a:p>
          <a:p>
            <a:pPr lvl="1"/>
            <a:r>
              <a:rPr lang="en-IN" sz="2800" dirty="0"/>
              <a:t>list4=('hi')</a:t>
            </a:r>
          </a:p>
          <a:p>
            <a:pPr lvl="1"/>
            <a:r>
              <a:rPr lang="en-IN" sz="2800" dirty="0"/>
              <a:t>print(</a:t>
            </a:r>
            <a:r>
              <a:rPr lang="en-IN" sz="2800" dirty="0" err="1"/>
              <a:t>len</a:t>
            </a:r>
            <a:r>
              <a:rPr lang="en-IN" sz="2800" dirty="0"/>
              <a:t>(list))</a:t>
            </a:r>
          </a:p>
          <a:p>
            <a:pPr lvl="1"/>
            <a:r>
              <a:rPr lang="en-IN" sz="2800" dirty="0"/>
              <a:t>print(list3)</a:t>
            </a:r>
          </a:p>
          <a:p>
            <a:pPr lvl="1"/>
            <a:r>
              <a:rPr lang="en-IN" sz="2800" dirty="0"/>
              <a:t>print((list4 * 3))</a:t>
            </a:r>
          </a:p>
          <a:p>
            <a:pPr lvl="1"/>
            <a:r>
              <a:rPr lang="en-IN" sz="2800" dirty="0"/>
              <a:t>print(123 in list2)</a:t>
            </a:r>
          </a:p>
          <a:p>
            <a:pPr lvl="1"/>
            <a:r>
              <a:rPr lang="en-IN" sz="2800" dirty="0"/>
              <a:t>for x in list2:</a:t>
            </a:r>
          </a:p>
          <a:p>
            <a:pPr lvl="1"/>
            <a:r>
              <a:rPr lang="en-IN" sz="2800" dirty="0"/>
              <a:t>    print(x)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8CBDE5-F892-FB1A-06FF-C3AA4162ADD9}"/>
              </a:ext>
            </a:extLst>
          </p:cNvPr>
          <p:cNvSpPr txBox="1"/>
          <p:nvPr/>
        </p:nvSpPr>
        <p:spPr>
          <a:xfrm>
            <a:off x="5613992" y="1651379"/>
            <a:ext cx="677293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Output:</a:t>
            </a:r>
          </a:p>
          <a:p>
            <a:r>
              <a:rPr lang="en-IN" sz="2800" dirty="0"/>
              <a:t>5</a:t>
            </a:r>
          </a:p>
          <a:p>
            <a:r>
              <a:rPr lang="en-IN" sz="2800" dirty="0"/>
              <a:t>('</a:t>
            </a:r>
            <a:r>
              <a:rPr lang="en-IN" sz="2800" dirty="0" err="1"/>
              <a:t>abcd</a:t>
            </a:r>
            <a:r>
              <a:rPr lang="en-IN" sz="2800" dirty="0"/>
              <a:t>', 786, 2.23, 'john', 70.2, 1, 2, 3, 'john')</a:t>
            </a:r>
          </a:p>
          <a:p>
            <a:r>
              <a:rPr lang="en-IN" sz="2800" dirty="0" err="1"/>
              <a:t>hi!hi!hi</a:t>
            </a:r>
            <a:r>
              <a:rPr lang="en-IN" sz="2800" dirty="0"/>
              <a:t>!</a:t>
            </a:r>
          </a:p>
          <a:p>
            <a:r>
              <a:rPr lang="en-IN" sz="2800" dirty="0"/>
              <a:t>False</a:t>
            </a:r>
          </a:p>
          <a:p>
            <a:r>
              <a:rPr lang="en-IN" sz="2800" dirty="0"/>
              <a:t>1</a:t>
            </a:r>
          </a:p>
          <a:p>
            <a:r>
              <a:rPr lang="en-IN" sz="2800" dirty="0"/>
              <a:t>2</a:t>
            </a:r>
          </a:p>
          <a:p>
            <a:r>
              <a:rPr lang="en-IN" sz="2800" dirty="0"/>
              <a:t>3</a:t>
            </a:r>
          </a:p>
          <a:p>
            <a:r>
              <a:rPr lang="en-IN" sz="2800" dirty="0"/>
              <a:t>john</a:t>
            </a:r>
          </a:p>
        </p:txBody>
      </p:sp>
    </p:spTree>
    <p:extLst>
      <p:ext uri="{BB962C8B-B14F-4D97-AF65-F5344CB8AC3E}">
        <p14:creationId xmlns:p14="http://schemas.microsoft.com/office/powerpoint/2010/main" val="1401826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64B5B2-C89A-81BE-FA67-3733698A68E7}"/>
              </a:ext>
            </a:extLst>
          </p:cNvPr>
          <p:cNvSpPr txBox="1"/>
          <p:nvPr/>
        </p:nvSpPr>
        <p:spPr>
          <a:xfrm>
            <a:off x="300251" y="0"/>
            <a:ext cx="11891749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Accessing value in Tuples: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Use slicing to </a:t>
            </a:r>
            <a:r>
              <a:rPr lang="en-US" sz="3200" dirty="0" err="1"/>
              <a:t>accesss</a:t>
            </a:r>
            <a:r>
              <a:rPr lang="en-US" sz="3200" dirty="0"/>
              <a:t> values from the tuples.</a:t>
            </a:r>
          </a:p>
          <a:p>
            <a:endParaRPr lang="en-US" sz="3200" dirty="0"/>
          </a:p>
          <a:p>
            <a:r>
              <a:rPr lang="en-US" sz="3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Program:</a:t>
            </a:r>
          </a:p>
          <a:p>
            <a:pPr lvl="1"/>
            <a:r>
              <a:rPr lang="en-US" sz="2800" dirty="0"/>
              <a:t>tup1=("</a:t>
            </a:r>
            <a:r>
              <a:rPr lang="en-US" sz="2800" dirty="0" err="1"/>
              <a:t>Maths</a:t>
            </a:r>
            <a:r>
              <a:rPr lang="en-US" sz="2800" dirty="0"/>
              <a:t>" , "Chemistry" , 1996 ,2021)</a:t>
            </a:r>
          </a:p>
          <a:p>
            <a:pPr lvl="1"/>
            <a:r>
              <a:rPr lang="en-US" sz="2800" dirty="0"/>
              <a:t>tup2=(1,2,3,4,5,6,7)</a:t>
            </a:r>
          </a:p>
          <a:p>
            <a:pPr lvl="1"/>
            <a:r>
              <a:rPr lang="en-US" sz="2800" dirty="0"/>
              <a:t>print("tup1[0]:  ", tup1[0])</a:t>
            </a:r>
          </a:p>
          <a:p>
            <a:pPr lvl="1"/>
            <a:r>
              <a:rPr lang="en-US" sz="2800" dirty="0"/>
              <a:t>print("tup2[1:5]: ", tup2[1:5])</a:t>
            </a:r>
          </a:p>
          <a:p>
            <a:endParaRPr lang="en-US" sz="3200" dirty="0"/>
          </a:p>
          <a:p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Output:</a:t>
            </a:r>
          </a:p>
          <a:p>
            <a:pPr lvl="1"/>
            <a:r>
              <a:rPr lang="en-US" sz="2800" dirty="0"/>
              <a:t>tup1[0]:   </a:t>
            </a:r>
            <a:r>
              <a:rPr lang="en-US" sz="2800" dirty="0" err="1"/>
              <a:t>Maths</a:t>
            </a:r>
            <a:endParaRPr lang="en-US" sz="2800" dirty="0"/>
          </a:p>
          <a:p>
            <a:pPr lvl="1"/>
            <a:r>
              <a:rPr lang="en-US" sz="2800" dirty="0"/>
              <a:t>tup2[1:5]:  (2, 3, 4, 5)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1239692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8897E5-0317-2DD1-1BD1-7BD411077D94}"/>
              </a:ext>
            </a:extLst>
          </p:cNvPr>
          <p:cNvSpPr txBox="1"/>
          <p:nvPr/>
        </p:nvSpPr>
        <p:spPr>
          <a:xfrm>
            <a:off x="313899" y="0"/>
            <a:ext cx="11878101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Deleting Tuples: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individual tuple elements is not possible.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remove an entire tuple, use the del statement.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Program:</a:t>
            </a:r>
          </a:p>
          <a:p>
            <a:pPr lvl="1" algn="just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tup1=(‘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, ‘Chemistry’ , 1996 ,2021)</a:t>
            </a:r>
          </a:p>
          <a:p>
            <a:pPr lvl="1" algn="just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 tup1;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in tuple function:</a:t>
            </a:r>
          </a:p>
          <a:p>
            <a:pPr lvl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(tuple) 	:Gives the total length of the tuple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max(tuple) 	:Returns item from the tuple with max value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min(tuple) 	:Returns item from the tuple with max value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tuple(seq) 	:Converts a list into tuple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2856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F2D55C-39A9-3D6E-35B3-043C2C493564}"/>
              </a:ext>
            </a:extLst>
          </p:cNvPr>
          <p:cNvSpPr txBox="1"/>
          <p:nvPr/>
        </p:nvSpPr>
        <p:spPr>
          <a:xfrm>
            <a:off x="341194" y="0"/>
            <a:ext cx="11850806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sz="3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Program:</a:t>
            </a:r>
          </a:p>
          <a:p>
            <a:pPr lvl="1"/>
            <a:r>
              <a:rPr lang="en-IN" sz="3200" dirty="0" err="1"/>
              <a:t>my_tuple</a:t>
            </a:r>
            <a:r>
              <a:rPr lang="en-IN" sz="3200" dirty="0"/>
              <a:t>=('p', 'y', 't', '</a:t>
            </a:r>
            <a:r>
              <a:rPr lang="en-IN" sz="3200" dirty="0" err="1"/>
              <a:t>h','o','n</a:t>
            </a:r>
            <a:r>
              <a:rPr lang="en-IN" sz="3200" dirty="0"/>
              <a:t>', '</a:t>
            </a:r>
            <a:r>
              <a:rPr lang="en-IN" sz="3200" dirty="0" err="1"/>
              <a:t>p','r</a:t>
            </a:r>
            <a:r>
              <a:rPr lang="en-IN" sz="3200" dirty="0"/>
              <a:t>', 'o', 'g', 'r', 'a', 'm')</a:t>
            </a:r>
          </a:p>
          <a:p>
            <a:pPr lvl="1"/>
            <a:r>
              <a:rPr lang="en-IN" sz="3200" dirty="0"/>
              <a:t>print(</a:t>
            </a:r>
            <a:r>
              <a:rPr lang="en-IN" sz="3200" dirty="0" err="1"/>
              <a:t>my_tuple.count</a:t>
            </a:r>
            <a:r>
              <a:rPr lang="en-IN" sz="3200" dirty="0"/>
              <a:t>('p'))</a:t>
            </a:r>
          </a:p>
          <a:p>
            <a:pPr lvl="1"/>
            <a:r>
              <a:rPr lang="en-IN" sz="3200" dirty="0"/>
              <a:t>print(</a:t>
            </a:r>
            <a:r>
              <a:rPr lang="en-IN" sz="3200" dirty="0" err="1"/>
              <a:t>my_tuple.index</a:t>
            </a:r>
            <a:r>
              <a:rPr lang="en-IN" sz="3200" dirty="0"/>
              <a:t>('n'))</a:t>
            </a:r>
          </a:p>
          <a:p>
            <a:pPr lvl="1"/>
            <a:r>
              <a:rPr lang="en-IN" sz="3200" dirty="0"/>
              <a:t>print('a' in </a:t>
            </a:r>
            <a:r>
              <a:rPr lang="en-IN" sz="3200" dirty="0" err="1"/>
              <a:t>my_tuple</a:t>
            </a:r>
            <a:r>
              <a:rPr lang="en-IN" sz="3200" dirty="0"/>
              <a:t>)</a:t>
            </a:r>
          </a:p>
          <a:p>
            <a:pPr lvl="1"/>
            <a:r>
              <a:rPr lang="en-IN" sz="3200" dirty="0"/>
              <a:t>print(</a:t>
            </a:r>
            <a:r>
              <a:rPr lang="en-IN" sz="3200" dirty="0" err="1"/>
              <a:t>len</a:t>
            </a:r>
            <a:r>
              <a:rPr lang="en-IN" sz="3200" dirty="0"/>
              <a:t>(</a:t>
            </a:r>
            <a:r>
              <a:rPr lang="en-IN" sz="3200" dirty="0" err="1"/>
              <a:t>my_tuple</a:t>
            </a:r>
            <a:r>
              <a:rPr lang="en-IN" sz="3200" dirty="0"/>
              <a:t>))</a:t>
            </a:r>
          </a:p>
          <a:p>
            <a:pPr lvl="1"/>
            <a:r>
              <a:rPr lang="en-IN" sz="3200" dirty="0"/>
              <a:t>print(</a:t>
            </a:r>
            <a:r>
              <a:rPr lang="en-IN" sz="3200" dirty="0" err="1"/>
              <a:t>my_tuple</a:t>
            </a:r>
            <a:r>
              <a:rPr lang="en-IN" sz="3200" dirty="0"/>
              <a:t>[-5])</a:t>
            </a:r>
          </a:p>
          <a:p>
            <a:pPr lvl="1"/>
            <a:r>
              <a:rPr lang="en-IN" sz="3200" dirty="0"/>
              <a:t>print(max(</a:t>
            </a:r>
            <a:r>
              <a:rPr lang="en-IN" sz="3200" dirty="0" err="1"/>
              <a:t>my_tuple</a:t>
            </a:r>
            <a:r>
              <a:rPr lang="en-IN" sz="3200" dirty="0"/>
              <a:t>))</a:t>
            </a:r>
          </a:p>
          <a:p>
            <a:pPr lvl="1"/>
            <a:r>
              <a:rPr lang="en-IN" sz="3200" dirty="0"/>
              <a:t>print(min(</a:t>
            </a:r>
            <a:r>
              <a:rPr lang="en-IN" sz="3200" dirty="0" err="1"/>
              <a:t>my_tuple</a:t>
            </a:r>
            <a:r>
              <a:rPr lang="en-IN" sz="3200" dirty="0"/>
              <a:t>))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B0705E-7B50-850B-C663-29B8356C2666}"/>
              </a:ext>
            </a:extLst>
          </p:cNvPr>
          <p:cNvSpPr txBox="1"/>
          <p:nvPr/>
        </p:nvSpPr>
        <p:spPr>
          <a:xfrm>
            <a:off x="7902053" y="2569934"/>
            <a:ext cx="498143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Output:</a:t>
            </a:r>
          </a:p>
          <a:p>
            <a:pPr lvl="1"/>
            <a:r>
              <a:rPr lang="es-ES" sz="2800" dirty="0"/>
              <a:t>2</a:t>
            </a:r>
          </a:p>
          <a:p>
            <a:pPr lvl="1"/>
            <a:r>
              <a:rPr lang="es-ES" sz="2800" dirty="0"/>
              <a:t>5</a:t>
            </a:r>
          </a:p>
          <a:p>
            <a:pPr lvl="1"/>
            <a:r>
              <a:rPr lang="es-ES" sz="2800" dirty="0"/>
              <a:t>True</a:t>
            </a:r>
          </a:p>
          <a:p>
            <a:pPr lvl="1"/>
            <a:r>
              <a:rPr lang="es-ES" sz="2800" dirty="0"/>
              <a:t>13</a:t>
            </a:r>
          </a:p>
          <a:p>
            <a:pPr lvl="1"/>
            <a:r>
              <a:rPr lang="es-ES" sz="2800" dirty="0"/>
              <a:t>o</a:t>
            </a:r>
          </a:p>
          <a:p>
            <a:pPr lvl="1"/>
            <a:r>
              <a:rPr lang="es-ES" sz="2800" dirty="0"/>
              <a:t>y</a:t>
            </a:r>
          </a:p>
          <a:p>
            <a:pPr lvl="1"/>
            <a:r>
              <a:rPr lang="es-ES" sz="2800" dirty="0"/>
              <a:t>a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2329469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F25FB6-5F8D-39F8-2257-99D8AEC5F0E2}"/>
              </a:ext>
            </a:extLst>
          </p:cNvPr>
          <p:cNvSpPr txBox="1"/>
          <p:nvPr/>
        </p:nvSpPr>
        <p:spPr>
          <a:xfrm>
            <a:off x="354842" y="0"/>
            <a:ext cx="11837158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Set: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Sets are used to store multiple items in a single variable.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A set is a collection of unordered.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Unchangeable.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No indexing.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Sets are written with curly brackets 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Duplicates not allowed.</a:t>
            </a:r>
          </a:p>
          <a:p>
            <a:endParaRPr lang="en-US" sz="3200" dirty="0"/>
          </a:p>
          <a:p>
            <a:r>
              <a:rPr lang="en-US" sz="3200" b="1" dirty="0"/>
              <a:t>Program:</a:t>
            </a:r>
          </a:p>
          <a:p>
            <a:pPr lvl="1"/>
            <a:r>
              <a:rPr lang="en-US" sz="2800" dirty="0" err="1"/>
              <a:t>thisset</a:t>
            </a:r>
            <a:r>
              <a:rPr lang="en-US" sz="2800" dirty="0"/>
              <a:t> = {"mango", "orange", "apple"}</a:t>
            </a:r>
          </a:p>
          <a:p>
            <a:pPr lvl="1"/>
            <a:r>
              <a:rPr lang="en-US" sz="2800" dirty="0"/>
              <a:t>print(</a:t>
            </a:r>
            <a:r>
              <a:rPr lang="en-US" sz="2800" dirty="0" err="1"/>
              <a:t>thisset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print(</a:t>
            </a:r>
            <a:r>
              <a:rPr lang="en-US" sz="2800" dirty="0" err="1"/>
              <a:t>len</a:t>
            </a:r>
            <a:r>
              <a:rPr lang="en-US" sz="2800" dirty="0"/>
              <a:t>(</a:t>
            </a:r>
            <a:r>
              <a:rPr lang="en-US" sz="2800" dirty="0" err="1"/>
              <a:t>thisset</a:t>
            </a:r>
            <a:r>
              <a:rPr lang="en-US" sz="2800" dirty="0"/>
              <a:t>))</a:t>
            </a:r>
          </a:p>
          <a:p>
            <a:endParaRPr lang="en-IN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FC3261-D3AC-DDA1-F529-7C38BCA3ED20}"/>
              </a:ext>
            </a:extLst>
          </p:cNvPr>
          <p:cNvSpPr txBox="1"/>
          <p:nvPr/>
        </p:nvSpPr>
        <p:spPr>
          <a:xfrm>
            <a:off x="7369791" y="4435523"/>
            <a:ext cx="48222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Output:</a:t>
            </a:r>
          </a:p>
          <a:p>
            <a:pPr lvl="1"/>
            <a:r>
              <a:rPr lang="en-IN" sz="2800" dirty="0"/>
              <a:t>{'apple', 'orange', 'mango'}</a:t>
            </a:r>
          </a:p>
          <a:p>
            <a:pPr lvl="1"/>
            <a:r>
              <a:rPr lang="en-IN" sz="28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36199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ython Data Types - TAE">
            <a:extLst>
              <a:ext uri="{FF2B5EF4-FFF2-40B4-BE49-F238E27FC236}">
                <a16:creationId xmlns:a16="http://schemas.microsoft.com/office/drawing/2014/main" id="{46066F3A-990F-2A56-A8DA-8F34BF0B5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044" y="493486"/>
            <a:ext cx="10574156" cy="58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3575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643D0E-EF23-664E-3058-ED30ADFCD89E}"/>
              </a:ext>
            </a:extLst>
          </p:cNvPr>
          <p:cNvSpPr txBox="1"/>
          <p:nvPr/>
        </p:nvSpPr>
        <p:spPr>
          <a:xfrm>
            <a:off x="327546" y="0"/>
            <a:ext cx="11864454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Dictionary: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It used to store data values in </a:t>
            </a:r>
            <a:r>
              <a:rPr lang="en-US" sz="2800" dirty="0" err="1"/>
              <a:t>key:value</a:t>
            </a:r>
            <a:r>
              <a:rPr lang="en-US" sz="2800" dirty="0"/>
              <a:t> format. </a:t>
            </a:r>
            <a:r>
              <a:rPr lang="en-US" sz="2800" dirty="0" err="1"/>
              <a:t>eg.</a:t>
            </a:r>
            <a:r>
              <a:rPr lang="en-US" sz="2800" dirty="0"/>
              <a:t> { ‘Year’: 2024}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 dictionary is an associative array.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Keys are unique and immutable within a dictionary.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Values in dictionary can be of any data type and can be duplicated.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It is ordered and changeable.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Dictionaries are written with curly brackets.</a:t>
            </a:r>
          </a:p>
          <a:p>
            <a:endParaRPr lang="en-US" sz="2800" dirty="0"/>
          </a:p>
          <a:p>
            <a:r>
              <a:rPr lang="en-US" sz="3200" b="1" dirty="0"/>
              <a:t>Program:</a:t>
            </a:r>
          </a:p>
          <a:p>
            <a:pPr lvl="1"/>
            <a:r>
              <a:rPr lang="en-US" sz="2800" dirty="0" err="1"/>
              <a:t>dict</a:t>
            </a:r>
            <a:r>
              <a:rPr lang="en-US" sz="2800" dirty="0"/>
              <a:t>={'Name' : '</a:t>
            </a:r>
            <a:r>
              <a:rPr lang="en-US" sz="2800" dirty="0" err="1"/>
              <a:t>zara</a:t>
            </a:r>
            <a:r>
              <a:rPr lang="en-US" sz="2800" dirty="0"/>
              <a:t>' , 'Age' : 7 , 'Class' : 'First'}</a:t>
            </a:r>
          </a:p>
          <a:p>
            <a:pPr lvl="1"/>
            <a:r>
              <a:rPr lang="en-US" sz="2800" dirty="0"/>
              <a:t>dict1={'Name' :'jerry' , 1:[2,4,3] }</a:t>
            </a:r>
          </a:p>
          <a:p>
            <a:pPr lvl="1"/>
            <a:r>
              <a:rPr lang="en-US" sz="2800" dirty="0"/>
              <a:t>print(</a:t>
            </a:r>
            <a:r>
              <a:rPr lang="en-US" sz="2800" dirty="0" err="1"/>
              <a:t>dict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print(dict1)</a:t>
            </a:r>
          </a:p>
          <a:p>
            <a:pPr lvl="1"/>
            <a:endParaRPr lang="en-US" sz="2800" dirty="0"/>
          </a:p>
          <a:p>
            <a:endParaRPr lang="en-IN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FA8C2C-6F1A-8A0F-DD70-2F8ABA6DAFE2}"/>
              </a:ext>
            </a:extLst>
          </p:cNvPr>
          <p:cNvSpPr txBox="1"/>
          <p:nvPr/>
        </p:nvSpPr>
        <p:spPr>
          <a:xfrm>
            <a:off x="6096001" y="5180923"/>
            <a:ext cx="57548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Output:</a:t>
            </a:r>
          </a:p>
          <a:p>
            <a:pPr lvl="1"/>
            <a:r>
              <a:rPr lang="en-IN" sz="2400" dirty="0"/>
              <a:t>{'Name': '</a:t>
            </a:r>
            <a:r>
              <a:rPr lang="en-IN" sz="2400" dirty="0" err="1"/>
              <a:t>zara</a:t>
            </a:r>
            <a:r>
              <a:rPr lang="en-IN" sz="2400" dirty="0"/>
              <a:t>', 'Age': 7, 'Class': 'First'}</a:t>
            </a:r>
          </a:p>
          <a:p>
            <a:pPr lvl="1"/>
            <a:r>
              <a:rPr lang="en-IN" sz="2400" dirty="0"/>
              <a:t>{'Name': 'jerry', 1: [2, 4, 3]}</a:t>
            </a:r>
          </a:p>
        </p:txBody>
      </p:sp>
    </p:spTree>
    <p:extLst>
      <p:ext uri="{BB962C8B-B14F-4D97-AF65-F5344CB8AC3E}">
        <p14:creationId xmlns:p14="http://schemas.microsoft.com/office/powerpoint/2010/main" val="34734029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493E05-2B6D-A595-6B53-36FE42859BE7}"/>
              </a:ext>
            </a:extLst>
          </p:cNvPr>
          <p:cNvSpPr txBox="1"/>
          <p:nvPr/>
        </p:nvSpPr>
        <p:spPr>
          <a:xfrm>
            <a:off x="341194" y="0"/>
            <a:ext cx="1185080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Accessing values in Dictionary: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access dictionary elements, use the square brackets along with the key to obtain its values.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Program:</a:t>
            </a:r>
          </a:p>
          <a:p>
            <a:pPr lvl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={'Name' : '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, 'Age' : 7 , 'Class' : 'First'};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print("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['Name'] : " 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['Name']);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print("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['Age'] : " 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['Age’]);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['Name'] :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zara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['Age'] :  7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4239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4DFE29-3886-7C1B-AB04-8819D6E9505A}"/>
              </a:ext>
            </a:extLst>
          </p:cNvPr>
          <p:cNvSpPr txBox="1"/>
          <p:nvPr/>
        </p:nvSpPr>
        <p:spPr>
          <a:xfrm>
            <a:off x="300251" y="0"/>
            <a:ext cx="11891749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Updating Dictionary: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a dictionary by adding a new entry or a key-value pair, modifying an existing entry, or deleting an existing entry.</a:t>
            </a:r>
          </a:p>
          <a:p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Program:</a:t>
            </a:r>
          </a:p>
          <a:p>
            <a:pPr lvl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={'Name' : '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, 'Age' : 7 , 'Class' : 'First'};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['Age'] = 8;</a:t>
            </a:r>
          </a:p>
          <a:p>
            <a:pPr lvl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['School'] = "DPS School";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{'Name': '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zara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'Age': 7, 'Class': 'First'}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{'Name': '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zara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'Age': 8, 'Class': 'First', 'School': 'DPS School'}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4280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3CD992-40D2-95CE-10AB-ADAC17F7C45F}"/>
              </a:ext>
            </a:extLst>
          </p:cNvPr>
          <p:cNvSpPr txBox="1"/>
          <p:nvPr/>
        </p:nvSpPr>
        <p:spPr>
          <a:xfrm>
            <a:off x="313899" y="0"/>
            <a:ext cx="11878101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solidFill>
                <a:srgbClr val="FF0000"/>
              </a:solidFill>
            </a:endParaRPr>
          </a:p>
          <a:p>
            <a:r>
              <a:rPr lang="en-US" sz="3200" b="1" dirty="0">
                <a:solidFill>
                  <a:srgbClr val="FF0000"/>
                </a:solidFill>
              </a:rPr>
              <a:t>Delete Dictionary element Program:</a:t>
            </a:r>
          </a:p>
          <a:p>
            <a:pPr lvl="1"/>
            <a:r>
              <a:rPr lang="en-US" sz="2800" dirty="0" err="1"/>
              <a:t>dict</a:t>
            </a:r>
            <a:r>
              <a:rPr lang="en-US" sz="2800" dirty="0"/>
              <a:t>={'Name' : '</a:t>
            </a:r>
            <a:r>
              <a:rPr lang="en-US" sz="2800" dirty="0" err="1"/>
              <a:t>zara</a:t>
            </a:r>
            <a:r>
              <a:rPr lang="en-US" sz="2800" dirty="0"/>
              <a:t>' , 'Age' : 7 , 'Class' : 'First'}</a:t>
            </a:r>
          </a:p>
          <a:p>
            <a:pPr lvl="1"/>
            <a:r>
              <a:rPr lang="en-US" sz="2800" dirty="0"/>
              <a:t>print(</a:t>
            </a:r>
            <a:r>
              <a:rPr lang="en-US" sz="2800" dirty="0" err="1"/>
              <a:t>dict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del </a:t>
            </a:r>
            <a:r>
              <a:rPr lang="en-US" sz="2800" dirty="0" err="1"/>
              <a:t>dict</a:t>
            </a:r>
            <a:r>
              <a:rPr lang="en-US" sz="2800" dirty="0"/>
              <a:t>['Name']</a:t>
            </a:r>
          </a:p>
          <a:p>
            <a:pPr lvl="1"/>
            <a:r>
              <a:rPr lang="en-US" sz="2800" dirty="0"/>
              <a:t>print(</a:t>
            </a:r>
            <a:r>
              <a:rPr lang="en-US" sz="2800" dirty="0" err="1"/>
              <a:t>dict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print(</a:t>
            </a:r>
            <a:r>
              <a:rPr lang="en-US" sz="2800" dirty="0" err="1"/>
              <a:t>dict.pop</a:t>
            </a:r>
            <a:r>
              <a:rPr lang="en-US" sz="2800" dirty="0"/>
              <a:t>(Class))</a:t>
            </a:r>
          </a:p>
          <a:p>
            <a:pPr lvl="1"/>
            <a:r>
              <a:rPr lang="en-US" sz="2800" dirty="0" err="1"/>
              <a:t>dict.clear</a:t>
            </a:r>
            <a:r>
              <a:rPr lang="en-US" sz="2800" dirty="0"/>
              <a:t>()</a:t>
            </a:r>
          </a:p>
          <a:p>
            <a:pPr lvl="1"/>
            <a:r>
              <a:rPr lang="en-US" sz="2800" dirty="0"/>
              <a:t>print(</a:t>
            </a:r>
            <a:r>
              <a:rPr lang="en-US" sz="2800" dirty="0" err="1"/>
              <a:t>dict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del </a:t>
            </a:r>
            <a:r>
              <a:rPr lang="en-US" sz="2800" dirty="0" err="1"/>
              <a:t>dict</a:t>
            </a:r>
            <a:endParaRPr lang="en-US" sz="2800" dirty="0"/>
          </a:p>
          <a:p>
            <a:pPr lvl="1"/>
            <a:r>
              <a:rPr lang="en-US" sz="2800" dirty="0"/>
              <a:t>print(</a:t>
            </a:r>
            <a:r>
              <a:rPr lang="en-US" sz="2800" dirty="0" err="1"/>
              <a:t>dict</a:t>
            </a:r>
            <a:r>
              <a:rPr lang="en-US" sz="2800" dirty="0"/>
              <a:t>)</a:t>
            </a:r>
          </a:p>
          <a:p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649DC0-6A17-F408-268F-8620B852550E}"/>
              </a:ext>
            </a:extLst>
          </p:cNvPr>
          <p:cNvSpPr txBox="1"/>
          <p:nvPr/>
        </p:nvSpPr>
        <p:spPr>
          <a:xfrm>
            <a:off x="4833257" y="2879678"/>
            <a:ext cx="6426145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Output:</a:t>
            </a:r>
          </a:p>
          <a:p>
            <a:pPr lvl="1"/>
            <a:r>
              <a:rPr lang="en-US" sz="2800" dirty="0"/>
              <a:t>{'Name': '</a:t>
            </a:r>
            <a:r>
              <a:rPr lang="en-US" sz="2800" dirty="0" err="1"/>
              <a:t>zara</a:t>
            </a:r>
            <a:r>
              <a:rPr lang="en-US" sz="2800" dirty="0"/>
              <a:t>', 'Age': 7, 'Class': 'First'}</a:t>
            </a:r>
          </a:p>
          <a:p>
            <a:pPr lvl="1"/>
            <a:r>
              <a:rPr lang="en-US" sz="2800" dirty="0"/>
              <a:t>{'Age': 7, 'Class': 'First'}</a:t>
            </a:r>
          </a:p>
          <a:p>
            <a:pPr lvl="1"/>
            <a:r>
              <a:rPr lang="en-US" sz="2800" dirty="0"/>
              <a:t>{'Age': 7}</a:t>
            </a:r>
          </a:p>
          <a:p>
            <a:pPr lvl="1"/>
            <a:r>
              <a:rPr lang="en-US" sz="2800" dirty="0"/>
              <a:t>{}</a:t>
            </a:r>
          </a:p>
          <a:p>
            <a:pPr lvl="1"/>
            <a:r>
              <a:rPr lang="en-US" sz="2800" dirty="0"/>
              <a:t>&lt;class '</a:t>
            </a:r>
            <a:r>
              <a:rPr lang="en-US" sz="2800" dirty="0" err="1"/>
              <a:t>dict</a:t>
            </a:r>
            <a:r>
              <a:rPr lang="en-US" sz="2800" dirty="0"/>
              <a:t>'&gt;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69074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461AA7-179E-814F-3F23-951113E81656}"/>
              </a:ext>
            </a:extLst>
          </p:cNvPr>
          <p:cNvSpPr txBox="1"/>
          <p:nvPr/>
        </p:nvSpPr>
        <p:spPr>
          <a:xfrm>
            <a:off x="354842" y="0"/>
            <a:ext cx="11837158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/>
          </a:p>
          <a:p>
            <a:r>
              <a:rPr lang="en-US" sz="3200" b="1" dirty="0"/>
              <a:t>Nested dictionary: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 dictionary within the dictionary.</a:t>
            </a:r>
          </a:p>
          <a:p>
            <a:endParaRPr lang="en-US" sz="2800" dirty="0"/>
          </a:p>
          <a:p>
            <a:r>
              <a:rPr lang="en-US" sz="3200" b="1" dirty="0">
                <a:solidFill>
                  <a:srgbClr val="FF0000"/>
                </a:solidFill>
              </a:rPr>
              <a:t>Program:</a:t>
            </a:r>
          </a:p>
          <a:p>
            <a:pPr lvl="1"/>
            <a:r>
              <a:rPr lang="en-US" sz="2800" dirty="0" err="1"/>
              <a:t>dict</a:t>
            </a:r>
            <a:r>
              <a:rPr lang="en-US" sz="2800" dirty="0"/>
              <a:t>={ 1: '</a:t>
            </a:r>
            <a:r>
              <a:rPr lang="en-US" sz="2800" dirty="0" err="1"/>
              <a:t>aaa</a:t>
            </a:r>
            <a:r>
              <a:rPr lang="en-US" sz="2800" dirty="0"/>
              <a:t>', 2:'bbb',3:{'A':111,'B':222}}</a:t>
            </a:r>
          </a:p>
          <a:p>
            <a:pPr lvl="1"/>
            <a:r>
              <a:rPr lang="en-US" sz="2800" dirty="0"/>
              <a:t>print(</a:t>
            </a:r>
            <a:r>
              <a:rPr lang="en-US" sz="2800" dirty="0" err="1"/>
              <a:t>dict</a:t>
            </a:r>
            <a:r>
              <a:rPr lang="en-US" sz="2800" dirty="0"/>
              <a:t>[3])</a:t>
            </a:r>
          </a:p>
          <a:p>
            <a:pPr lvl="1"/>
            <a:r>
              <a:rPr lang="en-US" sz="2800" dirty="0"/>
              <a:t>print(</a:t>
            </a:r>
            <a:r>
              <a:rPr lang="en-US" sz="2800" dirty="0" err="1"/>
              <a:t>dict</a:t>
            </a:r>
            <a:r>
              <a:rPr lang="en-US" sz="2800" dirty="0"/>
              <a:t>)</a:t>
            </a:r>
          </a:p>
          <a:p>
            <a:endParaRPr lang="en-US" sz="2800" dirty="0"/>
          </a:p>
          <a:p>
            <a:r>
              <a:rPr lang="en-US" sz="3200" b="1" dirty="0">
                <a:solidFill>
                  <a:srgbClr val="FF0000"/>
                </a:solidFill>
              </a:rPr>
              <a:t>Output:</a:t>
            </a:r>
          </a:p>
          <a:p>
            <a:pPr lvl="1"/>
            <a:r>
              <a:rPr lang="en-US" sz="2800" dirty="0"/>
              <a:t>{'A': 111, 'B': 222}</a:t>
            </a:r>
          </a:p>
          <a:p>
            <a:pPr lvl="1"/>
            <a:r>
              <a:rPr lang="en-US" sz="2800" dirty="0"/>
              <a:t>{1: '</a:t>
            </a:r>
            <a:r>
              <a:rPr lang="en-US" sz="2800" dirty="0" err="1"/>
              <a:t>aaa</a:t>
            </a:r>
            <a:r>
              <a:rPr lang="en-US" sz="2800" dirty="0"/>
              <a:t>', 2: '</a:t>
            </a:r>
            <a:r>
              <a:rPr lang="en-US" sz="2800" dirty="0" err="1"/>
              <a:t>bbb</a:t>
            </a:r>
            <a:r>
              <a:rPr lang="en-US" sz="2800" dirty="0"/>
              <a:t>', 3: {'A': 111, 'B': 222}}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0637855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A182C5-FC05-B8B9-5B63-48D2E01248ED}"/>
              </a:ext>
            </a:extLst>
          </p:cNvPr>
          <p:cNvSpPr txBox="1"/>
          <p:nvPr/>
        </p:nvSpPr>
        <p:spPr>
          <a:xfrm>
            <a:off x="354842" y="0"/>
            <a:ext cx="11837158" cy="754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Dictionary built in functions: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len</a:t>
            </a:r>
            <a:r>
              <a:rPr lang="en-US" sz="2800" dirty="0"/>
              <a:t>(</a:t>
            </a:r>
            <a:r>
              <a:rPr lang="en-US" sz="2800" dirty="0" err="1"/>
              <a:t>dict</a:t>
            </a:r>
            <a:r>
              <a:rPr lang="en-US" sz="2800" dirty="0"/>
              <a:t>)			:Gives the total length of the dictionary.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str(</a:t>
            </a:r>
            <a:r>
              <a:rPr lang="en-US" sz="2800" dirty="0" err="1"/>
              <a:t>dict</a:t>
            </a:r>
            <a:r>
              <a:rPr lang="en-US" sz="2800" dirty="0"/>
              <a:t>)			:Produces a printable string representation of a dictionary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type(variable)	:Returns the type of the passed variable.</a:t>
            </a:r>
          </a:p>
          <a:p>
            <a:endParaRPr lang="en-US" sz="2800" dirty="0"/>
          </a:p>
          <a:p>
            <a:r>
              <a:rPr lang="en-US" sz="3200" b="1" dirty="0">
                <a:solidFill>
                  <a:srgbClr val="FF0000"/>
                </a:solidFill>
              </a:rPr>
              <a:t>Program:</a:t>
            </a:r>
          </a:p>
          <a:p>
            <a:pPr lvl="1"/>
            <a:r>
              <a:rPr lang="en-US" sz="2800" dirty="0" err="1"/>
              <a:t>dict</a:t>
            </a:r>
            <a:r>
              <a:rPr lang="en-US" sz="2800" dirty="0"/>
              <a:t> = {1:2,7:3,5:8,'Hi' : 'Ravi', 'odd' : 7}</a:t>
            </a:r>
          </a:p>
          <a:p>
            <a:pPr lvl="1"/>
            <a:r>
              <a:rPr lang="en-US" sz="2800" dirty="0"/>
              <a:t>print(</a:t>
            </a:r>
            <a:r>
              <a:rPr lang="en-US" sz="2800" dirty="0" err="1"/>
              <a:t>dict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print(str(</a:t>
            </a:r>
            <a:r>
              <a:rPr lang="en-US" sz="2800" dirty="0" err="1"/>
              <a:t>dict</a:t>
            </a:r>
            <a:r>
              <a:rPr lang="en-US" sz="2800" dirty="0"/>
              <a:t>))</a:t>
            </a:r>
          </a:p>
          <a:p>
            <a:pPr lvl="1"/>
            <a:r>
              <a:rPr lang="en-US" sz="2800" dirty="0"/>
              <a:t>print(list(</a:t>
            </a:r>
            <a:r>
              <a:rPr lang="en-US" sz="2800" dirty="0" err="1"/>
              <a:t>dict</a:t>
            </a:r>
            <a:r>
              <a:rPr lang="en-US" sz="2800" dirty="0"/>
              <a:t>))</a:t>
            </a:r>
          </a:p>
          <a:p>
            <a:endParaRPr lang="en-US" sz="2800" dirty="0"/>
          </a:p>
          <a:p>
            <a:r>
              <a:rPr lang="en-US" sz="3200" b="1" dirty="0">
                <a:solidFill>
                  <a:srgbClr val="FF0000"/>
                </a:solidFill>
              </a:rPr>
              <a:t>Output:</a:t>
            </a:r>
          </a:p>
          <a:p>
            <a:r>
              <a:rPr lang="en-US" sz="2800" dirty="0"/>
              <a:t>{1: 2, 7: 3, 5: 8, 'Hi': 'Ravi', 'odd': 7}</a:t>
            </a:r>
          </a:p>
          <a:p>
            <a:r>
              <a:rPr lang="en-US" sz="2800" dirty="0"/>
              <a:t>{1: 2, 7: 3, 5: 8, 'Hi': 'Ravi', 'odd': 7}</a:t>
            </a:r>
          </a:p>
          <a:p>
            <a:r>
              <a:rPr lang="en-US" sz="2800" dirty="0"/>
              <a:t>[1, 7, 5, 'Hi', 'odd']</a:t>
            </a:r>
          </a:p>
          <a:p>
            <a:endParaRPr lang="en-US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6433913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7058CF-4310-C927-00A1-F99C352FFB91}"/>
              </a:ext>
            </a:extLst>
          </p:cNvPr>
          <p:cNvSpPr txBox="1"/>
          <p:nvPr/>
        </p:nvSpPr>
        <p:spPr>
          <a:xfrm>
            <a:off x="341194" y="0"/>
            <a:ext cx="1185080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b="1" dirty="0">
              <a:solidFill>
                <a:schemeClr val="accent1"/>
              </a:solidFill>
            </a:endParaRPr>
          </a:p>
          <a:p>
            <a:r>
              <a:rPr lang="en-US" sz="3600" b="1" dirty="0">
                <a:solidFill>
                  <a:schemeClr val="accent1"/>
                </a:solidFill>
              </a:rPr>
              <a:t>Program:</a:t>
            </a:r>
          </a:p>
          <a:p>
            <a:r>
              <a:rPr lang="en-IN" sz="2400" dirty="0" err="1"/>
              <a:t>dict</a:t>
            </a:r>
            <a:r>
              <a:rPr lang="en-IN" sz="2400" dirty="0"/>
              <a:t> = {}</a:t>
            </a:r>
          </a:p>
          <a:p>
            <a:r>
              <a:rPr lang="en-IN" sz="2400" dirty="0"/>
              <a:t>print(</a:t>
            </a:r>
            <a:r>
              <a:rPr lang="en-IN" sz="2400" dirty="0" err="1"/>
              <a:t>dict</a:t>
            </a:r>
            <a:r>
              <a:rPr lang="en-IN" sz="2400" dirty="0"/>
              <a:t>)</a:t>
            </a:r>
          </a:p>
          <a:p>
            <a:r>
              <a:rPr lang="en-IN" sz="2400" dirty="0" err="1"/>
              <a:t>dict</a:t>
            </a:r>
            <a:r>
              <a:rPr lang="en-IN" sz="2400" dirty="0"/>
              <a:t>[0] = 'Geeks'</a:t>
            </a:r>
          </a:p>
          <a:p>
            <a:r>
              <a:rPr lang="en-IN" sz="2400" dirty="0" err="1"/>
              <a:t>dict</a:t>
            </a:r>
            <a:r>
              <a:rPr lang="en-IN" sz="2400" dirty="0"/>
              <a:t>[2] = 'For'</a:t>
            </a:r>
          </a:p>
          <a:p>
            <a:r>
              <a:rPr lang="en-IN" sz="2400" dirty="0" err="1"/>
              <a:t>dict</a:t>
            </a:r>
            <a:r>
              <a:rPr lang="en-IN" sz="2400" dirty="0"/>
              <a:t>[3] = 1</a:t>
            </a:r>
          </a:p>
          <a:p>
            <a:r>
              <a:rPr lang="en-IN" sz="2400" dirty="0"/>
              <a:t>print(</a:t>
            </a:r>
            <a:r>
              <a:rPr lang="en-IN" sz="2400" dirty="0" err="1"/>
              <a:t>dict</a:t>
            </a:r>
            <a:r>
              <a:rPr lang="en-IN" sz="2400" dirty="0"/>
              <a:t>)</a:t>
            </a:r>
          </a:p>
          <a:p>
            <a:r>
              <a:rPr lang="en-IN" sz="2400" dirty="0" err="1"/>
              <a:t>dict</a:t>
            </a:r>
            <a:r>
              <a:rPr lang="en-IN" sz="2400" dirty="0"/>
              <a:t>['Value-Set'] = 2, 3, 4</a:t>
            </a:r>
          </a:p>
          <a:p>
            <a:r>
              <a:rPr lang="en-IN" sz="2400" dirty="0"/>
              <a:t>print(</a:t>
            </a:r>
            <a:r>
              <a:rPr lang="en-IN" sz="2400" dirty="0" err="1"/>
              <a:t>dict</a:t>
            </a:r>
            <a:r>
              <a:rPr lang="en-IN" sz="2400" dirty="0"/>
              <a:t>)</a:t>
            </a:r>
          </a:p>
          <a:p>
            <a:r>
              <a:rPr lang="en-IN" sz="2400" dirty="0" err="1"/>
              <a:t>dict</a:t>
            </a:r>
            <a:r>
              <a:rPr lang="en-IN" sz="2400" dirty="0"/>
              <a:t>[2] = 10</a:t>
            </a:r>
          </a:p>
          <a:p>
            <a:r>
              <a:rPr lang="en-IN" sz="2400" dirty="0"/>
              <a:t>print(</a:t>
            </a:r>
            <a:r>
              <a:rPr lang="en-IN" sz="2400" dirty="0" err="1"/>
              <a:t>dict</a:t>
            </a:r>
            <a:r>
              <a:rPr lang="en-IN" sz="2400" dirty="0"/>
              <a:t>)</a:t>
            </a:r>
          </a:p>
          <a:p>
            <a:r>
              <a:rPr lang="en-IN" sz="2400" dirty="0" err="1"/>
              <a:t>dict</a:t>
            </a:r>
            <a:r>
              <a:rPr lang="en-IN" sz="2400" dirty="0"/>
              <a:t>[5] = {'nested' : {'1' : 'life', '2' : 'geeks'}}</a:t>
            </a:r>
          </a:p>
          <a:p>
            <a:r>
              <a:rPr lang="en-IN" sz="2400" dirty="0"/>
              <a:t>print(</a:t>
            </a:r>
            <a:r>
              <a:rPr lang="en-IN" sz="2400" dirty="0" err="1"/>
              <a:t>dict</a:t>
            </a:r>
            <a:r>
              <a:rPr lang="en-IN" sz="2400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DA140C-4E4A-454C-FE05-B80C943F2FE0}"/>
              </a:ext>
            </a:extLst>
          </p:cNvPr>
          <p:cNvSpPr txBox="1"/>
          <p:nvPr/>
        </p:nvSpPr>
        <p:spPr>
          <a:xfrm>
            <a:off x="5213445" y="832513"/>
            <a:ext cx="6978555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Output:</a:t>
            </a:r>
          </a:p>
          <a:p>
            <a:pPr lvl="1"/>
            <a:r>
              <a:rPr lang="en-IN" sz="2400" dirty="0"/>
              <a:t>{}</a:t>
            </a:r>
          </a:p>
          <a:p>
            <a:pPr lvl="1"/>
            <a:r>
              <a:rPr lang="en-IN" sz="2400" dirty="0"/>
              <a:t>{0: 'Geeks', 2: 'For', 3: 1}</a:t>
            </a:r>
          </a:p>
          <a:p>
            <a:pPr lvl="1"/>
            <a:r>
              <a:rPr lang="en-IN" sz="2400" dirty="0"/>
              <a:t>{0: 'Geeks', 2: 'For', 3: 1, 'Value-Set': (2, 3, 4)}</a:t>
            </a:r>
          </a:p>
          <a:p>
            <a:pPr lvl="1"/>
            <a:r>
              <a:rPr lang="en-IN" sz="2400" dirty="0"/>
              <a:t>{0: 'Geeks', 2: 10, 3: 1, 'Value-Set': (2, 3, 4)}</a:t>
            </a:r>
          </a:p>
          <a:p>
            <a:pPr lvl="1"/>
            <a:r>
              <a:rPr lang="en-IN" sz="2400" dirty="0"/>
              <a:t>{0: 'Geeks', 2: 10, 3: 1, 'Value-Set': (2, 3, 4), 5: {'nested': {'1': 'life', '2': 'geeks'}}}</a:t>
            </a:r>
          </a:p>
        </p:txBody>
      </p:sp>
    </p:spTree>
    <p:extLst>
      <p:ext uri="{BB962C8B-B14F-4D97-AF65-F5344CB8AC3E}">
        <p14:creationId xmlns:p14="http://schemas.microsoft.com/office/powerpoint/2010/main" val="38487655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ED9932-987A-9D90-A21A-4B2D143BA810}"/>
              </a:ext>
            </a:extLst>
          </p:cNvPr>
          <p:cNvSpPr txBox="1"/>
          <p:nvPr/>
        </p:nvSpPr>
        <p:spPr>
          <a:xfrm>
            <a:off x="313899" y="0"/>
            <a:ext cx="11878101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0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sz="40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Exercise: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3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Write a program in python to check all the list functions?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3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Write a program in python to check all the string functions?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3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Write a program in python to check all the tuple functions?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3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Write a program in python to check all the Dictionary functions?</a:t>
            </a:r>
          </a:p>
          <a:p>
            <a:endParaRPr lang="en-US" sz="36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en-IN" sz="36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1446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DC8A5-39E4-42EF-3017-E1CAFF5D3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ASCII value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2310B-1B61-E2B9-BB05-D4A7FFC91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– z	</a:t>
            </a:r>
            <a:r>
              <a:rPr lang="en-US" dirty="0">
                <a:sym typeface="Wingdings" panose="05000000000000000000" pitchFamily="2" charset="2"/>
              </a:rPr>
              <a:t> a=97, b=98, …………….., z=122</a:t>
            </a:r>
          </a:p>
          <a:p>
            <a:r>
              <a:rPr lang="en-US" dirty="0">
                <a:sym typeface="Wingdings" panose="05000000000000000000" pitchFamily="2" charset="2"/>
              </a:rPr>
              <a:t>A – Z  A=65, B=66, …………....., Z=90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6090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DE7A93-A307-8084-DA37-3CCDEB4FAB87}"/>
              </a:ext>
            </a:extLst>
          </p:cNvPr>
          <p:cNvSpPr txBox="1"/>
          <p:nvPr/>
        </p:nvSpPr>
        <p:spPr>
          <a:xfrm>
            <a:off x="0" y="0"/>
            <a:ext cx="12192000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Numbers: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Numeric values are stored in numbers.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Python numbers data types are </a:t>
            </a:r>
            <a:r>
              <a:rPr lang="en-US" sz="3200" b="1" dirty="0">
                <a:solidFill>
                  <a:srgbClr val="FF0000"/>
                </a:solidFill>
              </a:rPr>
              <a:t>integer, float, complex</a:t>
            </a:r>
            <a:r>
              <a:rPr lang="en-US" sz="3200" dirty="0"/>
              <a:t>.</a:t>
            </a:r>
          </a:p>
          <a:p>
            <a:endParaRPr lang="en-US" sz="3200" b="1" dirty="0"/>
          </a:p>
          <a:p>
            <a:r>
              <a:rPr lang="en-US" sz="4000" b="1" dirty="0"/>
              <a:t>Ex:</a:t>
            </a:r>
          </a:p>
          <a:p>
            <a:pPr lvl="1"/>
            <a:r>
              <a:rPr lang="en-US" sz="2800" dirty="0"/>
              <a:t>A=10</a:t>
            </a:r>
          </a:p>
          <a:p>
            <a:pPr lvl="1"/>
            <a:r>
              <a:rPr lang="en-US" sz="2800" dirty="0"/>
              <a:t>B=2.56</a:t>
            </a:r>
          </a:p>
          <a:p>
            <a:pPr lvl="1"/>
            <a:r>
              <a:rPr lang="en-US" sz="2800" dirty="0"/>
              <a:t>C=2+1j</a:t>
            </a:r>
          </a:p>
          <a:p>
            <a:pPr lvl="1"/>
            <a:r>
              <a:rPr lang="en-US" sz="2800" dirty="0"/>
              <a:t>print(type(A))</a:t>
            </a:r>
          </a:p>
          <a:p>
            <a:pPr lvl="1"/>
            <a:r>
              <a:rPr lang="en-US" sz="2800" dirty="0"/>
              <a:t>print(type(B))</a:t>
            </a:r>
          </a:p>
          <a:p>
            <a:pPr lvl="1"/>
            <a:r>
              <a:rPr lang="en-US" sz="2800" dirty="0"/>
              <a:t>print(type(C))</a:t>
            </a:r>
          </a:p>
          <a:p>
            <a:endParaRPr lang="en-US" sz="2800" b="1" dirty="0"/>
          </a:p>
          <a:p>
            <a:endParaRPr lang="en-US" sz="3200" dirty="0"/>
          </a:p>
          <a:p>
            <a:endParaRPr lang="en-US" sz="3200" dirty="0"/>
          </a:p>
          <a:p>
            <a:endParaRPr lang="en-IN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B1D2B1-9085-CE3E-2C06-F53DB4D3F5F7}"/>
              </a:ext>
            </a:extLst>
          </p:cNvPr>
          <p:cNvSpPr txBox="1"/>
          <p:nvPr/>
        </p:nvSpPr>
        <p:spPr>
          <a:xfrm>
            <a:off x="5181600" y="2452914"/>
            <a:ext cx="566057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Output:</a:t>
            </a:r>
          </a:p>
          <a:p>
            <a:pPr lvl="1"/>
            <a:r>
              <a:rPr lang="en-US" sz="3200" dirty="0"/>
              <a:t>&lt;class 'int'&gt;</a:t>
            </a:r>
          </a:p>
          <a:p>
            <a:pPr lvl="1"/>
            <a:r>
              <a:rPr lang="en-US" sz="3200" dirty="0"/>
              <a:t>&lt;class 'float'&gt;</a:t>
            </a:r>
          </a:p>
          <a:p>
            <a:pPr lvl="1"/>
            <a:r>
              <a:rPr lang="en-US" sz="3200" dirty="0"/>
              <a:t>&lt;class 'complex'&gt;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883368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25902A-DDB1-8D9C-B62F-30E85B7B7E6A}"/>
              </a:ext>
            </a:extLst>
          </p:cNvPr>
          <p:cNvSpPr txBox="1"/>
          <p:nvPr/>
        </p:nvSpPr>
        <p:spPr>
          <a:xfrm>
            <a:off x="0" y="0"/>
            <a:ext cx="121920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r>
              <a:rPr lang="en-US" sz="2800" dirty="0"/>
              <a:t>Python supports four different numerical types. They are,</a:t>
            </a:r>
          </a:p>
          <a:p>
            <a:pPr lvl="1"/>
            <a:r>
              <a:rPr lang="en-US" sz="2800" dirty="0"/>
              <a:t>Binary</a:t>
            </a:r>
          </a:p>
          <a:p>
            <a:pPr lvl="1"/>
            <a:r>
              <a:rPr lang="en-US" sz="2800" dirty="0"/>
              <a:t>Decimal</a:t>
            </a:r>
          </a:p>
          <a:p>
            <a:pPr lvl="1"/>
            <a:r>
              <a:rPr lang="en-US" sz="2800" dirty="0"/>
              <a:t>Octal</a:t>
            </a:r>
          </a:p>
          <a:p>
            <a:pPr lvl="1"/>
            <a:r>
              <a:rPr lang="en-US" sz="2800" dirty="0"/>
              <a:t>Hexadecimal</a:t>
            </a:r>
          </a:p>
          <a:p>
            <a:endParaRPr lang="en-US" sz="2800" dirty="0"/>
          </a:p>
          <a:p>
            <a:r>
              <a:rPr lang="en-US" sz="2800" b="1" dirty="0"/>
              <a:t>Ex:</a:t>
            </a:r>
          </a:p>
          <a:p>
            <a:r>
              <a:rPr lang="en-US" sz="2800" dirty="0"/>
              <a:t>	n=500</a:t>
            </a:r>
          </a:p>
          <a:p>
            <a:r>
              <a:rPr lang="en-US" sz="2800" dirty="0"/>
              <a:t>	print(“The decimal value of”, n, “is:”)</a:t>
            </a:r>
          </a:p>
          <a:p>
            <a:r>
              <a:rPr lang="en-US" sz="2800" dirty="0"/>
              <a:t>	print(bin(n),”in binary.”)</a:t>
            </a:r>
          </a:p>
          <a:p>
            <a:r>
              <a:rPr lang="en-US" sz="2800" dirty="0"/>
              <a:t>	print(oct(n), ”in octal.”)</a:t>
            </a:r>
          </a:p>
          <a:p>
            <a:r>
              <a:rPr lang="en-US" sz="2800" dirty="0"/>
              <a:t>	print(hex(n), “ in hexadecimal.”)</a:t>
            </a:r>
          </a:p>
          <a:p>
            <a:endParaRPr lang="en-US" sz="2800" dirty="0"/>
          </a:p>
          <a:p>
            <a:endParaRPr lang="en-IN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C42329-FBDD-97D5-0C73-3D281A05C22C}"/>
              </a:ext>
            </a:extLst>
          </p:cNvPr>
          <p:cNvSpPr txBox="1"/>
          <p:nvPr/>
        </p:nvSpPr>
        <p:spPr>
          <a:xfrm>
            <a:off x="6284686" y="2699657"/>
            <a:ext cx="560251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/>
          </a:p>
          <a:p>
            <a:endParaRPr lang="en-US" sz="3200" b="1" dirty="0"/>
          </a:p>
          <a:p>
            <a:r>
              <a:rPr lang="en-US" sz="3200" b="1" dirty="0"/>
              <a:t>Output:</a:t>
            </a:r>
          </a:p>
          <a:p>
            <a:pPr lvl="1"/>
            <a:r>
              <a:rPr lang="en-US" sz="2800" dirty="0"/>
              <a:t>The decimal value of 500 is:</a:t>
            </a:r>
          </a:p>
          <a:p>
            <a:pPr lvl="1"/>
            <a:r>
              <a:rPr lang="en-US" sz="2800" dirty="0"/>
              <a:t>0b111110100 in binary.</a:t>
            </a:r>
          </a:p>
          <a:p>
            <a:pPr lvl="1"/>
            <a:r>
              <a:rPr lang="en-US" sz="2800" dirty="0"/>
              <a:t>0o764 in octal.</a:t>
            </a:r>
          </a:p>
          <a:p>
            <a:pPr lvl="1"/>
            <a:r>
              <a:rPr lang="en-US" sz="2800" dirty="0"/>
              <a:t>0x1f4  in hexadecimal.</a:t>
            </a:r>
            <a:endParaRPr lang="en-IN" sz="2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C7B7693-9E7E-0CAA-E4CF-524D0F6717DB}"/>
              </a:ext>
            </a:extLst>
          </p:cNvPr>
          <p:cNvCxnSpPr/>
          <p:nvPr/>
        </p:nvCxnSpPr>
        <p:spPr>
          <a:xfrm>
            <a:off x="6096000" y="3657600"/>
            <a:ext cx="0" cy="2714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184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472B15-A504-9784-D3FD-8D18DCBA9783}"/>
              </a:ext>
            </a:extLst>
          </p:cNvPr>
          <p:cNvSpPr txBox="1"/>
          <p:nvPr/>
        </p:nvSpPr>
        <p:spPr>
          <a:xfrm>
            <a:off x="0" y="0"/>
            <a:ext cx="12192000" cy="7355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type: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</a:p>
          <a:p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is a sequence of characters written inside a single or double-quote.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Strings are immutable data types, therefore once declared, we can’t alter the string.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var1=‘Hello World’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var2=“Python Programming”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print(var1)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print(var2)</a:t>
            </a:r>
          </a:p>
          <a:p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253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E4917E-6853-4CAB-0AC2-8E26ACABF346}"/>
              </a:ext>
            </a:extLst>
          </p:cNvPr>
          <p:cNvSpPr txBox="1"/>
          <p:nvPr/>
        </p:nvSpPr>
        <p:spPr>
          <a:xfrm>
            <a:off x="0" y="0"/>
            <a:ext cx="12192000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b="1" dirty="0"/>
          </a:p>
          <a:p>
            <a:r>
              <a:rPr lang="en-US" sz="3600" b="1" dirty="0"/>
              <a:t>String Special Operators:</a:t>
            </a:r>
          </a:p>
          <a:p>
            <a:endParaRPr lang="en-IN" sz="2800" b="1" dirty="0"/>
          </a:p>
          <a:p>
            <a:endParaRPr lang="en-IN" sz="2800" b="1" dirty="0"/>
          </a:p>
          <a:p>
            <a:endParaRPr lang="en-IN" sz="2800" b="1" dirty="0"/>
          </a:p>
          <a:p>
            <a:endParaRPr lang="en-IN" sz="2800" b="1" dirty="0"/>
          </a:p>
          <a:p>
            <a:endParaRPr lang="en-IN" sz="2800" b="1" dirty="0"/>
          </a:p>
          <a:p>
            <a:endParaRPr lang="en-IN" sz="2800" b="1" dirty="0"/>
          </a:p>
          <a:p>
            <a:endParaRPr lang="en-IN" sz="2800" b="1" dirty="0"/>
          </a:p>
          <a:p>
            <a:endParaRPr lang="en-IN" sz="2800" b="1" dirty="0"/>
          </a:p>
          <a:p>
            <a:endParaRPr lang="en-IN" sz="2800" b="1" dirty="0"/>
          </a:p>
          <a:p>
            <a:endParaRPr lang="en-IN" sz="2800" b="1" dirty="0"/>
          </a:p>
          <a:p>
            <a:endParaRPr lang="en-IN" sz="2800" b="1" dirty="0"/>
          </a:p>
          <a:p>
            <a:endParaRPr lang="en-IN" sz="2800" b="1" dirty="0"/>
          </a:p>
          <a:p>
            <a:endParaRPr lang="en-IN" sz="2800" b="1" dirty="0"/>
          </a:p>
          <a:p>
            <a:endParaRPr lang="en-IN" sz="2800" b="1" dirty="0"/>
          </a:p>
        </p:txBody>
      </p:sp>
      <p:pic>
        <p:nvPicPr>
          <p:cNvPr id="3" name="table">
            <a:extLst>
              <a:ext uri="{FF2B5EF4-FFF2-40B4-BE49-F238E27FC236}">
                <a16:creationId xmlns:a16="http://schemas.microsoft.com/office/drawing/2014/main" id="{6703D905-2E7A-1128-38C4-2C42AD600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68" y="1511167"/>
            <a:ext cx="10941026" cy="421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000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C95180-2DA2-1BA3-E429-A8DCDF2EB863}"/>
              </a:ext>
            </a:extLst>
          </p:cNvPr>
          <p:cNvSpPr txBox="1"/>
          <p:nvPr/>
        </p:nvSpPr>
        <p:spPr>
          <a:xfrm>
            <a:off x="0" y="0"/>
            <a:ext cx="12192000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b="1" dirty="0">
              <a:latin typeface="Elephant" panose="02020904090505020303" pitchFamily="18" charset="0"/>
            </a:endParaRPr>
          </a:p>
          <a:p>
            <a:r>
              <a:rPr lang="en-US" sz="3600" b="1" dirty="0">
                <a:latin typeface="Elephant" panose="02020904090505020303" pitchFamily="18" charset="0"/>
              </a:rPr>
              <a:t>Example Program:</a:t>
            </a:r>
          </a:p>
          <a:p>
            <a:pPr lvl="1"/>
            <a:r>
              <a:rPr lang="en-IN" sz="3600" dirty="0"/>
              <a:t>str="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llo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World</a:t>
            </a:r>
            <a:r>
              <a:rPr lang="en-IN" sz="3600" dirty="0"/>
              <a:t>“</a:t>
            </a:r>
          </a:p>
          <a:p>
            <a:pPr lvl="1"/>
            <a:r>
              <a:rPr lang="en-IN" sz="3600" dirty="0"/>
              <a:t>		012345678</a:t>
            </a:r>
            <a:r>
              <a:rPr lang="en-IN" sz="3200" dirty="0"/>
              <a:t>9</a:t>
            </a:r>
            <a:r>
              <a:rPr lang="en-IN" sz="2800" u="sng" dirty="0"/>
              <a:t>10</a:t>
            </a:r>
            <a:endParaRPr lang="en-US" sz="3200" u="sng" dirty="0"/>
          </a:p>
          <a:p>
            <a:pPr lvl="1"/>
            <a:r>
              <a:rPr lang="en-IN" sz="3600" dirty="0"/>
              <a:t>print(str)</a:t>
            </a:r>
          </a:p>
          <a:p>
            <a:pPr lvl="1"/>
            <a:r>
              <a:rPr lang="en-IN" sz="3600" dirty="0"/>
              <a:t>print(str[0])</a:t>
            </a:r>
          </a:p>
          <a:p>
            <a:pPr lvl="1"/>
            <a:r>
              <a:rPr lang="en-IN" sz="3600" dirty="0"/>
              <a:t>print(str[2:7]) //</a:t>
            </a:r>
            <a:r>
              <a:rPr lang="en-IN" sz="3600" dirty="0">
                <a:solidFill>
                  <a:srgbClr val="FF0000"/>
                </a:solidFill>
              </a:rPr>
              <a:t>2</a:t>
            </a:r>
            <a:r>
              <a:rPr lang="en-IN" sz="3600" baseline="30000" dirty="0">
                <a:solidFill>
                  <a:srgbClr val="FF0000"/>
                </a:solidFill>
              </a:rPr>
              <a:t>nd</a:t>
            </a:r>
            <a:r>
              <a:rPr lang="en-IN" sz="3600" dirty="0">
                <a:solidFill>
                  <a:srgbClr val="FF0000"/>
                </a:solidFill>
              </a:rPr>
              <a:t> index-1</a:t>
            </a:r>
          </a:p>
          <a:p>
            <a:pPr lvl="1"/>
            <a:r>
              <a:rPr lang="en-IN" sz="3600" dirty="0"/>
              <a:t>print(str[2:])</a:t>
            </a:r>
          </a:p>
          <a:p>
            <a:pPr lvl="1"/>
            <a:r>
              <a:rPr lang="en-IN" sz="3600" dirty="0"/>
              <a:t>print(str[:2])</a:t>
            </a:r>
          </a:p>
          <a:p>
            <a:pPr lvl="1"/>
            <a:r>
              <a:rPr lang="en-IN" sz="3600" dirty="0"/>
              <a:t>print(str * 2)</a:t>
            </a:r>
          </a:p>
          <a:p>
            <a:pPr lvl="1"/>
            <a:r>
              <a:rPr lang="en-IN" sz="3600" dirty="0"/>
              <a:t>print(</a:t>
            </a:r>
            <a:r>
              <a:rPr lang="en-IN" sz="3600" dirty="0" err="1"/>
              <a:t>str+’TEST</a:t>
            </a:r>
            <a:r>
              <a:rPr lang="en-IN" sz="3600" dirty="0"/>
              <a:t>')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58941-DA22-D515-DCF8-1F02528827B4}"/>
              </a:ext>
            </a:extLst>
          </p:cNvPr>
          <p:cNvSpPr txBox="1"/>
          <p:nvPr/>
        </p:nvSpPr>
        <p:spPr>
          <a:xfrm>
            <a:off x="6299200" y="1277257"/>
            <a:ext cx="512354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/>
          </a:p>
          <a:p>
            <a:endParaRPr lang="en-US" sz="3200" dirty="0"/>
          </a:p>
          <a:p>
            <a:r>
              <a:rPr lang="en-US" sz="4000" b="1" dirty="0"/>
              <a:t>Output:</a:t>
            </a:r>
          </a:p>
          <a:p>
            <a:pPr lvl="1"/>
            <a:r>
              <a:rPr lang="en-US" sz="3200" dirty="0"/>
              <a:t>Hello World</a:t>
            </a:r>
          </a:p>
          <a:p>
            <a:pPr lvl="1"/>
            <a:r>
              <a:rPr lang="en-US" sz="3200" dirty="0"/>
              <a:t>H</a:t>
            </a:r>
          </a:p>
          <a:p>
            <a:pPr lvl="1"/>
            <a:r>
              <a:rPr lang="en-US" sz="3200" dirty="0" err="1"/>
              <a:t>llo</a:t>
            </a:r>
            <a:r>
              <a:rPr lang="en-US" sz="3200" dirty="0"/>
              <a:t> W</a:t>
            </a:r>
          </a:p>
          <a:p>
            <a:pPr lvl="1"/>
            <a:r>
              <a:rPr lang="en-US" sz="3200" dirty="0" err="1"/>
              <a:t>llo</a:t>
            </a:r>
            <a:r>
              <a:rPr lang="en-US" sz="3200" dirty="0"/>
              <a:t> World</a:t>
            </a:r>
          </a:p>
          <a:p>
            <a:pPr lvl="1"/>
            <a:r>
              <a:rPr lang="en-US" sz="3200" dirty="0"/>
              <a:t>He</a:t>
            </a:r>
          </a:p>
          <a:p>
            <a:pPr lvl="1"/>
            <a:r>
              <a:rPr lang="en-US" sz="3200" dirty="0"/>
              <a:t>Hello </a:t>
            </a:r>
            <a:r>
              <a:rPr lang="en-US" sz="3200" dirty="0" err="1"/>
              <a:t>WorldHello</a:t>
            </a:r>
            <a:r>
              <a:rPr lang="en-US" sz="3200" dirty="0"/>
              <a:t> World</a:t>
            </a:r>
          </a:p>
          <a:p>
            <a:pPr lvl="1"/>
            <a:r>
              <a:rPr lang="en-US" sz="3200" dirty="0"/>
              <a:t>Hello </a:t>
            </a:r>
            <a:r>
              <a:rPr lang="en-US" sz="3200" dirty="0" err="1"/>
              <a:t>WorldTEST</a:t>
            </a:r>
            <a:endParaRPr lang="en-US" sz="3200" dirty="0"/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23185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C57D1C-03F9-50CB-5451-1EB69FA4FB7D}"/>
              </a:ext>
            </a:extLst>
          </p:cNvPr>
          <p:cNvSpPr txBox="1"/>
          <p:nvPr/>
        </p:nvSpPr>
        <p:spPr>
          <a:xfrm>
            <a:off x="0" y="0"/>
            <a:ext cx="121920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latin typeface="Elephant" panose="02020904090505020303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Elephant" panose="02020904090505020303" pitchFamily="18" charset="0"/>
                <a:cs typeface="Times New Roman" panose="02020603050405020304" pitchFamily="18" charset="0"/>
              </a:rPr>
              <a:t>String built in functions:</a:t>
            </a:r>
          </a:p>
          <a:p>
            <a:pPr lvl="1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capitalize()	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Capitalizes first letter of string.</a:t>
            </a:r>
          </a:p>
          <a:p>
            <a:pPr lvl="1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join(seq)		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Merges(concatenates) the string representations of elements in 					   sequence into a string, with separator string.</a:t>
            </a:r>
          </a:p>
          <a:p>
            <a:pPr lvl="1"/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(string)	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the length of the string.</a:t>
            </a:r>
          </a:p>
          <a:p>
            <a:pPr lvl="1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max(str)		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the max alphabetical character from the string str.</a:t>
            </a:r>
          </a:p>
          <a:p>
            <a:pPr lvl="1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min(str)		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the min alphabetical character from the string str.</a:t>
            </a:r>
          </a:p>
          <a:p>
            <a:pPr lvl="1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title()			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“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titlecased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version of string, that is, all words begin with 				   uppercase and the rest are lowercase.</a:t>
            </a:r>
          </a:p>
          <a:p>
            <a:pPr lvl="1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upper()		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Converts lowercase letters in string to uppercase.</a:t>
            </a:r>
          </a:p>
          <a:p>
            <a:pPr lvl="1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lower()		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Converts uppercase letters in string to lowercase.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9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1938</TotalTime>
  <Words>3258</Words>
  <Application>Microsoft Office PowerPoint</Application>
  <PresentationFormat>Widescreen</PresentationFormat>
  <Paragraphs>559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Algerian</vt:lpstr>
      <vt:lpstr>Arial</vt:lpstr>
      <vt:lpstr>Elephant</vt:lpstr>
      <vt:lpstr>Times New Roman</vt:lpstr>
      <vt:lpstr>Tw Cen MT</vt:lpstr>
      <vt:lpstr>Wingdings</vt:lpstr>
      <vt:lpstr>Circuit</vt:lpstr>
      <vt:lpstr>DATA TYPES</vt:lpstr>
      <vt:lpstr>Data type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ASCII value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</dc:title>
  <dc:creator>Hey!</dc:creator>
  <cp:lastModifiedBy>Hey!</cp:lastModifiedBy>
  <cp:revision>159</cp:revision>
  <dcterms:created xsi:type="dcterms:W3CDTF">2024-01-25T03:51:39Z</dcterms:created>
  <dcterms:modified xsi:type="dcterms:W3CDTF">2024-05-21T11:47:03Z</dcterms:modified>
</cp:coreProperties>
</file>