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305"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3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AA84-3D1C-A853-9269-1C8CFCAF5B56}"/>
              </a:ext>
            </a:extLst>
          </p:cNvPr>
          <p:cNvSpPr>
            <a:spLocks noGrp="1"/>
          </p:cNvSpPr>
          <p:nvPr>
            <p:ph type="ctrTitle"/>
          </p:nvPr>
        </p:nvSpPr>
        <p:spPr/>
        <p:txBody>
          <a:bodyPr/>
          <a:lstStyle/>
          <a:p>
            <a:r>
              <a:rPr lang="en-US" sz="8000" b="1" dirty="0">
                <a:latin typeface="Algerian" panose="04020705040A02060702" pitchFamily="82" charset="0"/>
                <a:cs typeface="Times New Roman" panose="02020603050405020304" pitchFamily="18" charset="0"/>
              </a:rPr>
              <a:t>OOPS CONCEPT</a:t>
            </a:r>
            <a:endParaRPr lang="en-IN" sz="8000" b="1" dirty="0">
              <a:latin typeface="Algerian" panose="04020705040A02060702" pitchFamily="82" charset="0"/>
              <a:cs typeface="Times New Roman" panose="02020603050405020304" pitchFamily="18" charset="0"/>
            </a:endParaRPr>
          </a:p>
        </p:txBody>
      </p:sp>
      <p:sp>
        <p:nvSpPr>
          <p:cNvPr id="3" name="Subtitle 2">
            <a:extLst>
              <a:ext uri="{FF2B5EF4-FFF2-40B4-BE49-F238E27FC236}">
                <a16:creationId xmlns:a16="http://schemas.microsoft.com/office/drawing/2014/main" id="{17DA9F0F-C56B-EAA0-54B8-C1941D136ACD}"/>
              </a:ext>
            </a:extLst>
          </p:cNvPr>
          <p:cNvSpPr>
            <a:spLocks noGrp="1"/>
          </p:cNvSpPr>
          <p:nvPr>
            <p:ph type="subTitle" idx="1"/>
          </p:nvPr>
        </p:nvSpPr>
        <p:spPr/>
        <p:txBody>
          <a:bodyPr>
            <a:normAutofit/>
          </a:bodyPr>
          <a:lstStyle/>
          <a:p>
            <a:r>
              <a:rPr lang="en-US" sz="4400" b="1" dirty="0">
                <a:latin typeface="Blackadder ITC" panose="04020505051007020D02" pitchFamily="82" charset="0"/>
                <a:cs typeface="Times New Roman" panose="02020603050405020304" pitchFamily="18" charset="0"/>
              </a:rPr>
              <a:t>Object oriented Programming</a:t>
            </a:r>
            <a:endParaRPr lang="en-IN" sz="4400" b="1" dirty="0">
              <a:latin typeface="Blackadder ITC" panose="04020505051007020D02" pitchFamily="82" charset="0"/>
              <a:cs typeface="Times New Roman" panose="02020603050405020304" pitchFamily="18" charset="0"/>
            </a:endParaRPr>
          </a:p>
        </p:txBody>
      </p:sp>
    </p:spTree>
    <p:extLst>
      <p:ext uri="{BB962C8B-B14F-4D97-AF65-F5344CB8AC3E}">
        <p14:creationId xmlns:p14="http://schemas.microsoft.com/office/powerpoint/2010/main" val="3718511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A17C88-C279-92A4-BDAE-CF7A39B0C172}"/>
              </a:ext>
            </a:extLst>
          </p:cNvPr>
          <p:cNvSpPr txBox="1"/>
          <p:nvPr/>
        </p:nvSpPr>
        <p:spPr>
          <a:xfrm>
            <a:off x="0" y="0"/>
            <a:ext cx="12192000" cy="729430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The __</a:t>
            </a:r>
            <a:r>
              <a:rPr lang="en-US" sz="2800" b="1" dirty="0" err="1">
                <a:latin typeface="Times New Roman" panose="02020603050405020304" pitchFamily="18" charset="0"/>
                <a:cs typeface="Times New Roman" panose="02020603050405020304" pitchFamily="18" charset="0"/>
              </a:rPr>
              <a:t>init</a:t>
            </a:r>
            <a:r>
              <a:rPr lang="en-US" sz="2800" b="1" dirty="0">
                <a:latin typeface="Times New Roman" panose="02020603050405020304" pitchFamily="18" charset="0"/>
                <a:cs typeface="Times New Roman" panose="02020603050405020304" pitchFamily="18" charset="0"/>
              </a:rPr>
              <a:t>__() Function: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 classes have a function called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 which is always executed when the class is being initiated.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the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 function to assign values to object properties, or other operations that are necessary to do when the object is being created.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 function is called automatically every time the class is being used to create a new object.</a:t>
            </a:r>
          </a:p>
          <a:p>
            <a:endParaRPr lang="en-US" sz="2400" dirty="0">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Program:(__</a:t>
            </a:r>
            <a:r>
              <a:rPr lang="en-US" sz="2800" b="1" dirty="0" err="1">
                <a:solidFill>
                  <a:srgbClr val="FF0000"/>
                </a:solidFill>
                <a:latin typeface="Times New Roman" panose="02020603050405020304" pitchFamily="18" charset="0"/>
                <a:cs typeface="Times New Roman" panose="02020603050405020304" pitchFamily="18" charset="0"/>
              </a:rPr>
              <a:t>init</a:t>
            </a:r>
            <a:r>
              <a:rPr lang="en-US" sz="2800" b="1" dirty="0">
                <a:solidFill>
                  <a:srgbClr val="FF0000"/>
                </a:solidFill>
                <a:latin typeface="Times New Roman" panose="02020603050405020304" pitchFamily="18" charset="0"/>
                <a:cs typeface="Times New Roman" panose="02020603050405020304" pitchFamily="18" charset="0"/>
              </a:rPr>
              <a:t>__ method in initializing instance variables and calculates area of rectangle)</a:t>
            </a:r>
          </a:p>
          <a:p>
            <a:pPr lvl="1"/>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a:t>
            </a:r>
          </a:p>
          <a:p>
            <a:pPr lvl="1"/>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a:t>
            </a:r>
            <a:r>
              <a:rPr lang="en-US" sz="2400" dirty="0">
                <a:latin typeface="Times New Roman" panose="02020603050405020304" pitchFamily="18" charset="0"/>
                <a:cs typeface="Times New Roman" panose="02020603050405020304" pitchFamily="18" charset="0"/>
              </a:rPr>
              <a:t>=8</a:t>
            </a:r>
          </a:p>
          <a:p>
            <a:pPr lvl="1"/>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self.b</a:t>
            </a:r>
            <a:r>
              <a:rPr lang="en-US" sz="2400" dirty="0">
                <a:latin typeface="Times New Roman" panose="02020603050405020304" pitchFamily="18" charset="0"/>
                <a:cs typeface="Times New Roman" panose="02020603050405020304" pitchFamily="18" charset="0"/>
              </a:rPr>
              <a:t>=5</a:t>
            </a:r>
          </a:p>
          <a:p>
            <a:pPr lvl="1"/>
            <a:r>
              <a:rPr lang="en-US" sz="2400" dirty="0">
                <a:latin typeface="Times New Roman" panose="02020603050405020304" pitchFamily="18" charset="0"/>
                <a:cs typeface="Times New Roman" panose="02020603050405020304" pitchFamily="18" charset="0"/>
              </a:rPr>
              <a:t>    def </a:t>
            </a:r>
            <a:r>
              <a:rPr lang="en-US" sz="2400" dirty="0" err="1">
                <a:latin typeface="Times New Roman" panose="02020603050405020304" pitchFamily="18" charset="0"/>
                <a:cs typeface="Times New Roman" panose="02020603050405020304" pitchFamily="18" charset="0"/>
              </a:rPr>
              <a:t>rectarea</a:t>
            </a:r>
            <a:r>
              <a:rPr lang="en-US" sz="2400" dirty="0">
                <a:latin typeface="Times New Roman" panose="02020603050405020304" pitchFamily="18" charset="0"/>
                <a:cs typeface="Times New Roman" panose="02020603050405020304" pitchFamily="18" charset="0"/>
              </a:rPr>
              <a:t>(self):</a:t>
            </a:r>
          </a:p>
          <a:p>
            <a:pPr lvl="1"/>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self.l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self.b</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r=</a:t>
            </a:r>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print("Area of rectangle is ",</a:t>
            </a:r>
            <a:r>
              <a:rPr lang="en-US" sz="2400" dirty="0" err="1">
                <a:latin typeface="Times New Roman" panose="02020603050405020304" pitchFamily="18" charset="0"/>
                <a:cs typeface="Times New Roman" panose="02020603050405020304" pitchFamily="18" charset="0"/>
              </a:rPr>
              <a:t>r.rectarea</a:t>
            </a:r>
            <a:r>
              <a:rPr lang="en-US"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C344108-9E47-BFAF-0421-05592B407C79}"/>
              </a:ext>
            </a:extLst>
          </p:cNvPr>
          <p:cNvSpPr txBox="1"/>
          <p:nvPr/>
        </p:nvSpPr>
        <p:spPr>
          <a:xfrm>
            <a:off x="6269305" y="4403244"/>
            <a:ext cx="4426857" cy="954107"/>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Output:</a:t>
            </a:r>
          </a:p>
          <a:p>
            <a:pPr lvl="1"/>
            <a:r>
              <a:rPr lang="en-US" sz="2800" dirty="0">
                <a:latin typeface="Times New Roman" panose="02020603050405020304" pitchFamily="18" charset="0"/>
                <a:cs typeface="Times New Roman" panose="02020603050405020304" pitchFamily="18" charset="0"/>
              </a:rPr>
              <a:t>Area of rectangle is  40</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519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DD8E68-200D-CFAB-941D-4FDF734AF2CA}"/>
              </a:ext>
            </a:extLst>
          </p:cNvPr>
          <p:cNvSpPr txBox="1"/>
          <p:nvPr/>
        </p:nvSpPr>
        <p:spPr>
          <a:xfrm>
            <a:off x="0" y="0"/>
            <a:ext cx="12192000" cy="6494085"/>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Program:</a:t>
            </a:r>
          </a:p>
          <a:p>
            <a:pPr lvl="1"/>
            <a:r>
              <a:rPr lang="en-US" sz="2400" dirty="0">
                <a:latin typeface="Times New Roman" panose="02020603050405020304" pitchFamily="18" charset="0"/>
                <a:cs typeface="Times New Roman" panose="02020603050405020304" pitchFamily="18" charset="0"/>
              </a:rPr>
              <a:t>class Person:</a:t>
            </a:r>
          </a:p>
          <a:p>
            <a:pPr lvl="1"/>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name, age):</a:t>
            </a:r>
          </a:p>
          <a:p>
            <a:pPr lvl="1"/>
            <a:r>
              <a:rPr lang="en-US" sz="2400" dirty="0">
                <a:latin typeface="Times New Roman" panose="02020603050405020304" pitchFamily="18" charset="0"/>
                <a:cs typeface="Times New Roman" panose="02020603050405020304" pitchFamily="18" charset="0"/>
              </a:rPr>
              <a:t>        self.name = name</a:t>
            </a:r>
          </a:p>
          <a:p>
            <a:pPr lvl="1"/>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self.age</a:t>
            </a:r>
            <a:r>
              <a:rPr lang="en-US" sz="2400" dirty="0">
                <a:latin typeface="Times New Roman" panose="02020603050405020304" pitchFamily="18" charset="0"/>
                <a:cs typeface="Times New Roman" panose="02020603050405020304" pitchFamily="18" charset="0"/>
              </a:rPr>
              <a:t> = age</a:t>
            </a:r>
          </a:p>
          <a:p>
            <a:pPr lvl="1"/>
            <a:r>
              <a:rPr lang="en-US" sz="2400" dirty="0">
                <a:latin typeface="Times New Roman" panose="02020603050405020304" pitchFamily="18" charset="0"/>
                <a:cs typeface="Times New Roman" panose="02020603050405020304" pitchFamily="18" charset="0"/>
              </a:rPr>
              <a:t>p1 = Person("John", 36)</a:t>
            </a:r>
          </a:p>
          <a:p>
            <a:pPr lvl="1"/>
            <a:r>
              <a:rPr lang="en-US" sz="2400" dirty="0">
                <a:latin typeface="Times New Roman" panose="02020603050405020304" pitchFamily="18" charset="0"/>
                <a:cs typeface="Times New Roman" panose="02020603050405020304" pitchFamily="18" charset="0"/>
              </a:rPr>
              <a:t>print(p1.name, p1.age)</a:t>
            </a:r>
          </a:p>
          <a:p>
            <a:pPr lvl="1"/>
            <a:r>
              <a:rPr lang="en-US" sz="2400" dirty="0">
                <a:latin typeface="Times New Roman" panose="02020603050405020304" pitchFamily="18" charset="0"/>
                <a:cs typeface="Times New Roman" panose="02020603050405020304" pitchFamily="18" charset="0"/>
              </a:rPr>
              <a:t>print(p1.name)</a:t>
            </a:r>
          </a:p>
          <a:p>
            <a:pPr lvl="1"/>
            <a:r>
              <a:rPr lang="en-US" sz="2400" dirty="0">
                <a:latin typeface="Times New Roman" panose="02020603050405020304" pitchFamily="18" charset="0"/>
                <a:cs typeface="Times New Roman" panose="02020603050405020304" pitchFamily="18" charset="0"/>
              </a:rPr>
              <a:t>print(p1.age)</a:t>
            </a:r>
          </a:p>
          <a:p>
            <a:endParaRPr lang="en-US" sz="2400" dirty="0">
              <a:latin typeface="Times New Roman" panose="02020603050405020304" pitchFamily="18" charset="0"/>
              <a:cs typeface="Times New Roman" panose="02020603050405020304" pitchFamily="18" charset="0"/>
            </a:endParaRPr>
          </a:p>
          <a:p>
            <a:r>
              <a:rPr lang="en-IN" sz="2800" b="1" dirty="0">
                <a:solidFill>
                  <a:srgbClr val="FF0000"/>
                </a:solidFill>
                <a:latin typeface="Times New Roman" panose="02020603050405020304" pitchFamily="18" charset="0"/>
                <a:cs typeface="Times New Roman" panose="02020603050405020304" pitchFamily="18" charset="0"/>
              </a:rPr>
              <a:t>Program:</a:t>
            </a:r>
          </a:p>
          <a:p>
            <a:pPr lvl="1"/>
            <a:r>
              <a:rPr lang="en-US" sz="2400" dirty="0">
                <a:latin typeface="Times New Roman" panose="02020603050405020304" pitchFamily="18" charset="0"/>
                <a:cs typeface="Times New Roman" panose="02020603050405020304" pitchFamily="18" charset="0"/>
              </a:rPr>
              <a:t>class Add:</a:t>
            </a:r>
          </a:p>
          <a:p>
            <a:pPr lvl="1"/>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a:t>
            </a:r>
          </a:p>
          <a:p>
            <a:pPr lvl="1"/>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self.a</a:t>
            </a:r>
            <a:r>
              <a:rPr lang="en-US" sz="2400" dirty="0">
                <a:latin typeface="Times New Roman" panose="02020603050405020304" pitchFamily="18" charset="0"/>
                <a:cs typeface="Times New Roman" panose="02020603050405020304" pitchFamily="18" charset="0"/>
              </a:rPr>
              <a:t>=10</a:t>
            </a:r>
          </a:p>
          <a:p>
            <a:pPr lvl="1"/>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self.b</a:t>
            </a:r>
            <a:r>
              <a:rPr lang="en-US" sz="2400" dirty="0">
                <a:latin typeface="Times New Roman" panose="02020603050405020304" pitchFamily="18" charset="0"/>
                <a:cs typeface="Times New Roman" panose="02020603050405020304" pitchFamily="18" charset="0"/>
              </a:rPr>
              <a:t>=20</a:t>
            </a:r>
          </a:p>
          <a:p>
            <a:pPr lvl="1"/>
            <a:r>
              <a:rPr lang="en-US" sz="2400" dirty="0">
                <a:latin typeface="Times New Roman" panose="02020603050405020304" pitchFamily="18" charset="0"/>
                <a:cs typeface="Times New Roman" panose="02020603050405020304" pitchFamily="18" charset="0"/>
              </a:rPr>
              <a:t>m = Add()</a:t>
            </a:r>
          </a:p>
          <a:p>
            <a:pPr lvl="1"/>
            <a:r>
              <a:rPr lang="en-US" sz="2400" dirty="0">
                <a:latin typeface="Times New Roman" panose="02020603050405020304" pitchFamily="18" charset="0"/>
                <a:cs typeface="Times New Roman" panose="02020603050405020304" pitchFamily="18" charset="0"/>
              </a:rPr>
              <a:t>print(</a:t>
            </a:r>
            <a:r>
              <a:rPr lang="en-US" sz="2400" dirty="0" err="1">
                <a:latin typeface="Times New Roman" panose="02020603050405020304" pitchFamily="18" charset="0"/>
                <a:cs typeface="Times New Roman" panose="02020603050405020304" pitchFamily="18" charset="0"/>
              </a:rPr>
              <a:t>m.a</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m.b</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EA7D379-BFDE-3EA2-0C23-7CE6B866481A}"/>
              </a:ext>
            </a:extLst>
          </p:cNvPr>
          <p:cNvSpPr txBox="1"/>
          <p:nvPr/>
        </p:nvSpPr>
        <p:spPr>
          <a:xfrm>
            <a:off x="6096000" y="1770743"/>
            <a:ext cx="3744686" cy="1908215"/>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Output:</a:t>
            </a:r>
          </a:p>
          <a:p>
            <a:pPr lvl="1"/>
            <a:r>
              <a:rPr lang="en-IN" sz="2400" dirty="0">
                <a:latin typeface="Times New Roman" panose="02020603050405020304" pitchFamily="18" charset="0"/>
                <a:cs typeface="Times New Roman" panose="02020603050405020304" pitchFamily="18" charset="0"/>
              </a:rPr>
              <a:t>John 36</a:t>
            </a:r>
          </a:p>
          <a:p>
            <a:pPr lvl="1"/>
            <a:r>
              <a:rPr lang="en-IN" sz="2400" dirty="0">
                <a:latin typeface="Times New Roman" panose="02020603050405020304" pitchFamily="18" charset="0"/>
                <a:cs typeface="Times New Roman" panose="02020603050405020304" pitchFamily="18" charset="0"/>
              </a:rPr>
              <a:t>John</a:t>
            </a:r>
          </a:p>
          <a:p>
            <a:pPr lvl="1"/>
            <a:r>
              <a:rPr lang="en-IN" sz="2400" dirty="0">
                <a:latin typeface="Times New Roman" panose="02020603050405020304" pitchFamily="18" charset="0"/>
                <a:cs typeface="Times New Roman" panose="02020603050405020304" pitchFamily="18" charset="0"/>
              </a:rPr>
              <a:t>36</a:t>
            </a:r>
          </a:p>
          <a:p>
            <a:endParaRPr lang="en-IN" dirty="0"/>
          </a:p>
        </p:txBody>
      </p:sp>
      <p:sp>
        <p:nvSpPr>
          <p:cNvPr id="4" name="TextBox 3">
            <a:extLst>
              <a:ext uri="{FF2B5EF4-FFF2-40B4-BE49-F238E27FC236}">
                <a16:creationId xmlns:a16="http://schemas.microsoft.com/office/drawing/2014/main" id="{35DF6B64-5DFF-3902-C428-20191299BAD5}"/>
              </a:ext>
            </a:extLst>
          </p:cNvPr>
          <p:cNvSpPr txBox="1"/>
          <p:nvPr/>
        </p:nvSpPr>
        <p:spPr>
          <a:xfrm>
            <a:off x="5994400" y="4586514"/>
            <a:ext cx="2438400" cy="954107"/>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Output:</a:t>
            </a:r>
          </a:p>
          <a:p>
            <a:pPr lvl="1"/>
            <a:r>
              <a:rPr lang="en-US" sz="2800" dirty="0">
                <a:latin typeface="Times New Roman" panose="02020603050405020304" pitchFamily="18" charset="0"/>
                <a:cs typeface="Times New Roman" panose="02020603050405020304" pitchFamily="18" charset="0"/>
              </a:rPr>
              <a:t>200</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9601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20B162-AF25-651D-0F3B-EC863B373E8D}"/>
              </a:ext>
            </a:extLst>
          </p:cNvPr>
          <p:cNvSpPr txBox="1"/>
          <p:nvPr/>
        </p:nvSpPr>
        <p:spPr>
          <a:xfrm>
            <a:off x="0" y="0"/>
            <a:ext cx="12192000" cy="680186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Program</a:t>
            </a: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latin typeface="Times New Roman" panose="02020603050405020304" pitchFamily="18" charset="0"/>
                <a:cs typeface="Times New Roman" panose="02020603050405020304" pitchFamily="18" charset="0"/>
              </a:rPr>
              <a:t>passing arguments to the __</a:t>
            </a:r>
            <a:r>
              <a:rPr lang="en-US" sz="2800" b="1" dirty="0" err="1">
                <a:latin typeface="Times New Roman" panose="02020603050405020304" pitchFamily="18" charset="0"/>
                <a:cs typeface="Times New Roman" panose="02020603050405020304" pitchFamily="18" charset="0"/>
              </a:rPr>
              <a:t>init</a:t>
            </a:r>
            <a:r>
              <a:rPr lang="en-US" sz="2800" b="1" dirty="0">
                <a:latin typeface="Times New Roman" panose="02020603050405020304" pitchFamily="18" charset="0"/>
                <a:cs typeface="Times New Roman" panose="02020603050405020304" pitchFamily="18" charset="0"/>
              </a:rPr>
              <a:t>__ method</a:t>
            </a:r>
            <a:r>
              <a:rPr lang="en-US" sz="2800" b="1" dirty="0">
                <a:latin typeface="Times New Roman" panose="02020603050405020304" pitchFamily="18" charset="0"/>
                <a:cs typeface="Times New Roman" panose="02020603050405020304" pitchFamily="18" charset="0"/>
                <a:sym typeface="Wingdings" panose="05000000000000000000" pitchFamily="2" charset="2"/>
              </a:rPr>
              <a:t>)</a:t>
            </a:r>
            <a:endParaRPr lang="en-US" sz="2800" b="1"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rect</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    def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a:t>
            </a:r>
            <a:r>
              <a:rPr lang="en-US" sz="2000" dirty="0" err="1">
                <a:latin typeface="Times New Roman" panose="02020603050405020304" pitchFamily="18" charset="0"/>
                <a:cs typeface="Times New Roman" panose="02020603050405020304" pitchFamily="18" charset="0"/>
              </a:rPr>
              <a:t>self,x,y</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self.l</a:t>
            </a:r>
            <a:r>
              <a:rPr lang="en-US" sz="2000" dirty="0">
                <a:latin typeface="Times New Roman" panose="02020603050405020304" pitchFamily="18" charset="0"/>
                <a:cs typeface="Times New Roman" panose="02020603050405020304" pitchFamily="18" charset="0"/>
              </a:rPr>
              <a:t> = x</a:t>
            </a:r>
          </a:p>
          <a:p>
            <a:pPr lvl="1"/>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self.b</a:t>
            </a:r>
            <a:r>
              <a:rPr lang="en-US" sz="2000" dirty="0">
                <a:latin typeface="Times New Roman" panose="02020603050405020304" pitchFamily="18" charset="0"/>
                <a:cs typeface="Times New Roman" panose="02020603050405020304" pitchFamily="18" charset="0"/>
              </a:rPr>
              <a:t> = y</a:t>
            </a:r>
          </a:p>
          <a:p>
            <a:pPr lvl="1"/>
            <a:r>
              <a:rPr lang="en-US" sz="2000" dirty="0">
                <a:latin typeface="Times New Roman" panose="02020603050405020304" pitchFamily="18" charset="0"/>
                <a:cs typeface="Times New Roman" panose="02020603050405020304" pitchFamily="18" charset="0"/>
              </a:rPr>
              <a:t>    def </a:t>
            </a:r>
            <a:r>
              <a:rPr lang="en-US" sz="2000" dirty="0" err="1">
                <a:latin typeface="Times New Roman" panose="02020603050405020304" pitchFamily="18" charset="0"/>
                <a:cs typeface="Times New Roman" panose="02020603050405020304" pitchFamily="18" charset="0"/>
              </a:rPr>
              <a:t>rectarea</a:t>
            </a:r>
            <a:r>
              <a:rPr lang="en-US" sz="2000" dirty="0">
                <a:latin typeface="Times New Roman" panose="02020603050405020304" pitchFamily="18" charset="0"/>
                <a:cs typeface="Times New Roman" panose="02020603050405020304" pitchFamily="18" charset="0"/>
              </a:rPr>
              <a:t>(self):</a:t>
            </a:r>
          </a:p>
          <a:p>
            <a:pPr lvl="1"/>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self.l</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self.b</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r=</a:t>
            </a:r>
            <a:r>
              <a:rPr lang="en-US" sz="2000" dirty="0" err="1">
                <a:latin typeface="Times New Roman" panose="02020603050405020304" pitchFamily="18" charset="0"/>
                <a:cs typeface="Times New Roman" panose="02020603050405020304" pitchFamily="18" charset="0"/>
              </a:rPr>
              <a:t>rect</a:t>
            </a:r>
            <a:r>
              <a:rPr lang="en-US" sz="2000" dirty="0">
                <a:latin typeface="Times New Roman" panose="02020603050405020304" pitchFamily="18" charset="0"/>
                <a:cs typeface="Times New Roman" panose="02020603050405020304" pitchFamily="18" charset="0"/>
              </a:rPr>
              <a:t>(5,8)</a:t>
            </a:r>
          </a:p>
          <a:p>
            <a:pPr lvl="1"/>
            <a:r>
              <a:rPr lang="en-US" sz="2000" dirty="0">
                <a:latin typeface="Times New Roman" panose="02020603050405020304" pitchFamily="18" charset="0"/>
                <a:cs typeface="Times New Roman" panose="02020603050405020304" pitchFamily="18" charset="0"/>
              </a:rPr>
              <a:t>print("Area of rectangle is ", </a:t>
            </a:r>
            <a:r>
              <a:rPr lang="en-US" sz="2000" dirty="0" err="1">
                <a:latin typeface="Times New Roman" panose="02020603050405020304" pitchFamily="18" charset="0"/>
                <a:cs typeface="Times New Roman" panose="02020603050405020304" pitchFamily="18" charset="0"/>
              </a:rPr>
              <a:t>r.rectarea</a:t>
            </a:r>
            <a:r>
              <a:rPr lang="en-US" sz="20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Program: (using default value parameter in the __</a:t>
            </a:r>
            <a:r>
              <a:rPr lang="en-US" sz="2400" b="1" dirty="0" err="1">
                <a:latin typeface="Times New Roman" panose="02020603050405020304" pitchFamily="18" charset="0"/>
                <a:cs typeface="Times New Roman" panose="02020603050405020304" pitchFamily="18" charset="0"/>
              </a:rPr>
              <a:t>init</a:t>
            </a:r>
            <a:r>
              <a:rPr lang="en-US" sz="2400" b="1" dirty="0">
                <a:latin typeface="Times New Roman" panose="02020603050405020304" pitchFamily="18" charset="0"/>
                <a:cs typeface="Times New Roman" panose="02020603050405020304" pitchFamily="18" charset="0"/>
              </a:rPr>
              <a:t>__ method)</a:t>
            </a:r>
          </a:p>
          <a:p>
            <a:pPr lvl="1"/>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rect</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    def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a:t>
            </a:r>
            <a:r>
              <a:rPr lang="en-US" sz="2000" dirty="0" err="1">
                <a:latin typeface="Times New Roman" panose="02020603050405020304" pitchFamily="18" charset="0"/>
                <a:cs typeface="Times New Roman" panose="02020603050405020304" pitchFamily="18" charset="0"/>
              </a:rPr>
              <a:t>self,x</a:t>
            </a:r>
            <a:r>
              <a:rPr lang="en-US" sz="2000" dirty="0">
                <a:latin typeface="Times New Roman" panose="02020603050405020304" pitchFamily="18" charset="0"/>
                <a:cs typeface="Times New Roman" panose="02020603050405020304" pitchFamily="18" charset="0"/>
              </a:rPr>
              <a:t>=8,y=5):</a:t>
            </a:r>
          </a:p>
          <a:p>
            <a:pPr lvl="1"/>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self.l</a:t>
            </a:r>
            <a:r>
              <a:rPr lang="en-US" sz="2000" dirty="0">
                <a:latin typeface="Times New Roman" panose="02020603050405020304" pitchFamily="18" charset="0"/>
                <a:cs typeface="Times New Roman" panose="02020603050405020304" pitchFamily="18" charset="0"/>
              </a:rPr>
              <a:t>=x</a:t>
            </a:r>
          </a:p>
          <a:p>
            <a:pPr lvl="1"/>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self.b</a:t>
            </a:r>
            <a:r>
              <a:rPr lang="en-US" sz="2000" dirty="0">
                <a:latin typeface="Times New Roman" panose="02020603050405020304" pitchFamily="18" charset="0"/>
                <a:cs typeface="Times New Roman" panose="02020603050405020304" pitchFamily="18" charset="0"/>
              </a:rPr>
              <a:t>=y</a:t>
            </a:r>
          </a:p>
          <a:p>
            <a:pPr lvl="1"/>
            <a:r>
              <a:rPr lang="en-US" sz="2000" dirty="0">
                <a:latin typeface="Times New Roman" panose="02020603050405020304" pitchFamily="18" charset="0"/>
                <a:cs typeface="Times New Roman" panose="02020603050405020304" pitchFamily="18" charset="0"/>
              </a:rPr>
              <a:t>    def </a:t>
            </a:r>
            <a:r>
              <a:rPr lang="en-US" sz="2000" dirty="0" err="1">
                <a:latin typeface="Times New Roman" panose="02020603050405020304" pitchFamily="18" charset="0"/>
                <a:cs typeface="Times New Roman" panose="02020603050405020304" pitchFamily="18" charset="0"/>
              </a:rPr>
              <a:t>rectarea</a:t>
            </a:r>
            <a:r>
              <a:rPr lang="en-US" sz="2000" dirty="0">
                <a:latin typeface="Times New Roman" panose="02020603050405020304" pitchFamily="18" charset="0"/>
                <a:cs typeface="Times New Roman" panose="02020603050405020304" pitchFamily="18" charset="0"/>
              </a:rPr>
              <a:t>(self):</a:t>
            </a:r>
          </a:p>
          <a:p>
            <a:pPr lvl="1"/>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self.l</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self.b</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r=</a:t>
            </a:r>
            <a:r>
              <a:rPr lang="en-US" sz="2000" dirty="0" err="1">
                <a:latin typeface="Times New Roman" panose="02020603050405020304" pitchFamily="18" charset="0"/>
                <a:cs typeface="Times New Roman" panose="02020603050405020304" pitchFamily="18" charset="0"/>
              </a:rPr>
              <a:t>rect</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s=</a:t>
            </a:r>
            <a:r>
              <a:rPr lang="en-US" sz="2000" dirty="0" err="1">
                <a:latin typeface="Times New Roman" panose="02020603050405020304" pitchFamily="18" charset="0"/>
                <a:cs typeface="Times New Roman" panose="02020603050405020304" pitchFamily="18" charset="0"/>
              </a:rPr>
              <a:t>rect</a:t>
            </a:r>
            <a:r>
              <a:rPr lang="en-US" sz="2000" dirty="0">
                <a:latin typeface="Times New Roman" panose="02020603050405020304" pitchFamily="18" charset="0"/>
                <a:cs typeface="Times New Roman" panose="02020603050405020304" pitchFamily="18" charset="0"/>
              </a:rPr>
              <a:t>(10,20)</a:t>
            </a:r>
          </a:p>
          <a:p>
            <a:pPr lvl="1"/>
            <a:r>
              <a:rPr lang="en-US" sz="2000" dirty="0">
                <a:latin typeface="Times New Roman" panose="02020603050405020304" pitchFamily="18" charset="0"/>
                <a:cs typeface="Times New Roman" panose="02020603050405020304" pitchFamily="18" charset="0"/>
              </a:rPr>
              <a:t>print("Area of rectangle is ", </a:t>
            </a:r>
            <a:r>
              <a:rPr lang="en-US" sz="2000" dirty="0" err="1">
                <a:latin typeface="Times New Roman" panose="02020603050405020304" pitchFamily="18" charset="0"/>
                <a:cs typeface="Times New Roman" panose="02020603050405020304" pitchFamily="18" charset="0"/>
              </a:rPr>
              <a:t>r.rectarea</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print("Area of rectangle is ", </a:t>
            </a:r>
            <a:r>
              <a:rPr lang="en-US" sz="2000" dirty="0" err="1">
                <a:latin typeface="Times New Roman" panose="02020603050405020304" pitchFamily="18" charset="0"/>
                <a:cs typeface="Times New Roman" panose="02020603050405020304" pitchFamily="18" charset="0"/>
              </a:rPr>
              <a:t>s.rectarea</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7C9A25C-CEDF-ABDB-0E8A-CE7655AAB878}"/>
              </a:ext>
            </a:extLst>
          </p:cNvPr>
          <p:cNvSpPr txBox="1"/>
          <p:nvPr/>
        </p:nvSpPr>
        <p:spPr>
          <a:xfrm>
            <a:off x="5965371" y="1451429"/>
            <a:ext cx="3817258" cy="830997"/>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Output:</a:t>
            </a:r>
          </a:p>
          <a:p>
            <a:pPr lvl="1"/>
            <a:r>
              <a:rPr lang="en-US" sz="2400" dirty="0">
                <a:latin typeface="Times New Roman" panose="02020603050405020304" pitchFamily="18" charset="0"/>
                <a:cs typeface="Times New Roman" panose="02020603050405020304" pitchFamily="18" charset="0"/>
              </a:rPr>
              <a:t>Area of rectangle is  40</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F38E2E9-E28D-A547-EC0E-BB7EB0A865F4}"/>
              </a:ext>
            </a:extLst>
          </p:cNvPr>
          <p:cNvSpPr txBox="1"/>
          <p:nvPr/>
        </p:nvSpPr>
        <p:spPr>
          <a:xfrm>
            <a:off x="5384800" y="4833257"/>
            <a:ext cx="4397829" cy="1261884"/>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Output:</a:t>
            </a:r>
          </a:p>
          <a:p>
            <a:pPr lvl="1"/>
            <a:r>
              <a:rPr lang="en-US" sz="2400" dirty="0">
                <a:latin typeface="Times New Roman" panose="02020603050405020304" pitchFamily="18" charset="0"/>
                <a:cs typeface="Times New Roman" panose="02020603050405020304" pitchFamily="18" charset="0"/>
              </a:rPr>
              <a:t>Area of rectangle is  40</a:t>
            </a:r>
          </a:p>
          <a:p>
            <a:pPr lvl="1"/>
            <a:r>
              <a:rPr lang="en-US" sz="2400" dirty="0">
                <a:latin typeface="Times New Roman" panose="02020603050405020304" pitchFamily="18" charset="0"/>
                <a:cs typeface="Times New Roman" panose="02020603050405020304" pitchFamily="18" charset="0"/>
              </a:rPr>
              <a:t>Area of rectangle is  200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440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B8396C-BB1E-0964-4707-768A93F04EA0}"/>
              </a:ext>
            </a:extLst>
          </p:cNvPr>
          <p:cNvSpPr txBox="1"/>
          <p:nvPr/>
        </p:nvSpPr>
        <p:spPr>
          <a:xfrm>
            <a:off x="0" y="0"/>
            <a:ext cx="12192000" cy="6063198"/>
          </a:xfrm>
          <a:prstGeom prst="rect">
            <a:avLst/>
          </a:prstGeom>
          <a:noFill/>
        </p:spPr>
        <p:txBody>
          <a:bodyPr wrap="squar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Program: (String Representation of instance)</a:t>
            </a:r>
          </a:p>
          <a:p>
            <a:pPr lvl="1"/>
            <a:r>
              <a:rPr lang="en-IN" sz="2400" dirty="0">
                <a:latin typeface="Times New Roman" panose="02020603050405020304" pitchFamily="18" charset="0"/>
                <a:cs typeface="Times New Roman" panose="02020603050405020304" pitchFamily="18" charset="0"/>
              </a:rPr>
              <a:t>class </a:t>
            </a:r>
            <a:r>
              <a:rPr lang="en-IN" sz="2400" dirty="0" err="1">
                <a:latin typeface="Times New Roman" panose="02020603050405020304" pitchFamily="18" charset="0"/>
                <a:cs typeface="Times New Roman" panose="02020603050405020304" pitchFamily="18" charset="0"/>
              </a:rPr>
              <a:t>rect</a:t>
            </a:r>
            <a:r>
              <a:rPr lang="en-IN" sz="2400" dirty="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 x, y):</a:t>
            </a:r>
          </a:p>
          <a:p>
            <a:pPr lvl="1"/>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self.l</a:t>
            </a:r>
            <a:r>
              <a:rPr lang="en-IN" sz="2400" dirty="0">
                <a:latin typeface="Times New Roman" panose="02020603050405020304" pitchFamily="18" charset="0"/>
                <a:cs typeface="Times New Roman" panose="02020603050405020304" pitchFamily="18" charset="0"/>
              </a:rPr>
              <a:t> = x</a:t>
            </a:r>
          </a:p>
          <a:p>
            <a:pPr lvl="1"/>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self.b</a:t>
            </a:r>
            <a:r>
              <a:rPr lang="en-IN" sz="2400" dirty="0">
                <a:latin typeface="Times New Roman" panose="02020603050405020304" pitchFamily="18" charset="0"/>
                <a:cs typeface="Times New Roman" panose="02020603050405020304" pitchFamily="18" charset="0"/>
              </a:rPr>
              <a:t> = y</a:t>
            </a:r>
          </a:p>
          <a:p>
            <a:pPr lvl="1"/>
            <a:r>
              <a:rPr lang="en-IN" sz="2400" dirty="0">
                <a:latin typeface="Times New Roman" panose="02020603050405020304" pitchFamily="18" charset="0"/>
                <a:cs typeface="Times New Roman" panose="02020603050405020304" pitchFamily="18" charset="0"/>
              </a:rPr>
              <a:t>    def __str__(self):</a:t>
            </a:r>
          </a:p>
          <a:p>
            <a:pPr lvl="1"/>
            <a:r>
              <a:rPr lang="en-IN" sz="2400" dirty="0">
                <a:latin typeface="Times New Roman" panose="02020603050405020304" pitchFamily="18" charset="0"/>
                <a:cs typeface="Times New Roman" panose="02020603050405020304" pitchFamily="18" charset="0"/>
              </a:rPr>
              <a:t>        return 'Length is %d, Breadth is %d' %(</a:t>
            </a:r>
            <a:r>
              <a:rPr lang="en-IN" sz="2400" dirty="0" err="1">
                <a:latin typeface="Times New Roman" panose="02020603050405020304" pitchFamily="18" charset="0"/>
                <a:cs typeface="Times New Roman" panose="02020603050405020304" pitchFamily="18" charset="0"/>
              </a:rPr>
              <a:t>self.l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self.b</a:t>
            </a:r>
            <a:r>
              <a:rPr lang="en-IN" sz="2400" dirty="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    def </a:t>
            </a:r>
            <a:r>
              <a:rPr lang="en-IN" sz="2400" dirty="0" err="1">
                <a:latin typeface="Times New Roman" panose="02020603050405020304" pitchFamily="18" charset="0"/>
                <a:cs typeface="Times New Roman" panose="02020603050405020304" pitchFamily="18" charset="0"/>
              </a:rPr>
              <a:t>rectarea</a:t>
            </a:r>
            <a:r>
              <a:rPr lang="en-IN" sz="2400" dirty="0">
                <a:latin typeface="Times New Roman" panose="02020603050405020304" pitchFamily="18" charset="0"/>
                <a:cs typeface="Times New Roman" panose="02020603050405020304" pitchFamily="18" charset="0"/>
              </a:rPr>
              <a:t>(self):</a:t>
            </a:r>
          </a:p>
          <a:p>
            <a:pPr lvl="1"/>
            <a:r>
              <a:rPr lang="en-IN" sz="2400" dirty="0">
                <a:latin typeface="Times New Roman" panose="02020603050405020304" pitchFamily="18" charset="0"/>
                <a:cs typeface="Times New Roman" panose="02020603050405020304" pitchFamily="18" charset="0"/>
              </a:rPr>
              <a:t>        return </a:t>
            </a:r>
            <a:r>
              <a:rPr lang="en-IN" sz="2400" dirty="0" err="1">
                <a:latin typeface="Times New Roman" panose="02020603050405020304" pitchFamily="18" charset="0"/>
                <a:cs typeface="Times New Roman" panose="02020603050405020304" pitchFamily="18" charset="0"/>
              </a:rPr>
              <a:t>self.l</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self.b</a:t>
            </a:r>
            <a:endParaRPr lang="en-IN" sz="2400" dirty="0">
              <a:latin typeface="Times New Roman" panose="02020603050405020304" pitchFamily="18" charset="0"/>
              <a:cs typeface="Times New Roman" panose="02020603050405020304" pitchFamily="18" charset="0"/>
            </a:endParaRPr>
          </a:p>
          <a:p>
            <a:pPr lvl="1"/>
            <a:r>
              <a:rPr lang="en-IN" sz="2400" dirty="0">
                <a:latin typeface="Times New Roman" panose="02020603050405020304" pitchFamily="18" charset="0"/>
                <a:cs typeface="Times New Roman" panose="02020603050405020304" pitchFamily="18" charset="0"/>
              </a:rPr>
              <a:t>r=</a:t>
            </a:r>
            <a:r>
              <a:rPr lang="en-IN" sz="2400" dirty="0" err="1">
                <a:latin typeface="Times New Roman" panose="02020603050405020304" pitchFamily="18" charset="0"/>
                <a:cs typeface="Times New Roman" panose="02020603050405020304" pitchFamily="18" charset="0"/>
              </a:rPr>
              <a:t>rect</a:t>
            </a:r>
            <a:r>
              <a:rPr lang="en-IN" sz="2400" dirty="0">
                <a:latin typeface="Times New Roman" panose="02020603050405020304" pitchFamily="18" charset="0"/>
                <a:cs typeface="Times New Roman" panose="02020603050405020304" pitchFamily="18" charset="0"/>
              </a:rPr>
              <a:t>(5,8)</a:t>
            </a:r>
          </a:p>
          <a:p>
            <a:pPr lvl="1"/>
            <a:r>
              <a:rPr lang="en-IN" sz="2400" dirty="0">
                <a:latin typeface="Times New Roman" panose="02020603050405020304" pitchFamily="18" charset="0"/>
                <a:cs typeface="Times New Roman" panose="02020603050405020304" pitchFamily="18" charset="0"/>
              </a:rPr>
              <a:t>print(r)</a:t>
            </a:r>
          </a:p>
          <a:p>
            <a:pPr lvl="1"/>
            <a:r>
              <a:rPr lang="en-IN" sz="2400" dirty="0">
                <a:latin typeface="Times New Roman" panose="02020603050405020304" pitchFamily="18" charset="0"/>
                <a:cs typeface="Times New Roman" panose="02020603050405020304" pitchFamily="18" charset="0"/>
              </a:rPr>
              <a:t>print("Area of rectangle is ", </a:t>
            </a:r>
            <a:r>
              <a:rPr lang="en-IN" sz="2400" dirty="0" err="1">
                <a:latin typeface="Times New Roman" panose="02020603050405020304" pitchFamily="18" charset="0"/>
                <a:cs typeface="Times New Roman" panose="02020603050405020304" pitchFamily="18" charset="0"/>
              </a:rPr>
              <a:t>r.rectarea</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800" b="1" dirty="0">
                <a:solidFill>
                  <a:srgbClr val="FF0000"/>
                </a:solidFill>
                <a:latin typeface="Times New Roman" panose="02020603050405020304" pitchFamily="18" charset="0"/>
                <a:cs typeface="Times New Roman" panose="02020603050405020304" pitchFamily="18" charset="0"/>
              </a:rPr>
              <a:t>Output:</a:t>
            </a:r>
          </a:p>
          <a:p>
            <a:pPr lvl="1"/>
            <a:r>
              <a:rPr lang="en-US" sz="2400" dirty="0">
                <a:latin typeface="Times New Roman" panose="02020603050405020304" pitchFamily="18" charset="0"/>
                <a:cs typeface="Times New Roman" panose="02020603050405020304" pitchFamily="18" charset="0"/>
              </a:rPr>
              <a:t>Length is 5, Breadth is 8</a:t>
            </a:r>
          </a:p>
          <a:p>
            <a:pPr lvl="1"/>
            <a:r>
              <a:rPr lang="en-US" sz="2400" dirty="0">
                <a:latin typeface="Times New Roman" panose="02020603050405020304" pitchFamily="18" charset="0"/>
                <a:cs typeface="Times New Roman" panose="02020603050405020304" pitchFamily="18" charset="0"/>
              </a:rPr>
              <a:t>Area of rectangle is  40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915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C0A4D9-16B0-5059-60B9-F2C4A3AAF7E0}"/>
              </a:ext>
            </a:extLst>
          </p:cNvPr>
          <p:cNvSpPr txBox="1"/>
          <p:nvPr/>
        </p:nvSpPr>
        <p:spPr>
          <a:xfrm>
            <a:off x="0" y="0"/>
            <a:ext cx="12192000" cy="6124754"/>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The self Parameter: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self parameter is a reference to the current instance of the class.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used to access variables that belongs to the class.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does not have to be named self , you can call it whatever you like, but it has to be the first parameter of any function in the class.</a:t>
            </a:r>
          </a:p>
          <a:p>
            <a:endParaRPr lang="en-US" sz="2400" dirty="0">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Program: </a:t>
            </a:r>
            <a:r>
              <a:rPr lang="en-US" sz="2400" dirty="0">
                <a:latin typeface="Times New Roman" panose="02020603050405020304" pitchFamily="18" charset="0"/>
                <a:cs typeface="Times New Roman" panose="02020603050405020304" pitchFamily="18" charset="0"/>
              </a:rPr>
              <a:t>(</a:t>
            </a:r>
            <a:r>
              <a:rPr lang="en-IN" sz="2400" b="1" dirty="0">
                <a:solidFill>
                  <a:srgbClr val="002060"/>
                </a:solidFill>
                <a:latin typeface="Arial" pitchFamily="34" charset="0"/>
                <a:ea typeface="Verdana" pitchFamily="34" charset="0"/>
                <a:cs typeface="Arial" pitchFamily="34" charset="0"/>
              </a:rPr>
              <a:t>Use the words ”</a:t>
            </a:r>
            <a:r>
              <a:rPr lang="en-IN" sz="2400" b="1" i="1" dirty="0" err="1">
                <a:solidFill>
                  <a:srgbClr val="002060"/>
                </a:solidFill>
                <a:latin typeface="Arial" pitchFamily="34" charset="0"/>
                <a:ea typeface="Verdana" pitchFamily="34" charset="0"/>
                <a:cs typeface="Arial" pitchFamily="34" charset="0"/>
              </a:rPr>
              <a:t>mysillyobject</a:t>
            </a:r>
            <a:r>
              <a:rPr lang="en-IN" sz="2400" b="1" i="1" dirty="0">
                <a:solidFill>
                  <a:srgbClr val="002060"/>
                </a:solidFill>
                <a:latin typeface="Arial" pitchFamily="34" charset="0"/>
                <a:ea typeface="Verdana" pitchFamily="34" charset="0"/>
                <a:cs typeface="Arial" pitchFamily="34" charset="0"/>
              </a:rPr>
              <a:t>”</a:t>
            </a:r>
            <a:r>
              <a:rPr lang="en-IN" sz="2400" b="1" dirty="0">
                <a:solidFill>
                  <a:srgbClr val="002060"/>
                </a:solidFill>
                <a:latin typeface="Arial" pitchFamily="34" charset="0"/>
                <a:ea typeface="Verdana" pitchFamily="34" charset="0"/>
                <a:cs typeface="Arial" pitchFamily="34" charset="0"/>
              </a:rPr>
              <a:t> and ”</a:t>
            </a:r>
            <a:r>
              <a:rPr lang="en-IN" sz="2400" b="1" i="1" dirty="0" err="1">
                <a:solidFill>
                  <a:srgbClr val="002060"/>
                </a:solidFill>
                <a:latin typeface="Arial" pitchFamily="34" charset="0"/>
                <a:ea typeface="Verdana" pitchFamily="34" charset="0"/>
                <a:cs typeface="Arial" pitchFamily="34" charset="0"/>
              </a:rPr>
              <a:t>abc</a:t>
            </a:r>
            <a:r>
              <a:rPr lang="en-IN" sz="2400" b="1" i="1" dirty="0">
                <a:solidFill>
                  <a:srgbClr val="002060"/>
                </a:solidFill>
                <a:latin typeface="Arial" pitchFamily="34" charset="0"/>
                <a:ea typeface="Verdana" pitchFamily="34" charset="0"/>
                <a:cs typeface="Arial" pitchFamily="34" charset="0"/>
              </a:rPr>
              <a:t>”</a:t>
            </a:r>
            <a:r>
              <a:rPr lang="en-IN" sz="2400" b="1" dirty="0">
                <a:solidFill>
                  <a:srgbClr val="002060"/>
                </a:solidFill>
                <a:latin typeface="Arial" pitchFamily="34" charset="0"/>
                <a:ea typeface="Verdana" pitchFamily="34" charset="0"/>
                <a:cs typeface="Arial" pitchFamily="34" charset="0"/>
              </a:rPr>
              <a:t> instead of </a:t>
            </a:r>
            <a:r>
              <a:rPr lang="en-IN" sz="2400" b="1" i="1" dirty="0">
                <a:solidFill>
                  <a:srgbClr val="002060"/>
                </a:solidFill>
                <a:latin typeface="Arial" pitchFamily="34" charset="0"/>
                <a:ea typeface="Verdana" pitchFamily="34" charset="0"/>
                <a:cs typeface="Arial" pitchFamily="34" charset="0"/>
              </a:rPr>
              <a:t>self</a:t>
            </a:r>
            <a:r>
              <a:rPr lang="en-US" sz="2400" dirty="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class Person:</a:t>
            </a:r>
          </a:p>
          <a:p>
            <a:pPr lvl="1"/>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a:t>
            </a:r>
            <a:r>
              <a:rPr lang="en-IN" sz="2400" dirty="0" err="1">
                <a:latin typeface="Times New Roman" panose="02020603050405020304" pitchFamily="18" charset="0"/>
                <a:cs typeface="Times New Roman" panose="02020603050405020304" pitchFamily="18" charset="0"/>
              </a:rPr>
              <a:t>mysillyobj</a:t>
            </a:r>
            <a:r>
              <a:rPr lang="en-IN" sz="2400" dirty="0">
                <a:latin typeface="Times New Roman" panose="02020603050405020304" pitchFamily="18" charset="0"/>
                <a:cs typeface="Times New Roman" panose="02020603050405020304" pitchFamily="18" charset="0"/>
              </a:rPr>
              <a:t>, name, age):</a:t>
            </a:r>
          </a:p>
          <a:p>
            <a:pPr lvl="1"/>
            <a:r>
              <a:rPr lang="en-IN" sz="2400" dirty="0">
                <a:latin typeface="Times New Roman" panose="02020603050405020304" pitchFamily="18" charset="0"/>
                <a:cs typeface="Times New Roman" panose="02020603050405020304" pitchFamily="18" charset="0"/>
              </a:rPr>
              <a:t>        mysillyobj.name = name</a:t>
            </a:r>
          </a:p>
          <a:p>
            <a:pPr lvl="1"/>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mysillyobj.age</a:t>
            </a:r>
            <a:r>
              <a:rPr lang="en-IN" sz="2400" dirty="0">
                <a:latin typeface="Times New Roman" panose="02020603050405020304" pitchFamily="18" charset="0"/>
                <a:cs typeface="Times New Roman" panose="02020603050405020304" pitchFamily="18" charset="0"/>
              </a:rPr>
              <a:t> = age</a:t>
            </a:r>
          </a:p>
          <a:p>
            <a:pPr lvl="1"/>
            <a:r>
              <a:rPr lang="en-IN" sz="2400" dirty="0">
                <a:latin typeface="Times New Roman" panose="02020603050405020304" pitchFamily="18" charset="0"/>
                <a:cs typeface="Times New Roman" panose="02020603050405020304" pitchFamily="18" charset="0"/>
              </a:rPr>
              <a:t>    def </a:t>
            </a:r>
            <a:r>
              <a:rPr lang="en-IN" sz="2400" dirty="0" err="1">
                <a:latin typeface="Times New Roman" panose="02020603050405020304" pitchFamily="18" charset="0"/>
                <a:cs typeface="Times New Roman" panose="02020603050405020304" pitchFamily="18" charset="0"/>
              </a:rPr>
              <a:t>myfunc</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abc</a:t>
            </a:r>
            <a:r>
              <a:rPr lang="en-IN" sz="2400" dirty="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        print("Hello my name is ", abc.name)</a:t>
            </a:r>
          </a:p>
          <a:p>
            <a:pPr lvl="1"/>
            <a:r>
              <a:rPr lang="en-IN" sz="2400" dirty="0">
                <a:latin typeface="Times New Roman" panose="02020603050405020304" pitchFamily="18" charset="0"/>
                <a:cs typeface="Times New Roman" panose="02020603050405020304" pitchFamily="18" charset="0"/>
              </a:rPr>
              <a:t>        print("Hello my age is", </a:t>
            </a:r>
            <a:r>
              <a:rPr lang="en-IN" sz="2400" dirty="0" err="1">
                <a:latin typeface="Times New Roman" panose="02020603050405020304" pitchFamily="18" charset="0"/>
                <a:cs typeface="Times New Roman" panose="02020603050405020304" pitchFamily="18" charset="0"/>
              </a:rPr>
              <a:t>abc.age</a:t>
            </a:r>
            <a:r>
              <a:rPr lang="en-IN" sz="2400" dirty="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p1 = Person("John", 36)</a:t>
            </a:r>
          </a:p>
          <a:p>
            <a:pPr lvl="1"/>
            <a:r>
              <a:rPr lang="en-IN" sz="2400" dirty="0">
                <a:latin typeface="Times New Roman" panose="02020603050405020304" pitchFamily="18" charset="0"/>
                <a:cs typeface="Times New Roman" panose="02020603050405020304" pitchFamily="18" charset="0"/>
              </a:rPr>
              <a:t>p1.myfunc()	</a:t>
            </a:r>
          </a:p>
        </p:txBody>
      </p:sp>
      <p:sp>
        <p:nvSpPr>
          <p:cNvPr id="4" name="TextBox 3">
            <a:extLst>
              <a:ext uri="{FF2B5EF4-FFF2-40B4-BE49-F238E27FC236}">
                <a16:creationId xmlns:a16="http://schemas.microsoft.com/office/drawing/2014/main" id="{F4B6D73D-90B0-CA11-1692-571DBEA2D143}"/>
              </a:ext>
            </a:extLst>
          </p:cNvPr>
          <p:cNvSpPr txBox="1"/>
          <p:nvPr/>
        </p:nvSpPr>
        <p:spPr>
          <a:xfrm>
            <a:off x="7246961" y="3657600"/>
            <a:ext cx="3807726" cy="1261884"/>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Output:</a:t>
            </a:r>
          </a:p>
          <a:p>
            <a:pPr lvl="1"/>
            <a:r>
              <a:rPr lang="en-US" sz="2400" dirty="0">
                <a:latin typeface="Times New Roman" panose="02020603050405020304" pitchFamily="18" charset="0"/>
                <a:cs typeface="Times New Roman" panose="02020603050405020304" pitchFamily="18" charset="0"/>
              </a:rPr>
              <a:t>Hello my name is  John</a:t>
            </a:r>
          </a:p>
          <a:p>
            <a:pPr lvl="1"/>
            <a:r>
              <a:rPr lang="en-US" sz="2400" dirty="0">
                <a:latin typeface="Times New Roman" panose="02020603050405020304" pitchFamily="18" charset="0"/>
                <a:cs typeface="Times New Roman" panose="02020603050405020304" pitchFamily="18" charset="0"/>
              </a:rPr>
              <a:t>Hello my age is 36</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99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30A48E-D1CB-1821-E6B1-00D9CF481128}"/>
              </a:ext>
            </a:extLst>
          </p:cNvPr>
          <p:cNvSpPr txBox="1"/>
          <p:nvPr/>
        </p:nvSpPr>
        <p:spPr>
          <a:xfrm>
            <a:off x="0" y="0"/>
            <a:ext cx="12192000" cy="5632311"/>
          </a:xfrm>
          <a:prstGeom prst="rect">
            <a:avLst/>
          </a:prstGeom>
          <a:noFill/>
        </p:spPr>
        <p:txBody>
          <a:bodyPr wrap="square" rtlCol="0">
            <a:spAutoFit/>
          </a:bodyPr>
          <a:lstStyle/>
          <a:p>
            <a:endParaRPr lang="en-US" sz="2400" b="1" dirty="0">
              <a:solidFill>
                <a:srgbClr val="FF0000"/>
              </a:solidFill>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Program:(Modify object properties)</a:t>
            </a:r>
          </a:p>
          <a:p>
            <a:pPr lvl="1"/>
            <a:r>
              <a:rPr lang="en-US" sz="2400" dirty="0">
                <a:latin typeface="Times New Roman" panose="02020603050405020304" pitchFamily="18" charset="0"/>
                <a:cs typeface="Times New Roman" panose="02020603050405020304" pitchFamily="18" charset="0"/>
              </a:rPr>
              <a:t>class Person:</a:t>
            </a:r>
          </a:p>
          <a:p>
            <a:pPr lvl="1"/>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a:t>
            </a:r>
            <a:r>
              <a:rPr lang="en-US" sz="2400" dirty="0" err="1">
                <a:latin typeface="Times New Roman" panose="02020603050405020304" pitchFamily="18" charset="0"/>
                <a:cs typeface="Times New Roman" panose="02020603050405020304" pitchFamily="18" charset="0"/>
              </a:rPr>
              <a:t>mysillyobj</a:t>
            </a:r>
            <a:r>
              <a:rPr lang="en-US" sz="2400" dirty="0">
                <a:latin typeface="Times New Roman" panose="02020603050405020304" pitchFamily="18" charset="0"/>
                <a:cs typeface="Times New Roman" panose="02020603050405020304" pitchFamily="18" charset="0"/>
              </a:rPr>
              <a:t>, name, age):</a:t>
            </a:r>
          </a:p>
          <a:p>
            <a:pPr lvl="1"/>
            <a:r>
              <a:rPr lang="en-US" sz="2400" dirty="0">
                <a:latin typeface="Times New Roman" panose="02020603050405020304" pitchFamily="18" charset="0"/>
                <a:cs typeface="Times New Roman" panose="02020603050405020304" pitchFamily="18" charset="0"/>
              </a:rPr>
              <a:t>        mysillyobj.name = name</a:t>
            </a:r>
          </a:p>
          <a:p>
            <a:pPr lvl="1"/>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mysillyobj.age</a:t>
            </a:r>
            <a:r>
              <a:rPr lang="en-US" sz="2400" dirty="0">
                <a:latin typeface="Times New Roman" panose="02020603050405020304" pitchFamily="18" charset="0"/>
                <a:cs typeface="Times New Roman" panose="02020603050405020304" pitchFamily="18" charset="0"/>
              </a:rPr>
              <a:t> = age</a:t>
            </a:r>
          </a:p>
          <a:p>
            <a:pPr lvl="1"/>
            <a:r>
              <a:rPr lang="en-US" sz="2400" dirty="0">
                <a:latin typeface="Times New Roman" panose="02020603050405020304" pitchFamily="18" charset="0"/>
                <a:cs typeface="Times New Roman" panose="02020603050405020304" pitchFamily="18" charset="0"/>
              </a:rPr>
              <a:t>    def </a:t>
            </a:r>
            <a:r>
              <a:rPr lang="en-US" sz="2400" dirty="0" err="1">
                <a:latin typeface="Times New Roman" panose="02020603050405020304" pitchFamily="18" charset="0"/>
                <a:cs typeface="Times New Roman" panose="02020603050405020304" pitchFamily="18" charset="0"/>
              </a:rPr>
              <a:t>myfunc</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abc</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        print("Hello my age is", </a:t>
            </a:r>
            <a:r>
              <a:rPr lang="en-US" sz="2400" dirty="0" err="1">
                <a:latin typeface="Times New Roman" panose="02020603050405020304" pitchFamily="18" charset="0"/>
                <a:cs typeface="Times New Roman" panose="02020603050405020304" pitchFamily="18" charset="0"/>
              </a:rPr>
              <a:t>abc.age</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p1 = Person("John", 36)</a:t>
            </a:r>
          </a:p>
          <a:p>
            <a:pPr lvl="1"/>
            <a:r>
              <a:rPr lang="en-US" sz="2400" dirty="0">
                <a:latin typeface="Times New Roman" panose="02020603050405020304" pitchFamily="18" charset="0"/>
                <a:cs typeface="Times New Roman" panose="02020603050405020304" pitchFamily="18" charset="0"/>
              </a:rPr>
              <a:t>p1.age = 40</a:t>
            </a:r>
          </a:p>
          <a:p>
            <a:pPr lvl="1"/>
            <a:r>
              <a:rPr lang="en-US" sz="2400" dirty="0">
                <a:latin typeface="Times New Roman" panose="02020603050405020304" pitchFamily="18" charset="0"/>
                <a:cs typeface="Times New Roman" panose="02020603050405020304" pitchFamily="18" charset="0"/>
              </a:rPr>
              <a:t>p1.myfunc()</a:t>
            </a:r>
          </a:p>
          <a:p>
            <a:endParaRPr lang="en-US" sz="2400" dirty="0">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Output:</a:t>
            </a:r>
          </a:p>
          <a:p>
            <a:pPr lvl="1"/>
            <a:r>
              <a:rPr lang="en-US" sz="2400" dirty="0">
                <a:latin typeface="Times New Roman" panose="02020603050405020304" pitchFamily="18" charset="0"/>
                <a:cs typeface="Times New Roman" panose="02020603050405020304" pitchFamily="18" charset="0"/>
              </a:rPr>
              <a:t>Hello my age is 40</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4415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379FBD-7DCD-0461-6FDD-75E12C6D864A}"/>
              </a:ext>
            </a:extLst>
          </p:cNvPr>
          <p:cNvSpPr txBox="1"/>
          <p:nvPr/>
        </p:nvSpPr>
        <p:spPr>
          <a:xfrm>
            <a:off x="0" y="0"/>
            <a:ext cx="12192000" cy="618630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Delete Object Properties: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You can delete properties on objects by using the ”del” keyword.</a:t>
            </a:r>
          </a:p>
          <a:p>
            <a:endParaRPr lang="en-IN" sz="2400" dirty="0">
              <a:latin typeface="Times New Roman" panose="02020603050405020304" pitchFamily="18" charset="0"/>
              <a:cs typeface="Times New Roman" panose="02020603050405020304" pitchFamily="18" charset="0"/>
            </a:endParaRPr>
          </a:p>
          <a:p>
            <a:r>
              <a:rPr lang="en-IN" sz="2800" b="1" dirty="0">
                <a:solidFill>
                  <a:srgbClr val="FF0000"/>
                </a:solidFill>
                <a:latin typeface="Times New Roman" panose="02020603050405020304" pitchFamily="18" charset="0"/>
                <a:cs typeface="Times New Roman" panose="02020603050405020304" pitchFamily="18" charset="0"/>
              </a:rPr>
              <a:t>Program:</a:t>
            </a:r>
          </a:p>
          <a:p>
            <a:pPr lvl="1"/>
            <a:r>
              <a:rPr lang="en-IN" sz="2400" dirty="0">
                <a:latin typeface="Times New Roman" panose="02020603050405020304" pitchFamily="18" charset="0"/>
                <a:cs typeface="Times New Roman" panose="02020603050405020304" pitchFamily="18" charset="0"/>
              </a:rPr>
              <a:t>class Person:</a:t>
            </a:r>
          </a:p>
          <a:p>
            <a:pPr lvl="1"/>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a:t>
            </a:r>
            <a:r>
              <a:rPr lang="en-IN" sz="2400" dirty="0" err="1">
                <a:latin typeface="Times New Roman" panose="02020603050405020304" pitchFamily="18" charset="0"/>
                <a:cs typeface="Times New Roman" panose="02020603050405020304" pitchFamily="18" charset="0"/>
              </a:rPr>
              <a:t>mysillyobj</a:t>
            </a:r>
            <a:r>
              <a:rPr lang="en-IN" sz="2400" dirty="0">
                <a:latin typeface="Times New Roman" panose="02020603050405020304" pitchFamily="18" charset="0"/>
                <a:cs typeface="Times New Roman" panose="02020603050405020304" pitchFamily="18" charset="0"/>
              </a:rPr>
              <a:t>, name, age):</a:t>
            </a:r>
          </a:p>
          <a:p>
            <a:pPr lvl="1"/>
            <a:r>
              <a:rPr lang="en-IN" sz="2400" dirty="0">
                <a:latin typeface="Times New Roman" panose="02020603050405020304" pitchFamily="18" charset="0"/>
                <a:cs typeface="Times New Roman" panose="02020603050405020304" pitchFamily="18" charset="0"/>
              </a:rPr>
              <a:t>        mysillyobj.name = name</a:t>
            </a:r>
          </a:p>
          <a:p>
            <a:pPr lvl="1"/>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mysillyobj.age</a:t>
            </a:r>
            <a:r>
              <a:rPr lang="en-IN" sz="2400" dirty="0">
                <a:latin typeface="Times New Roman" panose="02020603050405020304" pitchFamily="18" charset="0"/>
                <a:cs typeface="Times New Roman" panose="02020603050405020304" pitchFamily="18" charset="0"/>
              </a:rPr>
              <a:t> = age</a:t>
            </a:r>
          </a:p>
          <a:p>
            <a:pPr lvl="1"/>
            <a:r>
              <a:rPr lang="en-IN" sz="2400" dirty="0">
                <a:latin typeface="Times New Roman" panose="02020603050405020304" pitchFamily="18" charset="0"/>
                <a:cs typeface="Times New Roman" panose="02020603050405020304" pitchFamily="18" charset="0"/>
              </a:rPr>
              <a:t>    def </a:t>
            </a:r>
            <a:r>
              <a:rPr lang="en-IN" sz="2400" dirty="0" err="1">
                <a:latin typeface="Times New Roman" panose="02020603050405020304" pitchFamily="18" charset="0"/>
                <a:cs typeface="Times New Roman" panose="02020603050405020304" pitchFamily="18" charset="0"/>
              </a:rPr>
              <a:t>myfunc</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abc</a:t>
            </a:r>
            <a:r>
              <a:rPr lang="en-IN" sz="2400" dirty="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        print("Hello my age is", </a:t>
            </a:r>
            <a:r>
              <a:rPr lang="en-IN" sz="2400" dirty="0" err="1">
                <a:latin typeface="Times New Roman" panose="02020603050405020304" pitchFamily="18" charset="0"/>
                <a:cs typeface="Times New Roman" panose="02020603050405020304" pitchFamily="18" charset="0"/>
              </a:rPr>
              <a:t>abc.age</a:t>
            </a:r>
            <a:r>
              <a:rPr lang="en-IN" sz="2400" dirty="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p1 = Person("John", 36)</a:t>
            </a:r>
          </a:p>
          <a:p>
            <a:pPr lvl="1"/>
            <a:r>
              <a:rPr lang="en-IN" sz="2400" dirty="0">
                <a:latin typeface="Times New Roman" panose="02020603050405020304" pitchFamily="18" charset="0"/>
                <a:cs typeface="Times New Roman" panose="02020603050405020304" pitchFamily="18" charset="0"/>
              </a:rPr>
              <a:t>del p1.age</a:t>
            </a:r>
          </a:p>
          <a:p>
            <a:pPr lvl="1"/>
            <a:r>
              <a:rPr lang="en-IN" sz="2400" dirty="0">
                <a:latin typeface="Times New Roman" panose="02020603050405020304" pitchFamily="18" charset="0"/>
                <a:cs typeface="Times New Roman" panose="02020603050405020304" pitchFamily="18" charset="0"/>
              </a:rPr>
              <a:t>p1.myfunc()</a:t>
            </a:r>
          </a:p>
          <a:p>
            <a:endParaRPr lang="en-IN" sz="2400" dirty="0">
              <a:latin typeface="Times New Roman" panose="02020603050405020304" pitchFamily="18" charset="0"/>
              <a:cs typeface="Times New Roman" panose="02020603050405020304" pitchFamily="18" charset="0"/>
            </a:endParaRPr>
          </a:p>
          <a:p>
            <a:r>
              <a:rPr lang="en-IN" sz="2800" b="1" dirty="0">
                <a:solidFill>
                  <a:srgbClr val="FF0000"/>
                </a:solidFill>
                <a:latin typeface="Times New Roman" panose="02020603050405020304" pitchFamily="18" charset="0"/>
                <a:cs typeface="Times New Roman" panose="02020603050405020304" pitchFamily="18" charset="0"/>
              </a:rPr>
              <a:t>Output:</a:t>
            </a:r>
          </a:p>
          <a:p>
            <a:pPr lvl="1"/>
            <a:r>
              <a:rPr lang="en-US" sz="2400" dirty="0" err="1">
                <a:latin typeface="Times New Roman" panose="02020603050405020304" pitchFamily="18" charset="0"/>
                <a:cs typeface="Times New Roman" panose="02020603050405020304" pitchFamily="18" charset="0"/>
              </a:rPr>
              <a:t>AttributeError</a:t>
            </a:r>
            <a:r>
              <a:rPr lang="en-US" sz="2400" dirty="0">
                <a:latin typeface="Times New Roman" panose="02020603050405020304" pitchFamily="18" charset="0"/>
                <a:cs typeface="Times New Roman" panose="02020603050405020304" pitchFamily="18" charset="0"/>
              </a:rPr>
              <a:t>: 'Person' object has no attribute 'age'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732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06AF2B-9F11-199A-2452-2656896BA723}"/>
              </a:ext>
            </a:extLst>
          </p:cNvPr>
          <p:cNvSpPr txBox="1"/>
          <p:nvPr/>
        </p:nvSpPr>
        <p:spPr>
          <a:xfrm>
            <a:off x="0" y="0"/>
            <a:ext cx="12192000" cy="6186309"/>
          </a:xfrm>
          <a:prstGeom prst="rect">
            <a:avLst/>
          </a:prstGeom>
          <a:noFill/>
        </p:spPr>
        <p:txBody>
          <a:bodyPr wrap="square" rtlCol="0">
            <a:spAutoFit/>
          </a:bodyPr>
          <a:lstStyle/>
          <a:p>
            <a:endParaRPr lang="en-US" sz="28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Class method:</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Class method has </a:t>
            </a:r>
            <a:r>
              <a:rPr lang="en-US" sz="2800" b="1" dirty="0">
                <a:highlight>
                  <a:srgbClr val="FFFF00"/>
                </a:highlight>
                <a:latin typeface="Times New Roman" panose="02020603050405020304" pitchFamily="18" charset="0"/>
                <a:cs typeface="Times New Roman" panose="02020603050405020304" pitchFamily="18" charset="0"/>
              </a:rPr>
              <a:t>‘ </a:t>
            </a:r>
            <a:r>
              <a:rPr lang="en-US" sz="2800" b="1" dirty="0" err="1">
                <a:highlight>
                  <a:srgbClr val="FFFF00"/>
                </a:highlight>
                <a:latin typeface="Times New Roman" panose="02020603050405020304" pitchFamily="18" charset="0"/>
                <a:cs typeface="Times New Roman" panose="02020603050405020304" pitchFamily="18" charset="0"/>
              </a:rPr>
              <a:t>cls</a:t>
            </a:r>
            <a:r>
              <a:rPr lang="en-US" sz="2800" b="1" dirty="0">
                <a:highlight>
                  <a:srgbClr val="FFFF00"/>
                </a:highlight>
                <a:latin typeface="Times New Roman" panose="02020603050405020304" pitchFamily="18" charset="0"/>
                <a:cs typeface="Times New Roman" panose="02020603050405020304" pitchFamily="18" charset="0"/>
              </a:rPr>
              <a:t> </a:t>
            </a:r>
            <a:r>
              <a:rPr lang="en-US" sz="2800" dirty="0">
                <a:highlight>
                  <a:srgbClr val="FFFF00"/>
                </a:highlight>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argument instead of self.</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class method can be called directly through the class object without instantiating the class.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used to call the function using class name without creating object.</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class method is defined using the @classmethod decorator. A decorator is used to modify the behavior of a function or class.</a:t>
            </a:r>
          </a:p>
          <a:p>
            <a:endParaRPr lang="en-IN" sz="28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Syntax:</a:t>
            </a:r>
          </a:p>
          <a:p>
            <a:pPr lvl="1"/>
            <a:r>
              <a:rPr lang="en-US" sz="2800" dirty="0">
                <a:latin typeface="Times New Roman" panose="02020603050405020304" pitchFamily="18" charset="0"/>
                <a:cs typeface="Times New Roman" panose="02020603050405020304" pitchFamily="18" charset="0"/>
              </a:rPr>
              <a:t>@classmethod</a:t>
            </a:r>
          </a:p>
          <a:p>
            <a:pPr lvl="1"/>
            <a:r>
              <a:rPr lang="en-US" sz="2800" dirty="0">
                <a:latin typeface="Times New Roman" panose="02020603050405020304" pitchFamily="18" charset="0"/>
                <a:cs typeface="Times New Roman" panose="02020603050405020304" pitchFamily="18" charset="0"/>
              </a:rPr>
              <a:t>def f(cls,parm1,parm2,…):</a:t>
            </a:r>
          </a:p>
          <a:p>
            <a:pPr lvl="1"/>
            <a:r>
              <a:rPr lang="en-US" sz="2800" dirty="0">
                <a:latin typeface="Times New Roman" panose="02020603050405020304" pitchFamily="18" charset="0"/>
                <a:cs typeface="Times New Roman" panose="02020603050405020304" pitchFamily="18" charset="0"/>
              </a:rPr>
              <a:t>	Body of the method</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813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649A4-7C30-C5B9-5D2A-0FCE778C0023}"/>
              </a:ext>
            </a:extLst>
          </p:cNvPr>
          <p:cNvSpPr txBox="1"/>
          <p:nvPr/>
        </p:nvSpPr>
        <p:spPr>
          <a:xfrm>
            <a:off x="0" y="0"/>
            <a:ext cx="12192000" cy="6124754"/>
          </a:xfrm>
          <a:prstGeom prst="rect">
            <a:avLst/>
          </a:prstGeom>
          <a:noFill/>
        </p:spPr>
        <p:txBody>
          <a:bodyPr wrap="square" rtlCol="0">
            <a:spAutoFit/>
          </a:bodyPr>
          <a:lstStyle/>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Program:</a:t>
            </a:r>
          </a:p>
          <a:p>
            <a:pPr lvl="1"/>
            <a:r>
              <a:rPr lang="en-US" sz="2400" dirty="0">
                <a:latin typeface="Times New Roman" panose="02020603050405020304" pitchFamily="18" charset="0"/>
                <a:cs typeface="Times New Roman" panose="02020603050405020304" pitchFamily="18" charset="0"/>
              </a:rPr>
              <a:t>class book:</a:t>
            </a:r>
          </a:p>
          <a:p>
            <a:pPr lvl="1"/>
            <a:r>
              <a:rPr lang="en-US" sz="2400" dirty="0">
                <a:latin typeface="Times New Roman" panose="02020603050405020304" pitchFamily="18" charset="0"/>
                <a:cs typeface="Times New Roman" panose="02020603050405020304" pitchFamily="18" charset="0"/>
              </a:rPr>
              <a:t>    price=100</a:t>
            </a:r>
          </a:p>
          <a:p>
            <a:pPr lvl="1"/>
            <a:r>
              <a:rPr lang="en-US" sz="2400" dirty="0">
                <a:latin typeface="Times New Roman" panose="02020603050405020304" pitchFamily="18" charset="0"/>
                <a:cs typeface="Times New Roman" panose="02020603050405020304" pitchFamily="18" charset="0"/>
              </a:rPr>
              <a:t>    @classmethod</a:t>
            </a:r>
          </a:p>
          <a:p>
            <a:pPr lvl="1"/>
            <a:r>
              <a:rPr lang="en-US" sz="2400" dirty="0">
                <a:latin typeface="Times New Roman" panose="02020603050405020304" pitchFamily="18" charset="0"/>
                <a:cs typeface="Times New Roman" panose="02020603050405020304" pitchFamily="18" charset="0"/>
              </a:rPr>
              <a:t>    def display(</a:t>
            </a:r>
            <a:r>
              <a:rPr lang="en-US" sz="2400" dirty="0" err="1">
                <a:latin typeface="Times New Roman" panose="02020603050405020304" pitchFamily="18" charset="0"/>
                <a:cs typeface="Times New Roman" panose="02020603050405020304" pitchFamily="18" charset="0"/>
              </a:rPr>
              <a:t>cls</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        print(</a:t>
            </a:r>
            <a:r>
              <a:rPr lang="en-US" sz="2400" dirty="0" err="1">
                <a:latin typeface="Times New Roman" panose="02020603050405020304" pitchFamily="18" charset="0"/>
                <a:cs typeface="Times New Roman" panose="02020603050405020304" pitchFamily="18" charset="0"/>
              </a:rPr>
              <a:t>cls.price</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    def show(</a:t>
            </a:r>
            <a:r>
              <a:rPr lang="en-US" sz="2400" dirty="0" err="1">
                <a:latin typeface="Times New Roman" panose="02020603050405020304" pitchFamily="18" charset="0"/>
                <a:cs typeface="Times New Roman" panose="02020603050405020304" pitchFamily="18" charset="0"/>
              </a:rPr>
              <a:t>self,x</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self.price</a:t>
            </a:r>
            <a:r>
              <a:rPr lang="en-US" sz="2400" dirty="0">
                <a:latin typeface="Times New Roman" panose="02020603050405020304" pitchFamily="18" charset="0"/>
                <a:cs typeface="Times New Roman" panose="02020603050405020304" pitchFamily="18" charset="0"/>
              </a:rPr>
              <a:t>=x</a:t>
            </a:r>
          </a:p>
          <a:p>
            <a:pPr lvl="1"/>
            <a:r>
              <a:rPr lang="en-US" sz="2400" dirty="0">
                <a:latin typeface="Times New Roman" panose="02020603050405020304" pitchFamily="18" charset="0"/>
                <a:cs typeface="Times New Roman" panose="02020603050405020304" pitchFamily="18" charset="0"/>
              </a:rPr>
              <a:t>        print(</a:t>
            </a:r>
            <a:r>
              <a:rPr lang="en-US" sz="2400" dirty="0" err="1">
                <a:latin typeface="Times New Roman" panose="02020603050405020304" pitchFamily="18" charset="0"/>
                <a:cs typeface="Times New Roman" panose="02020603050405020304" pitchFamily="18" charset="0"/>
              </a:rPr>
              <a:t>self.price</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b=book()</a:t>
            </a:r>
          </a:p>
          <a:p>
            <a:pPr lvl="1"/>
            <a:r>
              <a:rPr lang="en-US" sz="2400" dirty="0">
                <a:latin typeface="Times New Roman" panose="02020603050405020304" pitchFamily="18" charset="0"/>
                <a:cs typeface="Times New Roman" panose="02020603050405020304" pitchFamily="18" charset="0"/>
              </a:rPr>
              <a:t>c=book()</a:t>
            </a:r>
          </a:p>
          <a:p>
            <a:pPr lvl="1"/>
            <a:r>
              <a:rPr lang="en-US" sz="2400" dirty="0" err="1">
                <a:latin typeface="Times New Roman" panose="02020603050405020304" pitchFamily="18" charset="0"/>
                <a:cs typeface="Times New Roman" panose="02020603050405020304" pitchFamily="18" charset="0"/>
              </a:rPr>
              <a:t>book.display</a:t>
            </a:r>
            <a:r>
              <a:rPr lang="en-US" sz="2400" dirty="0">
                <a:latin typeface="Times New Roman" panose="02020603050405020304" pitchFamily="18" charset="0"/>
                <a:cs typeface="Times New Roman" panose="02020603050405020304" pitchFamily="18" charset="0"/>
              </a:rPr>
              <a:t>()</a:t>
            </a:r>
          </a:p>
          <a:p>
            <a:pPr lvl="1"/>
            <a:r>
              <a:rPr lang="en-US" sz="2400" dirty="0" err="1">
                <a:latin typeface="Times New Roman" panose="02020603050405020304" pitchFamily="18" charset="0"/>
                <a:cs typeface="Times New Roman" panose="02020603050405020304" pitchFamily="18" charset="0"/>
              </a:rPr>
              <a:t>b.display</a:t>
            </a:r>
            <a:r>
              <a:rPr lang="en-US" sz="2400" dirty="0">
                <a:latin typeface="Times New Roman" panose="02020603050405020304" pitchFamily="18" charset="0"/>
                <a:cs typeface="Times New Roman" panose="02020603050405020304" pitchFamily="18" charset="0"/>
              </a:rPr>
              <a:t>()</a:t>
            </a:r>
          </a:p>
          <a:p>
            <a:pPr lvl="1"/>
            <a:r>
              <a:rPr lang="en-US" sz="2400" dirty="0" err="1">
                <a:latin typeface="Times New Roman" panose="02020603050405020304" pitchFamily="18" charset="0"/>
                <a:cs typeface="Times New Roman" panose="02020603050405020304" pitchFamily="18" charset="0"/>
              </a:rPr>
              <a:t>b.show</a:t>
            </a:r>
            <a:r>
              <a:rPr lang="en-US" sz="2400" dirty="0">
                <a:latin typeface="Times New Roman" panose="02020603050405020304" pitchFamily="18" charset="0"/>
                <a:cs typeface="Times New Roman" panose="02020603050405020304" pitchFamily="18" charset="0"/>
              </a:rPr>
              <a:t>(200)</a:t>
            </a:r>
          </a:p>
          <a:p>
            <a:pPr lvl="1"/>
            <a:r>
              <a:rPr lang="en-US" sz="2400" dirty="0" err="1">
                <a:latin typeface="Times New Roman" panose="02020603050405020304" pitchFamily="18" charset="0"/>
                <a:cs typeface="Times New Roman" panose="02020603050405020304" pitchFamily="18" charset="0"/>
              </a:rPr>
              <a:t>c.show</a:t>
            </a:r>
            <a:r>
              <a:rPr lang="en-US" sz="2400" dirty="0">
                <a:latin typeface="Times New Roman" panose="02020603050405020304" pitchFamily="18" charset="0"/>
                <a:cs typeface="Times New Roman" panose="02020603050405020304" pitchFamily="18" charset="0"/>
              </a:rPr>
              <a:t>(300)</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3B3A62D-502E-5FF1-C2B8-AF155BBB5DCB}"/>
              </a:ext>
            </a:extLst>
          </p:cNvPr>
          <p:cNvSpPr txBox="1"/>
          <p:nvPr/>
        </p:nvSpPr>
        <p:spPr>
          <a:xfrm>
            <a:off x="5991367" y="1378424"/>
            <a:ext cx="3916908" cy="2246769"/>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Output:</a:t>
            </a:r>
          </a:p>
          <a:p>
            <a:pPr lvl="1"/>
            <a:r>
              <a:rPr lang="en-IN" sz="2800" dirty="0">
                <a:latin typeface="Times New Roman" panose="02020603050405020304" pitchFamily="18" charset="0"/>
                <a:cs typeface="Times New Roman" panose="02020603050405020304" pitchFamily="18" charset="0"/>
              </a:rPr>
              <a:t>100</a:t>
            </a:r>
          </a:p>
          <a:p>
            <a:pPr lvl="1"/>
            <a:r>
              <a:rPr lang="en-IN" sz="2800" dirty="0">
                <a:latin typeface="Times New Roman" panose="02020603050405020304" pitchFamily="18" charset="0"/>
                <a:cs typeface="Times New Roman" panose="02020603050405020304" pitchFamily="18" charset="0"/>
              </a:rPr>
              <a:t>100</a:t>
            </a:r>
          </a:p>
          <a:p>
            <a:pPr lvl="1"/>
            <a:r>
              <a:rPr lang="en-IN" sz="2800" dirty="0">
                <a:latin typeface="Times New Roman" panose="02020603050405020304" pitchFamily="18" charset="0"/>
                <a:cs typeface="Times New Roman" panose="02020603050405020304" pitchFamily="18" charset="0"/>
              </a:rPr>
              <a:t>200</a:t>
            </a:r>
          </a:p>
          <a:p>
            <a:pPr lvl="1"/>
            <a:r>
              <a:rPr lang="en-IN" sz="2800" dirty="0">
                <a:latin typeface="Times New Roman" panose="02020603050405020304" pitchFamily="18" charset="0"/>
                <a:cs typeface="Times New Roman" panose="02020603050405020304" pitchFamily="18" charset="0"/>
              </a:rPr>
              <a:t>300</a:t>
            </a:r>
          </a:p>
        </p:txBody>
      </p:sp>
    </p:spTree>
    <p:extLst>
      <p:ext uri="{BB962C8B-B14F-4D97-AF65-F5344CB8AC3E}">
        <p14:creationId xmlns:p14="http://schemas.microsoft.com/office/powerpoint/2010/main" val="447150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A8E8A-E518-3AD8-7A79-0BFD1796BBDF}"/>
              </a:ext>
            </a:extLst>
          </p:cNvPr>
          <p:cNvSpPr txBox="1"/>
          <p:nvPr/>
        </p:nvSpPr>
        <p:spPr>
          <a:xfrm>
            <a:off x="0" y="0"/>
            <a:ext cx="12192000" cy="483209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Static Method: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static method is an ordinary function that is build using @staticmethod decorator and that binds its result to a class attribute.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Static method has no </a:t>
            </a:r>
            <a:r>
              <a:rPr lang="en-US" sz="2800" dirty="0" err="1">
                <a:latin typeface="Times New Roman" panose="02020603050405020304" pitchFamily="18" charset="0"/>
                <a:cs typeface="Times New Roman" panose="02020603050405020304" pitchFamily="18" charset="0"/>
              </a:rPr>
              <a:t>cls</a:t>
            </a:r>
            <a:r>
              <a:rPr lang="en-US" sz="2800" dirty="0">
                <a:latin typeface="Times New Roman" panose="02020603050405020304" pitchFamily="18" charset="0"/>
                <a:cs typeface="Times New Roman" panose="02020603050405020304" pitchFamily="18" charset="0"/>
              </a:rPr>
              <a:t> parameter and  It doesn’t use self parameter.</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static method can be called on a class or any instance of a class.</a:t>
            </a:r>
          </a:p>
          <a:p>
            <a:endParaRPr lang="en-IN" sz="28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Syntax:</a:t>
            </a:r>
          </a:p>
          <a:p>
            <a:pPr lvl="1"/>
            <a:r>
              <a:rPr lang="en-US" sz="2800" dirty="0">
                <a:latin typeface="Times New Roman" panose="02020603050405020304" pitchFamily="18" charset="0"/>
                <a:cs typeface="Times New Roman" panose="02020603050405020304" pitchFamily="18" charset="0"/>
              </a:rPr>
              <a:t>@staticmethod</a:t>
            </a:r>
          </a:p>
          <a:p>
            <a:pPr lvl="1"/>
            <a:r>
              <a:rPr lang="en-US" sz="2800" dirty="0">
                <a:latin typeface="Times New Roman" panose="02020603050405020304" pitchFamily="18" charset="0"/>
                <a:cs typeface="Times New Roman" panose="02020603050405020304" pitchFamily="18" charset="0"/>
              </a:rPr>
              <a:t>def name(parm…):</a:t>
            </a:r>
          </a:p>
          <a:p>
            <a:pPr lvl="1"/>
            <a:r>
              <a:rPr lang="en-US" sz="2800" dirty="0">
                <a:latin typeface="Times New Roman" panose="02020603050405020304" pitchFamily="18" charset="0"/>
                <a:cs typeface="Times New Roman" panose="02020603050405020304" pitchFamily="18" charset="0"/>
              </a:rPr>
              <a:t>	body o f the method</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39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DD512E-CFD2-FCBC-6789-E72CE67278BD}"/>
              </a:ext>
            </a:extLst>
          </p:cNvPr>
          <p:cNvSpPr txBox="1"/>
          <p:nvPr/>
        </p:nvSpPr>
        <p:spPr>
          <a:xfrm>
            <a:off x="0" y="0"/>
            <a:ext cx="12192000" cy="5078313"/>
          </a:xfrm>
          <a:prstGeom prst="rect">
            <a:avLst/>
          </a:prstGeom>
          <a:noFill/>
        </p:spPr>
        <p:txBody>
          <a:bodyPr wrap="square" rtlCol="0">
            <a:spAutoFit/>
          </a:bodyPr>
          <a:lstStyle/>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OOPs: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design the program using classes and objects.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solve a programming problem is by creating objects.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is known as Object-Oriented Programming (OOP).</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concept of OOP in python focuses on creating reusable code.</a:t>
            </a:r>
          </a:p>
          <a:p>
            <a:endParaRPr lang="en-US" sz="24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Principle of OOPs:</a:t>
            </a:r>
          </a:p>
          <a:p>
            <a:pPr lvl="1"/>
            <a:r>
              <a:rPr lang="en-US" sz="2400" dirty="0">
                <a:latin typeface="Times New Roman" panose="02020603050405020304" pitchFamily="18" charset="0"/>
                <a:cs typeface="Times New Roman" panose="02020603050405020304" pitchFamily="18" charset="0"/>
              </a:rPr>
              <a:t>Class</a:t>
            </a:r>
          </a:p>
          <a:p>
            <a:pPr lvl="1"/>
            <a:r>
              <a:rPr lang="en-US" sz="2400" dirty="0">
                <a:latin typeface="Times New Roman" panose="02020603050405020304" pitchFamily="18" charset="0"/>
                <a:cs typeface="Times New Roman" panose="02020603050405020304" pitchFamily="18" charset="0"/>
              </a:rPr>
              <a:t>Object</a:t>
            </a:r>
          </a:p>
          <a:p>
            <a:pPr lvl="1"/>
            <a:r>
              <a:rPr lang="en-US" sz="2400" dirty="0">
                <a:latin typeface="Times New Roman" panose="02020603050405020304" pitchFamily="18" charset="0"/>
                <a:cs typeface="Times New Roman" panose="02020603050405020304" pitchFamily="18" charset="0"/>
              </a:rPr>
              <a:t>Inheritance</a:t>
            </a:r>
          </a:p>
          <a:p>
            <a:pPr lvl="1"/>
            <a:r>
              <a:rPr lang="en-US" sz="2400" dirty="0">
                <a:latin typeface="Times New Roman" panose="02020603050405020304" pitchFamily="18" charset="0"/>
                <a:cs typeface="Times New Roman" panose="02020603050405020304" pitchFamily="18" charset="0"/>
              </a:rPr>
              <a:t>Polymorphism</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4386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4276D7-6E80-24FC-B385-41A390C65CE1}"/>
              </a:ext>
            </a:extLst>
          </p:cNvPr>
          <p:cNvSpPr txBox="1"/>
          <p:nvPr/>
        </p:nvSpPr>
        <p:spPr>
          <a:xfrm>
            <a:off x="0" y="0"/>
            <a:ext cx="12192000" cy="6555641"/>
          </a:xfrm>
          <a:prstGeom prst="rect">
            <a:avLst/>
          </a:prstGeom>
          <a:noFill/>
        </p:spPr>
        <p:txBody>
          <a:bodyPr wrap="square" rtlCol="0">
            <a:spAutoFit/>
          </a:bodyPr>
          <a:lstStyle/>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Program:</a:t>
            </a:r>
          </a:p>
          <a:p>
            <a:pPr lvl="1"/>
            <a:r>
              <a:rPr lang="en-US" sz="2800" dirty="0">
                <a:latin typeface="Times New Roman" panose="02020603050405020304" pitchFamily="18" charset="0"/>
                <a:cs typeface="Times New Roman" panose="02020603050405020304" pitchFamily="18" charset="0"/>
              </a:rPr>
              <a:t>class </a:t>
            </a:r>
            <a:r>
              <a:rPr lang="en-US" sz="2800" dirty="0" err="1">
                <a:latin typeface="Times New Roman" panose="02020603050405020304" pitchFamily="18" charset="0"/>
                <a:cs typeface="Times New Roman" panose="02020603050405020304" pitchFamily="18" charset="0"/>
              </a:rPr>
              <a:t>rect</a:t>
            </a:r>
            <a:r>
              <a:rPr lang="en-US" sz="2800" dirty="0">
                <a:latin typeface="Times New Roman" panose="02020603050405020304" pitchFamily="18" charset="0"/>
                <a:cs typeface="Times New Roman" panose="02020603050405020304" pitchFamily="18" charset="0"/>
              </a:rPr>
              <a:t>:</a:t>
            </a:r>
          </a:p>
          <a:p>
            <a:pPr lvl="1"/>
            <a:r>
              <a:rPr lang="en-US" sz="2800" dirty="0">
                <a:latin typeface="Times New Roman" panose="02020603050405020304" pitchFamily="18" charset="0"/>
                <a:cs typeface="Times New Roman" panose="02020603050405020304" pitchFamily="18" charset="0"/>
              </a:rPr>
              <a:t>    @staticmethod</a:t>
            </a:r>
          </a:p>
          <a:p>
            <a:pPr lvl="1"/>
            <a:r>
              <a:rPr lang="en-US" sz="2800" dirty="0">
                <a:latin typeface="Times New Roman" panose="02020603050405020304" pitchFamily="18" charset="0"/>
                <a:cs typeface="Times New Roman" panose="02020603050405020304" pitchFamily="18" charset="0"/>
              </a:rPr>
              <a:t>    def </a:t>
            </a:r>
            <a:r>
              <a:rPr lang="en-US" sz="2800" dirty="0" err="1">
                <a:latin typeface="Times New Roman" panose="02020603050405020304" pitchFamily="18" charset="0"/>
                <a:cs typeface="Times New Roman" panose="02020603050405020304" pitchFamily="18" charset="0"/>
              </a:rPr>
              <a:t>disp_message</a:t>
            </a:r>
            <a:r>
              <a:rPr lang="en-US" sz="2800" dirty="0">
                <a:latin typeface="Times New Roman" panose="02020603050405020304" pitchFamily="18" charset="0"/>
                <a:cs typeface="Times New Roman" panose="02020603050405020304" pitchFamily="18" charset="0"/>
              </a:rPr>
              <a:t>():</a:t>
            </a:r>
          </a:p>
          <a:p>
            <a:pPr lvl="1"/>
            <a:r>
              <a:rPr lang="en-US" sz="2800" dirty="0">
                <a:latin typeface="Times New Roman" panose="02020603050405020304" pitchFamily="18" charset="0"/>
                <a:cs typeface="Times New Roman" panose="02020603050405020304" pitchFamily="18" charset="0"/>
              </a:rPr>
              <a:t>        l=50</a:t>
            </a:r>
          </a:p>
          <a:p>
            <a:pPr lvl="1"/>
            <a:r>
              <a:rPr lang="en-US" sz="2800" dirty="0">
                <a:latin typeface="Times New Roman" panose="02020603050405020304" pitchFamily="18" charset="0"/>
                <a:cs typeface="Times New Roman" panose="02020603050405020304" pitchFamily="18" charset="0"/>
              </a:rPr>
              <a:t>        print("Length is ",l)</a:t>
            </a:r>
          </a:p>
          <a:p>
            <a:pPr lvl="1"/>
            <a:r>
              <a:rPr lang="en-US" sz="2800" dirty="0" err="1">
                <a:latin typeface="Times New Roman" panose="02020603050405020304" pitchFamily="18" charset="0"/>
                <a:cs typeface="Times New Roman" panose="02020603050405020304" pitchFamily="18" charset="0"/>
              </a:rPr>
              <a:t>rect.disp_message</a:t>
            </a:r>
            <a:r>
              <a:rPr lang="en-US" sz="2800" dirty="0">
                <a:latin typeface="Times New Roman" panose="02020603050405020304" pitchFamily="18" charset="0"/>
                <a:cs typeface="Times New Roman" panose="02020603050405020304" pitchFamily="18" charset="0"/>
              </a:rPr>
              <a:t>()</a:t>
            </a:r>
          </a:p>
          <a:p>
            <a:pPr lvl="1"/>
            <a:r>
              <a:rPr lang="en-US" sz="2800" dirty="0">
                <a:latin typeface="Times New Roman" panose="02020603050405020304" pitchFamily="18" charset="0"/>
                <a:cs typeface="Times New Roman" panose="02020603050405020304" pitchFamily="18" charset="0"/>
              </a:rPr>
              <a:t>r=</a:t>
            </a:r>
            <a:r>
              <a:rPr lang="en-US" sz="2800" dirty="0" err="1">
                <a:latin typeface="Times New Roman" panose="02020603050405020304" pitchFamily="18" charset="0"/>
                <a:cs typeface="Times New Roman" panose="02020603050405020304" pitchFamily="18" charset="0"/>
              </a:rPr>
              <a:t>rect</a:t>
            </a:r>
            <a:r>
              <a:rPr lang="en-US" sz="2800" dirty="0">
                <a:latin typeface="Times New Roman" panose="02020603050405020304" pitchFamily="18" charset="0"/>
                <a:cs typeface="Times New Roman" panose="02020603050405020304" pitchFamily="18" charset="0"/>
              </a:rPr>
              <a:t>()</a:t>
            </a:r>
          </a:p>
          <a:p>
            <a:pPr lvl="1"/>
            <a:r>
              <a:rPr lang="en-US" sz="2800" dirty="0" err="1">
                <a:latin typeface="Times New Roman" panose="02020603050405020304" pitchFamily="18" charset="0"/>
                <a:cs typeface="Times New Roman" panose="02020603050405020304" pitchFamily="18" charset="0"/>
              </a:rPr>
              <a:t>r.disp_message</a:t>
            </a:r>
            <a:r>
              <a:rPr lang="en-US" sz="2800" dirty="0">
                <a:latin typeface="Times New Roman" panose="02020603050405020304" pitchFamily="18" charset="0"/>
                <a:cs typeface="Times New Roman" panose="02020603050405020304" pitchFamily="18" charset="0"/>
              </a:rPr>
              <a:t>()</a:t>
            </a: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Output:</a:t>
            </a:r>
          </a:p>
          <a:p>
            <a:pPr lvl="1"/>
            <a:r>
              <a:rPr lang="en-US" sz="2800" dirty="0">
                <a:latin typeface="Times New Roman" panose="02020603050405020304" pitchFamily="18" charset="0"/>
                <a:cs typeface="Times New Roman" panose="02020603050405020304" pitchFamily="18" charset="0"/>
              </a:rPr>
              <a:t>Length is  50</a:t>
            </a:r>
          </a:p>
          <a:p>
            <a:pPr lvl="1"/>
            <a:r>
              <a:rPr lang="en-US" sz="2800" dirty="0">
                <a:latin typeface="Times New Roman" panose="02020603050405020304" pitchFamily="18" charset="0"/>
                <a:cs typeface="Times New Roman" panose="02020603050405020304" pitchFamily="18" charset="0"/>
              </a:rPr>
              <a:t>Length is  50</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562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F1BD73-316F-EC5F-45D2-C22A8D624BDC}"/>
              </a:ext>
            </a:extLst>
          </p:cNvPr>
          <p:cNvSpPr txBox="1"/>
          <p:nvPr/>
        </p:nvSpPr>
        <p:spPr>
          <a:xfrm>
            <a:off x="0" y="0"/>
            <a:ext cx="12192000" cy="6370975"/>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Program:</a:t>
            </a:r>
          </a:p>
          <a:p>
            <a:r>
              <a:rPr lang="en-IN" sz="2400" dirty="0">
                <a:latin typeface="Times New Roman" panose="02020603050405020304" pitchFamily="18" charset="0"/>
                <a:cs typeface="Times New Roman" panose="02020603050405020304" pitchFamily="18" charset="0"/>
              </a:rPr>
              <a:t>class product:</a:t>
            </a:r>
          </a:p>
          <a:p>
            <a:r>
              <a:rPr lang="en-IN" sz="2400" dirty="0">
                <a:latin typeface="Times New Roman" panose="02020603050405020304" pitchFamily="18" charset="0"/>
                <a:cs typeface="Times New Roman" panose="02020603050405020304" pitchFamily="18" charset="0"/>
              </a:rPr>
              <a:t>    count=0</a:t>
            </a:r>
          </a:p>
          <a:p>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a:t>
            </a:r>
            <a:r>
              <a:rPr lang="en-IN" sz="2400" dirty="0" err="1">
                <a:latin typeface="Times New Roman" panose="02020603050405020304" pitchFamily="18" charset="0"/>
                <a:cs typeface="Times New Roman" panose="02020603050405020304" pitchFamily="18" charset="0"/>
              </a:rPr>
              <a:t>self,name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self.name=name</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product.count</a:t>
            </a:r>
            <a:r>
              <a:rPr lang="en-IN" sz="2400" dirty="0">
                <a:latin typeface="Times New Roman" panose="02020603050405020304" pitchFamily="18" charset="0"/>
                <a:cs typeface="Times New Roman" panose="02020603050405020304" pitchFamily="18" charset="0"/>
              </a:rPr>
              <a:t>+=1</a:t>
            </a:r>
          </a:p>
          <a:p>
            <a:r>
              <a:rPr lang="en-IN" sz="2400" dirty="0">
                <a:latin typeface="Times New Roman" panose="02020603050405020304" pitchFamily="18" charset="0"/>
                <a:cs typeface="Times New Roman" panose="02020603050405020304" pitchFamily="18" charset="0"/>
              </a:rPr>
              <a:t>    @staticmethod</a:t>
            </a:r>
          </a:p>
          <a:p>
            <a:r>
              <a:rPr lang="en-IN" sz="2400" dirty="0">
                <a:latin typeface="Times New Roman" panose="02020603050405020304" pitchFamily="18" charset="0"/>
                <a:cs typeface="Times New Roman" panose="02020603050405020304" pitchFamily="18" charset="0"/>
              </a:rPr>
              <a:t>    def </a:t>
            </a:r>
            <a:r>
              <a:rPr lang="en-IN" sz="2400" dirty="0" err="1">
                <a:latin typeface="Times New Roman" panose="02020603050405020304" pitchFamily="18" charset="0"/>
                <a:cs typeface="Times New Roman" panose="02020603050405020304" pitchFamily="18" charset="0"/>
              </a:rPr>
              <a:t>prodstatcount</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return </a:t>
            </a:r>
            <a:r>
              <a:rPr lang="en-IN" sz="2400" dirty="0" err="1">
                <a:latin typeface="Times New Roman" panose="02020603050405020304" pitchFamily="18" charset="0"/>
                <a:cs typeface="Times New Roman" panose="02020603050405020304" pitchFamily="18" charset="0"/>
              </a:rPr>
              <a:t>product.count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@classmethod</a:t>
            </a:r>
          </a:p>
          <a:p>
            <a:r>
              <a:rPr lang="en-IN" sz="2400" dirty="0">
                <a:latin typeface="Times New Roman" panose="02020603050405020304" pitchFamily="18" charset="0"/>
                <a:cs typeface="Times New Roman" panose="02020603050405020304" pitchFamily="18" charset="0"/>
              </a:rPr>
              <a:t>    def </a:t>
            </a:r>
            <a:r>
              <a:rPr lang="en-IN" sz="2400" dirty="0" err="1">
                <a:latin typeface="Times New Roman" panose="02020603050405020304" pitchFamily="18" charset="0"/>
                <a:cs typeface="Times New Roman" panose="02020603050405020304" pitchFamily="18" charset="0"/>
              </a:rPr>
              <a:t>prodclasscount</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cls</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print("Class info:",</a:t>
            </a:r>
            <a:r>
              <a:rPr lang="en-IN" sz="2400" dirty="0" err="1">
                <a:latin typeface="Times New Roman" panose="02020603050405020304" pitchFamily="18" charset="0"/>
                <a:cs typeface="Times New Roman" panose="02020603050405020304" pitchFamily="18" charset="0"/>
              </a:rPr>
              <a:t>cls</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print("Class method-The product count is:",</a:t>
            </a:r>
            <a:r>
              <a:rPr lang="en-IN" sz="2400" dirty="0" err="1">
                <a:latin typeface="Times New Roman" panose="02020603050405020304" pitchFamily="18" charset="0"/>
                <a:cs typeface="Times New Roman" panose="02020603050405020304" pitchFamily="18" charset="0"/>
              </a:rPr>
              <a:t>cls.count</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p1=product("Camera")</a:t>
            </a:r>
          </a:p>
          <a:p>
            <a:r>
              <a:rPr lang="en-IN" sz="2400" dirty="0">
                <a:latin typeface="Times New Roman" panose="02020603050405020304" pitchFamily="18" charset="0"/>
                <a:cs typeface="Times New Roman" panose="02020603050405020304" pitchFamily="18" charset="0"/>
              </a:rPr>
              <a:t>p2=product("Cell")</a:t>
            </a:r>
          </a:p>
          <a:p>
            <a:r>
              <a:rPr lang="en-IN" sz="2400" dirty="0">
                <a:latin typeface="Times New Roman" panose="02020603050405020304" pitchFamily="18" charset="0"/>
                <a:cs typeface="Times New Roman" panose="02020603050405020304" pitchFamily="18" charset="0"/>
              </a:rPr>
              <a:t>print("Static method-The product count is:",</a:t>
            </a:r>
            <a:r>
              <a:rPr lang="en-IN" sz="2400" dirty="0" err="1">
                <a:latin typeface="Times New Roman" panose="02020603050405020304" pitchFamily="18" charset="0"/>
                <a:cs typeface="Times New Roman" panose="02020603050405020304" pitchFamily="18" charset="0"/>
              </a:rPr>
              <a:t>product.prodstatcount</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p2.prodclasscount() </a:t>
            </a:r>
          </a:p>
        </p:txBody>
      </p:sp>
      <p:sp>
        <p:nvSpPr>
          <p:cNvPr id="4" name="TextBox 3">
            <a:extLst>
              <a:ext uri="{FF2B5EF4-FFF2-40B4-BE49-F238E27FC236}">
                <a16:creationId xmlns:a16="http://schemas.microsoft.com/office/drawing/2014/main" id="{C5DBCAB9-3C23-2510-2873-E57B53E2DBF8}"/>
              </a:ext>
            </a:extLst>
          </p:cNvPr>
          <p:cNvSpPr txBox="1"/>
          <p:nvPr/>
        </p:nvSpPr>
        <p:spPr>
          <a:xfrm>
            <a:off x="4449169" y="586854"/>
            <a:ext cx="6673755" cy="1815882"/>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Output:</a:t>
            </a:r>
          </a:p>
          <a:p>
            <a:pPr lvl="1"/>
            <a:r>
              <a:rPr lang="en-US" sz="2800" dirty="0">
                <a:latin typeface="Times New Roman" panose="02020603050405020304" pitchFamily="18" charset="0"/>
                <a:cs typeface="Times New Roman" panose="02020603050405020304" pitchFamily="18" charset="0"/>
              </a:rPr>
              <a:t>Static method-The product count is: 2</a:t>
            </a:r>
          </a:p>
          <a:p>
            <a:pPr lvl="1"/>
            <a:r>
              <a:rPr lang="en-US" sz="2800" dirty="0">
                <a:latin typeface="Times New Roman" panose="02020603050405020304" pitchFamily="18" charset="0"/>
                <a:cs typeface="Times New Roman" panose="02020603050405020304" pitchFamily="18" charset="0"/>
              </a:rPr>
              <a:t>Class info: &lt;class '__</a:t>
            </a:r>
            <a:r>
              <a:rPr lang="en-US" sz="2800" dirty="0" err="1">
                <a:latin typeface="Times New Roman" panose="02020603050405020304" pitchFamily="18" charset="0"/>
                <a:cs typeface="Times New Roman" panose="02020603050405020304" pitchFamily="18" charset="0"/>
              </a:rPr>
              <a:t>main__.product</a:t>
            </a:r>
            <a:r>
              <a:rPr lang="en-US" sz="2800" dirty="0">
                <a:latin typeface="Times New Roman" panose="02020603050405020304" pitchFamily="18" charset="0"/>
                <a:cs typeface="Times New Roman" panose="02020603050405020304" pitchFamily="18" charset="0"/>
              </a:rPr>
              <a:t>'&gt;</a:t>
            </a:r>
          </a:p>
          <a:p>
            <a:pPr lvl="1"/>
            <a:r>
              <a:rPr lang="en-US" sz="2800" dirty="0">
                <a:latin typeface="Times New Roman" panose="02020603050405020304" pitchFamily="18" charset="0"/>
                <a:cs typeface="Times New Roman" panose="02020603050405020304" pitchFamily="18" charset="0"/>
              </a:rPr>
              <a:t>Class method-The product count is: 2</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031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B079F1-4F7D-5F79-6B54-472637107B0F}"/>
              </a:ext>
            </a:extLst>
          </p:cNvPr>
          <p:cNvSpPr txBox="1"/>
          <p:nvPr/>
        </p:nvSpPr>
        <p:spPr>
          <a:xfrm>
            <a:off x="0" y="0"/>
            <a:ext cx="12192000" cy="649408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Assigning One Instance to Another: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 provides a facility to assign one instance to another.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Assigning an instance to another results in creation of a new instance if it doesn’t exists.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inst1=inst2 - </a:t>
            </a:r>
            <a:r>
              <a:rPr lang="en-US" sz="2400" dirty="0">
                <a:latin typeface="Times New Roman" panose="02020603050405020304" pitchFamily="18" charset="0"/>
                <a:cs typeface="Times New Roman" panose="02020603050405020304" pitchFamily="18" charset="0"/>
              </a:rPr>
              <a:t>All the instance variables of inst1 will be initialized to value equal to those in instance variable of inst2.</a:t>
            </a:r>
          </a:p>
          <a:p>
            <a:endParaRPr lang="en-IN" sz="2400" dirty="0">
              <a:latin typeface="Times New Roman" panose="02020603050405020304" pitchFamily="18" charset="0"/>
              <a:cs typeface="Times New Roman" panose="02020603050405020304" pitchFamily="18" charset="0"/>
            </a:endParaRPr>
          </a:p>
          <a:p>
            <a:r>
              <a:rPr lang="en-IN" sz="2800" b="1" dirty="0">
                <a:solidFill>
                  <a:srgbClr val="FF0000"/>
                </a:solidFill>
                <a:latin typeface="Times New Roman" panose="02020603050405020304" pitchFamily="18" charset="0"/>
                <a:cs typeface="Times New Roman" panose="02020603050405020304" pitchFamily="18" charset="0"/>
              </a:rPr>
              <a:t>Program:</a:t>
            </a:r>
          </a:p>
          <a:p>
            <a:pPr lvl="1"/>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a:t>
            </a:r>
            <a:r>
              <a:rPr lang="en-US" sz="2400" dirty="0" err="1">
                <a:latin typeface="Times New Roman" panose="02020603050405020304" pitchFamily="18" charset="0"/>
                <a:cs typeface="Times New Roman" panose="02020603050405020304" pitchFamily="18" charset="0"/>
              </a:rPr>
              <a:t>self,x,y</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a:t>
            </a:r>
            <a:r>
              <a:rPr lang="en-US" sz="2400" dirty="0">
                <a:latin typeface="Times New Roman" panose="02020603050405020304" pitchFamily="18" charset="0"/>
                <a:cs typeface="Times New Roman" panose="02020603050405020304" pitchFamily="18" charset="0"/>
              </a:rPr>
              <a:t>=x</a:t>
            </a:r>
          </a:p>
          <a:p>
            <a:pPr lvl="1"/>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self.b</a:t>
            </a:r>
            <a:r>
              <a:rPr lang="en-US" sz="2400" dirty="0">
                <a:latin typeface="Times New Roman" panose="02020603050405020304" pitchFamily="18" charset="0"/>
                <a:cs typeface="Times New Roman" panose="02020603050405020304" pitchFamily="18" charset="0"/>
              </a:rPr>
              <a:t>=y</a:t>
            </a:r>
          </a:p>
          <a:p>
            <a:pPr lvl="1"/>
            <a:r>
              <a:rPr lang="en-US" sz="2400" dirty="0">
                <a:latin typeface="Times New Roman" panose="02020603050405020304" pitchFamily="18" charset="0"/>
                <a:cs typeface="Times New Roman" panose="02020603050405020304" pitchFamily="18" charset="0"/>
              </a:rPr>
              <a:t>    def </a:t>
            </a:r>
            <a:r>
              <a:rPr lang="en-US" sz="2400" dirty="0" err="1">
                <a:latin typeface="Times New Roman" panose="02020603050405020304" pitchFamily="18" charset="0"/>
                <a:cs typeface="Times New Roman" panose="02020603050405020304" pitchFamily="18" charset="0"/>
              </a:rPr>
              <a:t>rectarea</a:t>
            </a:r>
            <a:r>
              <a:rPr lang="en-US" sz="2400" dirty="0">
                <a:latin typeface="Times New Roman" panose="02020603050405020304" pitchFamily="18" charset="0"/>
                <a:cs typeface="Times New Roman" panose="02020603050405020304" pitchFamily="18" charset="0"/>
              </a:rPr>
              <a:t>(self):</a:t>
            </a:r>
          </a:p>
          <a:p>
            <a:pPr lvl="1"/>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self.l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self.b</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r=</a:t>
            </a:r>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(5,8)</a:t>
            </a:r>
          </a:p>
          <a:p>
            <a:pPr lvl="1"/>
            <a:r>
              <a:rPr lang="en-US" sz="2400" dirty="0">
                <a:latin typeface="Times New Roman" panose="02020603050405020304" pitchFamily="18" charset="0"/>
                <a:cs typeface="Times New Roman" panose="02020603050405020304" pitchFamily="18" charset="0"/>
              </a:rPr>
              <a:t>s=r</a:t>
            </a:r>
          </a:p>
          <a:p>
            <a:pPr lvl="1"/>
            <a:r>
              <a:rPr lang="en-US" sz="2400" dirty="0">
                <a:latin typeface="Times New Roman" panose="02020603050405020304" pitchFamily="18" charset="0"/>
                <a:cs typeface="Times New Roman" panose="02020603050405020304" pitchFamily="18" charset="0"/>
              </a:rPr>
              <a:t>print("Area of rectangle is",</a:t>
            </a:r>
            <a:r>
              <a:rPr lang="en-US" sz="2400" dirty="0" err="1">
                <a:latin typeface="Times New Roman" panose="02020603050405020304" pitchFamily="18" charset="0"/>
                <a:cs typeface="Times New Roman" panose="02020603050405020304" pitchFamily="18" charset="0"/>
              </a:rPr>
              <a:t>r.rectarea</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print("Area of rectangle is",</a:t>
            </a:r>
            <a:r>
              <a:rPr lang="en-US" sz="2400" dirty="0" err="1">
                <a:latin typeface="Times New Roman" panose="02020603050405020304" pitchFamily="18" charset="0"/>
                <a:cs typeface="Times New Roman" panose="02020603050405020304" pitchFamily="18" charset="0"/>
              </a:rPr>
              <a:t>s.rectarea</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76E1AA-1734-FAC4-E805-E223EF2F97C1}"/>
              </a:ext>
            </a:extLst>
          </p:cNvPr>
          <p:cNvSpPr txBox="1"/>
          <p:nvPr/>
        </p:nvSpPr>
        <p:spPr>
          <a:xfrm>
            <a:off x="5732060" y="2442949"/>
            <a:ext cx="4531056" cy="1384995"/>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Output:</a:t>
            </a:r>
          </a:p>
          <a:p>
            <a:pPr lvl="1"/>
            <a:r>
              <a:rPr lang="en-US" sz="2800" dirty="0">
                <a:latin typeface="Times New Roman" panose="02020603050405020304" pitchFamily="18" charset="0"/>
                <a:cs typeface="Times New Roman" panose="02020603050405020304" pitchFamily="18" charset="0"/>
              </a:rPr>
              <a:t>Area of rectangle is 40</a:t>
            </a:r>
          </a:p>
          <a:p>
            <a:pPr lvl="1"/>
            <a:r>
              <a:rPr lang="en-US" sz="2800" dirty="0">
                <a:latin typeface="Times New Roman" panose="02020603050405020304" pitchFamily="18" charset="0"/>
                <a:cs typeface="Times New Roman" panose="02020603050405020304" pitchFamily="18" charset="0"/>
              </a:rPr>
              <a:t>Area of rectangle is 40</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350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E8C7AB-1F1F-664B-29AA-7A055A69F0DE}"/>
              </a:ext>
            </a:extLst>
          </p:cNvPr>
          <p:cNvSpPr txBox="1"/>
          <p:nvPr/>
        </p:nvSpPr>
        <p:spPr>
          <a:xfrm>
            <a:off x="0" y="0"/>
            <a:ext cx="12192000" cy="5816977"/>
          </a:xfrm>
          <a:prstGeom prst="rect">
            <a:avLst/>
          </a:prstGeom>
          <a:noFill/>
        </p:spPr>
        <p:txBody>
          <a:bodyPr wrap="square" rtlCol="0">
            <a:spAutoFit/>
          </a:bodyPr>
          <a:lstStyle/>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Garbage Collection: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Garbage collection is a procedure of freeing up the memory that is used by the variables or instance that are no longer required.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memory that is used by the instance is usually freed up automatically when the variable assigned to them go out of scope. That’s why memory leaks are rare in Python.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 garbage collection, Python uses a reference countering mechanism.</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Each object has a  reference count that indicates the number of references that exist for that object. The reference count increases for each reference added to the object and is decreased by removing the reference to that object. When the refer count reaches zero, the object is garbage collected.</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893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A12FF5-E01F-F396-DBC1-42263E7F8889}"/>
              </a:ext>
            </a:extLst>
          </p:cNvPr>
          <p:cNvSpPr txBox="1"/>
          <p:nvPr/>
        </p:nvSpPr>
        <p:spPr>
          <a:xfrm>
            <a:off x="0" y="0"/>
            <a:ext cx="12192000" cy="7909858"/>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Program:</a:t>
            </a:r>
          </a:p>
          <a:p>
            <a:r>
              <a:rPr lang="en-IN" sz="2400" dirty="0">
                <a:latin typeface="Times New Roman" panose="02020603050405020304" pitchFamily="18" charset="0"/>
                <a:cs typeface="Times New Roman" panose="02020603050405020304" pitchFamily="18" charset="0"/>
              </a:rPr>
              <a:t>class </a:t>
            </a:r>
            <a:r>
              <a:rPr lang="en-IN" sz="2400" dirty="0" err="1">
                <a:latin typeface="Times New Roman" panose="02020603050405020304" pitchFamily="18" charset="0"/>
                <a:cs typeface="Times New Roman" panose="02020603050405020304" pitchFamily="18" charset="0"/>
              </a:rPr>
              <a:t>rect</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n=0</a:t>
            </a:r>
          </a:p>
          <a:p>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 x, y):</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rect.n</a:t>
            </a:r>
            <a:r>
              <a:rPr lang="en-IN" sz="2400" dirty="0">
                <a:latin typeface="Times New Roman" panose="02020603050405020304" pitchFamily="18" charset="0"/>
                <a:cs typeface="Times New Roman" panose="02020603050405020304" pitchFamily="18" charset="0"/>
              </a:rPr>
              <a:t> += 1</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self.l</a:t>
            </a:r>
            <a:r>
              <a:rPr lang="en-IN" sz="2400" dirty="0">
                <a:latin typeface="Times New Roman" panose="02020603050405020304" pitchFamily="18" charset="0"/>
                <a:cs typeface="Times New Roman" panose="02020603050405020304" pitchFamily="18" charset="0"/>
              </a:rPr>
              <a:t> = x</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self.b</a:t>
            </a:r>
            <a:r>
              <a:rPr lang="en-IN" sz="2400" dirty="0">
                <a:latin typeface="Times New Roman" panose="02020603050405020304" pitchFamily="18" charset="0"/>
                <a:cs typeface="Times New Roman" panose="02020603050405020304" pitchFamily="18" charset="0"/>
              </a:rPr>
              <a:t> = y</a:t>
            </a:r>
          </a:p>
          <a:p>
            <a:r>
              <a:rPr lang="en-IN" sz="2400" dirty="0">
                <a:latin typeface="Times New Roman" panose="02020603050405020304" pitchFamily="18" charset="0"/>
                <a:cs typeface="Times New Roman" panose="02020603050405020304" pitchFamily="18" charset="0"/>
              </a:rPr>
              <a:t>    def __del__(self):</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rect.n</a:t>
            </a:r>
            <a:r>
              <a:rPr lang="en-IN" sz="2400" dirty="0">
                <a:latin typeface="Times New Roman" panose="02020603050405020304" pitchFamily="18" charset="0"/>
                <a:cs typeface="Times New Roman" panose="02020603050405020304" pitchFamily="18" charset="0"/>
              </a:rPr>
              <a:t> -= 1</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class_name</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self.__class__.__name</a:t>
            </a:r>
            <a:r>
              <a:rPr lang="en-IN" sz="2400" dirty="0">
                <a:latin typeface="Times New Roman" panose="02020603050405020304" pitchFamily="18" charset="0"/>
                <a:cs typeface="Times New Roman" panose="02020603050405020304" pitchFamily="18" charset="0"/>
              </a:rPr>
              <a:t>__</a:t>
            </a:r>
          </a:p>
          <a:p>
            <a:r>
              <a:rPr lang="en-IN" sz="2400" dirty="0">
                <a:latin typeface="Times New Roman" panose="02020603050405020304" pitchFamily="18" charset="0"/>
                <a:cs typeface="Times New Roman" panose="02020603050405020304" pitchFamily="18" charset="0"/>
              </a:rPr>
              <a:t>        print(</a:t>
            </a:r>
            <a:r>
              <a:rPr lang="en-IN" sz="2400" dirty="0" err="1">
                <a:latin typeface="Times New Roman" panose="02020603050405020304" pitchFamily="18" charset="0"/>
                <a:cs typeface="Times New Roman" panose="02020603050405020304" pitchFamily="18" charset="0"/>
              </a:rPr>
              <a:t>class_name,'destroyed</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def </a:t>
            </a:r>
            <a:r>
              <a:rPr lang="en-IN" sz="2400" dirty="0" err="1">
                <a:latin typeface="Times New Roman" panose="02020603050405020304" pitchFamily="18" charset="0"/>
                <a:cs typeface="Times New Roman" panose="02020603050405020304" pitchFamily="18" charset="0"/>
              </a:rPr>
              <a:t>rectarea</a:t>
            </a:r>
            <a:r>
              <a:rPr lang="en-IN" sz="2400" dirty="0">
                <a:latin typeface="Times New Roman" panose="02020603050405020304" pitchFamily="18" charset="0"/>
                <a:cs typeface="Times New Roman" panose="02020603050405020304" pitchFamily="18" charset="0"/>
              </a:rPr>
              <a:t>(self):</a:t>
            </a:r>
          </a:p>
          <a:p>
            <a:r>
              <a:rPr lang="en-IN" sz="2400" dirty="0">
                <a:latin typeface="Times New Roman" panose="02020603050405020304" pitchFamily="18" charset="0"/>
                <a:cs typeface="Times New Roman" panose="02020603050405020304" pitchFamily="18" charset="0"/>
              </a:rPr>
              <a:t>        print("Area of rectangle is ", </a:t>
            </a:r>
            <a:r>
              <a:rPr lang="en-IN" sz="2400" dirty="0" err="1">
                <a:latin typeface="Times New Roman" panose="02020603050405020304" pitchFamily="18" charset="0"/>
                <a:cs typeface="Times New Roman" panose="02020603050405020304" pitchFamily="18" charset="0"/>
              </a:rPr>
              <a:t>self.l</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self.b</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def </a:t>
            </a:r>
            <a:r>
              <a:rPr lang="en-IN" sz="2400" dirty="0" err="1">
                <a:latin typeface="Times New Roman" panose="02020603050405020304" pitchFamily="18" charset="0"/>
                <a:cs typeface="Times New Roman" panose="02020603050405020304" pitchFamily="18" charset="0"/>
              </a:rPr>
              <a:t>noOfObjects</a:t>
            </a:r>
            <a:r>
              <a:rPr lang="en-IN" sz="2400" dirty="0">
                <a:latin typeface="Times New Roman" panose="02020603050405020304" pitchFamily="18" charset="0"/>
                <a:cs typeface="Times New Roman" panose="02020603050405020304" pitchFamily="18" charset="0"/>
              </a:rPr>
              <a:t>(self):</a:t>
            </a:r>
          </a:p>
          <a:p>
            <a:r>
              <a:rPr lang="en-IN" sz="2400" dirty="0">
                <a:latin typeface="Times New Roman" panose="02020603050405020304" pitchFamily="18" charset="0"/>
                <a:cs typeface="Times New Roman" panose="02020603050405020304" pitchFamily="18" charset="0"/>
              </a:rPr>
              <a:t>        print("Number of object are: ", </a:t>
            </a:r>
            <a:r>
              <a:rPr lang="en-IN" sz="2400" dirty="0" err="1">
                <a:latin typeface="Times New Roman" panose="02020603050405020304" pitchFamily="18" charset="0"/>
                <a:cs typeface="Times New Roman" panose="02020603050405020304" pitchFamily="18" charset="0"/>
              </a:rPr>
              <a:t>rect.n</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r=</a:t>
            </a:r>
            <a:r>
              <a:rPr lang="en-IN" sz="2400" dirty="0" err="1">
                <a:latin typeface="Times New Roman" panose="02020603050405020304" pitchFamily="18" charset="0"/>
                <a:cs typeface="Times New Roman" panose="02020603050405020304" pitchFamily="18" charset="0"/>
              </a:rPr>
              <a:t>rect</a:t>
            </a:r>
            <a:r>
              <a:rPr lang="en-IN" sz="2400" dirty="0">
                <a:latin typeface="Times New Roman" panose="02020603050405020304" pitchFamily="18" charset="0"/>
                <a:cs typeface="Times New Roman" panose="02020603050405020304" pitchFamily="18" charset="0"/>
              </a:rPr>
              <a:t>(3,5)</a:t>
            </a:r>
          </a:p>
          <a:p>
            <a:r>
              <a:rPr lang="en-IN" sz="2400" dirty="0" err="1">
                <a:latin typeface="Times New Roman" panose="02020603050405020304" pitchFamily="18" charset="0"/>
                <a:cs typeface="Times New Roman" panose="02020603050405020304" pitchFamily="18" charset="0"/>
              </a:rPr>
              <a:t>r.rectarea</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C35FEB7-D796-8143-7BC5-485E0EAB5704}"/>
              </a:ext>
            </a:extLst>
          </p:cNvPr>
          <p:cNvSpPr txBox="1"/>
          <p:nvPr/>
        </p:nvSpPr>
        <p:spPr>
          <a:xfrm>
            <a:off x="6491786" y="0"/>
            <a:ext cx="5081516" cy="6063198"/>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a:t>
            </a:r>
            <a:r>
              <a:rPr lang="en-IN" sz="2400" dirty="0" err="1">
                <a:latin typeface="Times New Roman" panose="02020603050405020304" pitchFamily="18" charset="0"/>
                <a:cs typeface="Times New Roman" panose="02020603050405020304" pitchFamily="18" charset="0"/>
              </a:rPr>
              <a:t>rect</a:t>
            </a:r>
            <a:r>
              <a:rPr lang="en-IN" sz="2400" dirty="0">
                <a:latin typeface="Times New Roman" panose="02020603050405020304" pitchFamily="18" charset="0"/>
                <a:cs typeface="Times New Roman" panose="02020603050405020304" pitchFamily="18" charset="0"/>
              </a:rPr>
              <a:t>(5,8)</a:t>
            </a:r>
          </a:p>
          <a:p>
            <a:r>
              <a:rPr lang="en-IN" sz="2400" dirty="0" err="1">
                <a:latin typeface="Times New Roman" panose="02020603050405020304" pitchFamily="18" charset="0"/>
                <a:cs typeface="Times New Roman" panose="02020603050405020304" pitchFamily="18" charset="0"/>
              </a:rPr>
              <a:t>s.rectarea</a:t>
            </a:r>
            <a:r>
              <a:rPr lang="en-IN" sz="2400" dirty="0">
                <a:latin typeface="Times New Roman" panose="02020603050405020304" pitchFamily="18" charset="0"/>
                <a:cs typeface="Times New Roman" panose="02020603050405020304" pitchFamily="18" charset="0"/>
              </a:rPr>
              <a:t>()</a:t>
            </a:r>
          </a:p>
          <a:p>
            <a:r>
              <a:rPr lang="en-IN" sz="2400" dirty="0" err="1">
                <a:latin typeface="Times New Roman" panose="02020603050405020304" pitchFamily="18" charset="0"/>
                <a:cs typeface="Times New Roman" panose="02020603050405020304" pitchFamily="18" charset="0"/>
              </a:rPr>
              <a:t>r.noOfObjects</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del r</a:t>
            </a:r>
          </a:p>
          <a:p>
            <a:r>
              <a:rPr lang="en-IN" sz="2400" dirty="0" err="1">
                <a:latin typeface="Times New Roman" panose="02020603050405020304" pitchFamily="18" charset="0"/>
                <a:cs typeface="Times New Roman" panose="02020603050405020304" pitchFamily="18" charset="0"/>
              </a:rPr>
              <a:t>s.noOfObjects</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del s</a:t>
            </a:r>
          </a:p>
          <a:p>
            <a:r>
              <a:rPr lang="en-IN" sz="2400" dirty="0">
                <a:latin typeface="Times New Roman" panose="02020603050405020304" pitchFamily="18" charset="0"/>
                <a:cs typeface="Times New Roman" panose="02020603050405020304" pitchFamily="18" charset="0"/>
              </a:rPr>
              <a:t>print("no of objects now:",</a:t>
            </a:r>
            <a:r>
              <a:rPr lang="en-IN" sz="2400" dirty="0" err="1">
                <a:latin typeface="Times New Roman" panose="02020603050405020304" pitchFamily="18" charset="0"/>
                <a:cs typeface="Times New Roman" panose="02020603050405020304" pitchFamily="18" charset="0"/>
              </a:rPr>
              <a:t>rect.n</a:t>
            </a:r>
            <a:r>
              <a:rPr lang="en-IN" sz="2400" dirty="0">
                <a:latin typeface="Times New Roman" panose="02020603050405020304" pitchFamily="18" charset="0"/>
                <a:cs typeface="Times New Roman" panose="02020603050405020304" pitchFamily="18" charset="0"/>
              </a:rPr>
              <a:t>) </a:t>
            </a:r>
          </a:p>
          <a:p>
            <a:endParaRPr lang="en-IN" sz="2400" dirty="0"/>
          </a:p>
          <a:p>
            <a:r>
              <a:rPr lang="en-IN" sz="2800" b="1" dirty="0">
                <a:solidFill>
                  <a:srgbClr val="FF0000"/>
                </a:solidFill>
                <a:latin typeface="Times New Roman" panose="02020603050405020304" pitchFamily="18" charset="0"/>
                <a:cs typeface="Times New Roman" panose="02020603050405020304" pitchFamily="18" charset="0"/>
              </a:rPr>
              <a:t>Output:</a:t>
            </a:r>
          </a:p>
          <a:p>
            <a:pPr lvl="1"/>
            <a:r>
              <a:rPr lang="en-US" sz="2400" dirty="0">
                <a:latin typeface="Times New Roman" panose="02020603050405020304" pitchFamily="18" charset="0"/>
                <a:cs typeface="Times New Roman" panose="02020603050405020304" pitchFamily="18" charset="0"/>
              </a:rPr>
              <a:t>Area of rectangle is  15</a:t>
            </a:r>
          </a:p>
          <a:p>
            <a:pPr lvl="1"/>
            <a:r>
              <a:rPr lang="en-US" sz="2400" dirty="0">
                <a:latin typeface="Times New Roman" panose="02020603050405020304" pitchFamily="18" charset="0"/>
                <a:cs typeface="Times New Roman" panose="02020603050405020304" pitchFamily="18" charset="0"/>
              </a:rPr>
              <a:t>Area of rectangle is  40</a:t>
            </a:r>
          </a:p>
          <a:p>
            <a:pPr lvl="1"/>
            <a:r>
              <a:rPr lang="en-US" sz="2400" dirty="0">
                <a:latin typeface="Times New Roman" panose="02020603050405020304" pitchFamily="18" charset="0"/>
                <a:cs typeface="Times New Roman" panose="02020603050405020304" pitchFamily="18" charset="0"/>
              </a:rPr>
              <a:t>Number of object are:  2</a:t>
            </a:r>
          </a:p>
          <a:p>
            <a:pPr lvl="1"/>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 destroyed</a:t>
            </a:r>
          </a:p>
          <a:p>
            <a:pPr lvl="1"/>
            <a:r>
              <a:rPr lang="en-US" sz="2400" dirty="0">
                <a:latin typeface="Times New Roman" panose="02020603050405020304" pitchFamily="18" charset="0"/>
                <a:cs typeface="Times New Roman" panose="02020603050405020304" pitchFamily="18" charset="0"/>
              </a:rPr>
              <a:t>Number of object are:  1</a:t>
            </a:r>
          </a:p>
          <a:p>
            <a:pPr lvl="1"/>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 destroyed</a:t>
            </a:r>
          </a:p>
          <a:p>
            <a:pPr lvl="1"/>
            <a:r>
              <a:rPr lang="en-US" sz="2400" dirty="0">
                <a:latin typeface="Times New Roman" panose="02020603050405020304" pitchFamily="18" charset="0"/>
                <a:cs typeface="Times New Roman" panose="02020603050405020304" pitchFamily="18" charset="0"/>
              </a:rPr>
              <a:t>no of objects now: 0</a:t>
            </a:r>
            <a:endParaRPr lang="en-IN" sz="2400"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1953FF54-A13D-3795-517C-1ADDE5E66DC8}"/>
              </a:ext>
            </a:extLst>
          </p:cNvPr>
          <p:cNvCxnSpPr/>
          <p:nvPr/>
        </p:nvCxnSpPr>
        <p:spPr>
          <a:xfrm>
            <a:off x="6096000" y="204716"/>
            <a:ext cx="0" cy="6653284"/>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09278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189261-9E8B-C560-DD08-B16BE2F6D713}"/>
              </a:ext>
            </a:extLst>
          </p:cNvPr>
          <p:cNvSpPr txBox="1"/>
          <p:nvPr/>
        </p:nvSpPr>
        <p:spPr>
          <a:xfrm>
            <a:off x="0" y="0"/>
            <a:ext cx="12192000" cy="5386090"/>
          </a:xfrm>
          <a:prstGeom prst="rect">
            <a:avLst/>
          </a:prstGeom>
          <a:noFill/>
        </p:spPr>
        <p:txBody>
          <a:bodyPr wrap="square" rtlCol="0">
            <a:spAutoFit/>
          </a:bodyPr>
          <a:lstStyle/>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Access Control Specifiers: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Access control specifiers define the visibility of the members of the class.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All the members of the class are assigned a boundary in which they can be accessed using these control specifiers.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There are two keywords,</a:t>
            </a:r>
          </a:p>
          <a:p>
            <a:pPr lvl="2"/>
            <a:r>
              <a:rPr lang="en-US" sz="2800" dirty="0">
                <a:latin typeface="Times New Roman" panose="02020603050405020304" pitchFamily="18" charset="0"/>
                <a:cs typeface="Times New Roman" panose="02020603050405020304" pitchFamily="18" charset="0"/>
              </a:rPr>
              <a:t>public </a:t>
            </a:r>
          </a:p>
          <a:p>
            <a:pPr lvl="2"/>
            <a:r>
              <a:rPr lang="en-US" sz="2800" dirty="0">
                <a:latin typeface="Times New Roman" panose="02020603050405020304" pitchFamily="18" charset="0"/>
                <a:cs typeface="Times New Roman" panose="02020603050405020304" pitchFamily="18" charset="0"/>
              </a:rPr>
              <a:t>private</a:t>
            </a:r>
          </a:p>
          <a:p>
            <a:pPr marL="457200" indent="-457200">
              <a:buFont typeface="Arial" panose="020B0604020202020204" pitchFamily="34" charset="0"/>
              <a:buChar char="•"/>
            </a:pPr>
            <a:r>
              <a:rPr lang="en-US" sz="2800" b="1" i="1" dirty="0">
                <a:latin typeface="Times New Roman" panose="02020603050405020304" pitchFamily="18" charset="0"/>
                <a:cs typeface="Times New Roman" panose="02020603050405020304" pitchFamily="18" charset="0"/>
              </a:rPr>
              <a:t>Public Member: </a:t>
            </a:r>
            <a:r>
              <a:rPr lang="en-US" sz="2800" dirty="0">
                <a:latin typeface="Times New Roman" panose="02020603050405020304" pitchFamily="18" charset="0"/>
                <a:cs typeface="Times New Roman" panose="02020603050405020304" pitchFamily="18" charset="0"/>
              </a:rPr>
              <a:t>Accessed from inside as well as outside of the class.</a:t>
            </a:r>
          </a:p>
          <a:p>
            <a:pPr marL="457200" indent="-457200">
              <a:buFont typeface="Arial" panose="020B0604020202020204" pitchFamily="34" charset="0"/>
              <a:buChar char="•"/>
            </a:pPr>
            <a:r>
              <a:rPr lang="en-US" sz="2800" b="1" i="1" dirty="0">
                <a:latin typeface="Times New Roman" panose="02020603050405020304" pitchFamily="18" charset="0"/>
                <a:cs typeface="Times New Roman" panose="02020603050405020304" pitchFamily="18" charset="0"/>
              </a:rPr>
              <a:t>Private Member: </a:t>
            </a:r>
            <a:r>
              <a:rPr lang="en-US" sz="2800" dirty="0">
                <a:latin typeface="Times New Roman" panose="02020603050405020304" pitchFamily="18" charset="0"/>
                <a:cs typeface="Times New Roman" panose="02020603050405020304" pitchFamily="18" charset="0"/>
              </a:rPr>
              <a:t>Cannot be accessed from outside the body of the class. A private member is preceded by a double underscore(_).</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888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71585E-3786-42CF-C583-6080F570FD9D}"/>
              </a:ext>
            </a:extLst>
          </p:cNvPr>
          <p:cNvSpPr txBox="1"/>
          <p:nvPr/>
        </p:nvSpPr>
        <p:spPr>
          <a:xfrm>
            <a:off x="0" y="0"/>
            <a:ext cx="12192000" cy="6801862"/>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Program:(Accessing Public Members)</a:t>
            </a:r>
          </a:p>
          <a:p>
            <a:pPr lvl="1"/>
            <a:r>
              <a:rPr lang="en-US" sz="2800" dirty="0">
                <a:latin typeface="Times New Roman" panose="02020603050405020304" pitchFamily="18" charset="0"/>
                <a:cs typeface="Times New Roman" panose="02020603050405020304" pitchFamily="18" charset="0"/>
              </a:rPr>
              <a:t>class </a:t>
            </a:r>
            <a:r>
              <a:rPr lang="en-US" sz="2800" dirty="0" err="1">
                <a:latin typeface="Times New Roman" panose="02020603050405020304" pitchFamily="18" charset="0"/>
                <a:cs typeface="Times New Roman" panose="02020603050405020304" pitchFamily="18" charset="0"/>
              </a:rPr>
              <a:t>rect</a:t>
            </a:r>
            <a:r>
              <a:rPr lang="en-US" sz="2800" dirty="0">
                <a:latin typeface="Times New Roman" panose="02020603050405020304" pitchFamily="18" charset="0"/>
                <a:cs typeface="Times New Roman" panose="02020603050405020304" pitchFamily="18" charset="0"/>
              </a:rPr>
              <a:t>:</a:t>
            </a:r>
          </a:p>
          <a:p>
            <a:pPr lvl="1"/>
            <a:r>
              <a:rPr lang="en-US" sz="2800" dirty="0">
                <a:latin typeface="Times New Roman" panose="02020603050405020304" pitchFamily="18" charset="0"/>
                <a:cs typeface="Times New Roman" panose="02020603050405020304" pitchFamily="18" charset="0"/>
              </a:rPr>
              <a:t>    def __</a:t>
            </a:r>
            <a:r>
              <a:rPr lang="en-US" sz="2800" dirty="0" err="1">
                <a:latin typeface="Times New Roman" panose="02020603050405020304" pitchFamily="18" charset="0"/>
                <a:cs typeface="Times New Roman" panose="02020603050405020304" pitchFamily="18" charset="0"/>
              </a:rPr>
              <a:t>init</a:t>
            </a:r>
            <a:r>
              <a:rPr lang="en-US" sz="2800" dirty="0">
                <a:latin typeface="Times New Roman" panose="02020603050405020304" pitchFamily="18" charset="0"/>
                <a:cs typeface="Times New Roman" panose="02020603050405020304" pitchFamily="18" charset="0"/>
              </a:rPr>
              <a:t>__(self, x, y):</a:t>
            </a:r>
          </a:p>
          <a:p>
            <a:pPr lvl="1"/>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self.l</a:t>
            </a:r>
            <a:r>
              <a:rPr lang="en-US" sz="2800" dirty="0">
                <a:latin typeface="Times New Roman" panose="02020603050405020304" pitchFamily="18" charset="0"/>
                <a:cs typeface="Times New Roman" panose="02020603050405020304" pitchFamily="18" charset="0"/>
              </a:rPr>
              <a:t> = x</a:t>
            </a:r>
          </a:p>
          <a:p>
            <a:pPr lvl="1"/>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self.b</a:t>
            </a:r>
            <a:r>
              <a:rPr lang="en-US" sz="2800" dirty="0">
                <a:latin typeface="Times New Roman" panose="02020603050405020304" pitchFamily="18" charset="0"/>
                <a:cs typeface="Times New Roman" panose="02020603050405020304" pitchFamily="18" charset="0"/>
              </a:rPr>
              <a:t> = y</a:t>
            </a:r>
          </a:p>
          <a:p>
            <a:pPr lvl="1"/>
            <a:r>
              <a:rPr lang="en-US" sz="2800" dirty="0">
                <a:latin typeface="Times New Roman" panose="02020603050405020304" pitchFamily="18" charset="0"/>
                <a:cs typeface="Times New Roman" panose="02020603050405020304" pitchFamily="18" charset="0"/>
              </a:rPr>
              <a:t>    def </a:t>
            </a:r>
            <a:r>
              <a:rPr lang="en-US" sz="2800" dirty="0" err="1">
                <a:latin typeface="Times New Roman" panose="02020603050405020304" pitchFamily="18" charset="0"/>
                <a:cs typeface="Times New Roman" panose="02020603050405020304" pitchFamily="18" charset="0"/>
              </a:rPr>
              <a:t>rectarea</a:t>
            </a:r>
            <a:r>
              <a:rPr lang="en-US" sz="2800" dirty="0">
                <a:latin typeface="Times New Roman" panose="02020603050405020304" pitchFamily="18" charset="0"/>
                <a:cs typeface="Times New Roman" panose="02020603050405020304" pitchFamily="18" charset="0"/>
              </a:rPr>
              <a:t>(self):</a:t>
            </a:r>
          </a:p>
          <a:p>
            <a:pPr lvl="1"/>
            <a:r>
              <a:rPr lang="en-US" sz="2800" dirty="0">
                <a:latin typeface="Times New Roman" panose="02020603050405020304" pitchFamily="18" charset="0"/>
                <a:cs typeface="Times New Roman" panose="02020603050405020304" pitchFamily="18" charset="0"/>
              </a:rPr>
              <a:t>        return </a:t>
            </a:r>
            <a:r>
              <a:rPr lang="en-US" sz="2800" dirty="0" err="1">
                <a:latin typeface="Times New Roman" panose="02020603050405020304" pitchFamily="18" charset="0"/>
                <a:cs typeface="Times New Roman" panose="02020603050405020304" pitchFamily="18" charset="0"/>
              </a:rPr>
              <a:t>self.l</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self.b</a:t>
            </a:r>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r=</a:t>
            </a:r>
            <a:r>
              <a:rPr lang="en-US" sz="2800" dirty="0" err="1">
                <a:latin typeface="Times New Roman" panose="02020603050405020304" pitchFamily="18" charset="0"/>
                <a:cs typeface="Times New Roman" panose="02020603050405020304" pitchFamily="18" charset="0"/>
              </a:rPr>
              <a:t>rect</a:t>
            </a:r>
            <a:r>
              <a:rPr lang="en-US" sz="2800" dirty="0">
                <a:latin typeface="Times New Roman" panose="02020603050405020304" pitchFamily="18" charset="0"/>
                <a:cs typeface="Times New Roman" panose="02020603050405020304" pitchFamily="18" charset="0"/>
              </a:rPr>
              <a:t>(5,8)</a:t>
            </a:r>
          </a:p>
          <a:p>
            <a:pPr lvl="1"/>
            <a:r>
              <a:rPr lang="en-US" sz="2800" dirty="0">
                <a:latin typeface="Times New Roman" panose="02020603050405020304" pitchFamily="18" charset="0"/>
                <a:cs typeface="Times New Roman" panose="02020603050405020304" pitchFamily="18" charset="0"/>
              </a:rPr>
              <a:t>print("Area of rectangle is ", </a:t>
            </a:r>
            <a:r>
              <a:rPr lang="en-US" sz="2800" dirty="0" err="1">
                <a:latin typeface="Times New Roman" panose="02020603050405020304" pitchFamily="18" charset="0"/>
                <a:cs typeface="Times New Roman" panose="02020603050405020304" pitchFamily="18" charset="0"/>
              </a:rPr>
              <a:t>r.rectarea</a:t>
            </a:r>
            <a:r>
              <a:rPr lang="en-US" sz="2800" dirty="0">
                <a:latin typeface="Times New Roman" panose="02020603050405020304" pitchFamily="18" charset="0"/>
                <a:cs typeface="Times New Roman" panose="02020603050405020304" pitchFamily="18" charset="0"/>
              </a:rPr>
              <a:t>())</a:t>
            </a:r>
          </a:p>
          <a:p>
            <a:pPr lvl="1"/>
            <a:r>
              <a:rPr lang="en-US" sz="2800" dirty="0">
                <a:latin typeface="Times New Roman" panose="02020603050405020304" pitchFamily="18" charset="0"/>
                <a:cs typeface="Times New Roman" panose="02020603050405020304" pitchFamily="18" charset="0"/>
              </a:rPr>
              <a:t>print("Area of rectangle is ", </a:t>
            </a:r>
            <a:r>
              <a:rPr lang="en-US" sz="2800" dirty="0" err="1">
                <a:latin typeface="Times New Roman" panose="02020603050405020304" pitchFamily="18" charset="0"/>
                <a:cs typeface="Times New Roman" panose="02020603050405020304" pitchFamily="18" charset="0"/>
              </a:rPr>
              <a:t>r.l</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r.b</a:t>
            </a:r>
            <a:r>
              <a:rPr lang="en-US" sz="2800" dirty="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Output:</a:t>
            </a:r>
          </a:p>
          <a:p>
            <a:pPr lvl="1"/>
            <a:r>
              <a:rPr lang="en-US" sz="2400" dirty="0">
                <a:latin typeface="Times New Roman" panose="02020603050405020304" pitchFamily="18" charset="0"/>
                <a:cs typeface="Times New Roman" panose="02020603050405020304" pitchFamily="18" charset="0"/>
              </a:rPr>
              <a:t>Area of rectangle is  40</a:t>
            </a:r>
          </a:p>
          <a:p>
            <a:pPr lvl="1"/>
            <a:r>
              <a:rPr lang="en-US" sz="2400" dirty="0">
                <a:latin typeface="Times New Roman" panose="02020603050405020304" pitchFamily="18" charset="0"/>
                <a:cs typeface="Times New Roman" panose="02020603050405020304" pitchFamily="18" charset="0"/>
              </a:rPr>
              <a:t>Area of rectangle is  40</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7222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BC22AB-EFD2-7E06-4BD1-F699517471FA}"/>
              </a:ext>
            </a:extLst>
          </p:cNvPr>
          <p:cNvSpPr txBox="1"/>
          <p:nvPr/>
        </p:nvSpPr>
        <p:spPr>
          <a:xfrm>
            <a:off x="0" y="0"/>
            <a:ext cx="12192000" cy="600164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Accessing Private Members: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When in a method of a class body, an identifier is defined starting with two underscore but not ending with underscores, it is considered a private identifier of the class.</a:t>
            </a:r>
          </a:p>
          <a:p>
            <a:endParaRPr lang="en-US" sz="2800" dirty="0">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Program:</a:t>
            </a:r>
          </a:p>
          <a:p>
            <a:pPr lvl="1"/>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x, y):</a:t>
            </a:r>
          </a:p>
          <a:p>
            <a:pPr lvl="1"/>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self.__l</a:t>
            </a:r>
            <a:r>
              <a:rPr lang="en-US" sz="2400" dirty="0">
                <a:latin typeface="Times New Roman" panose="02020603050405020304" pitchFamily="18" charset="0"/>
                <a:cs typeface="Times New Roman" panose="02020603050405020304" pitchFamily="18" charset="0"/>
              </a:rPr>
              <a:t> = x</a:t>
            </a:r>
          </a:p>
          <a:p>
            <a:pPr lvl="1"/>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self.__b</a:t>
            </a:r>
            <a:r>
              <a:rPr lang="en-US" sz="2400" dirty="0">
                <a:latin typeface="Times New Roman" panose="02020603050405020304" pitchFamily="18" charset="0"/>
                <a:cs typeface="Times New Roman" panose="02020603050405020304" pitchFamily="18" charset="0"/>
              </a:rPr>
              <a:t> = y</a:t>
            </a:r>
          </a:p>
          <a:p>
            <a:pPr lvl="1"/>
            <a:r>
              <a:rPr lang="en-US" sz="2400" dirty="0">
                <a:latin typeface="Times New Roman" panose="02020603050405020304" pitchFamily="18" charset="0"/>
                <a:cs typeface="Times New Roman" panose="02020603050405020304" pitchFamily="18" charset="0"/>
              </a:rPr>
              <a:t>    def </a:t>
            </a:r>
            <a:r>
              <a:rPr lang="en-US" sz="2400" dirty="0" err="1">
                <a:latin typeface="Times New Roman" panose="02020603050405020304" pitchFamily="18" charset="0"/>
                <a:cs typeface="Times New Roman" panose="02020603050405020304" pitchFamily="18" charset="0"/>
              </a:rPr>
              <a:t>rectarea</a:t>
            </a:r>
            <a:r>
              <a:rPr lang="en-US" sz="2400" dirty="0">
                <a:latin typeface="Times New Roman" panose="02020603050405020304" pitchFamily="18" charset="0"/>
                <a:cs typeface="Times New Roman" panose="02020603050405020304" pitchFamily="18" charset="0"/>
              </a:rPr>
              <a:t>(self):</a:t>
            </a:r>
          </a:p>
          <a:p>
            <a:pPr lvl="1"/>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self.__l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self.__b</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r=</a:t>
            </a:r>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(5,8)</a:t>
            </a:r>
          </a:p>
          <a:p>
            <a:pPr lvl="1"/>
            <a:r>
              <a:rPr lang="en-US" sz="2400" dirty="0">
                <a:latin typeface="Times New Roman" panose="02020603050405020304" pitchFamily="18" charset="0"/>
                <a:cs typeface="Times New Roman" panose="02020603050405020304" pitchFamily="18" charset="0"/>
              </a:rPr>
              <a:t>print("Area of rectangle is ", </a:t>
            </a:r>
            <a:r>
              <a:rPr lang="en-US" sz="2400" dirty="0" err="1">
                <a:latin typeface="Times New Roman" panose="02020603050405020304" pitchFamily="18" charset="0"/>
                <a:cs typeface="Times New Roman" panose="02020603050405020304" pitchFamily="18" charset="0"/>
              </a:rPr>
              <a:t>r.rectarea</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print("Area of rectangle is ", r._</a:t>
            </a:r>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__l*r._</a:t>
            </a:r>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__b)</a:t>
            </a:r>
          </a:p>
        </p:txBody>
      </p:sp>
      <p:sp>
        <p:nvSpPr>
          <p:cNvPr id="4" name="TextBox 3">
            <a:extLst>
              <a:ext uri="{FF2B5EF4-FFF2-40B4-BE49-F238E27FC236}">
                <a16:creationId xmlns:a16="http://schemas.microsoft.com/office/drawing/2014/main" id="{0D6997AA-5F7E-65F3-61D2-AEBA9477CB23}"/>
              </a:ext>
            </a:extLst>
          </p:cNvPr>
          <p:cNvSpPr txBox="1"/>
          <p:nvPr/>
        </p:nvSpPr>
        <p:spPr>
          <a:xfrm>
            <a:off x="6096000" y="2688609"/>
            <a:ext cx="3739487" cy="1261884"/>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Output:</a:t>
            </a:r>
          </a:p>
          <a:p>
            <a:pPr lvl="1"/>
            <a:r>
              <a:rPr lang="en-US" sz="2400" dirty="0">
                <a:latin typeface="Times New Roman" panose="02020603050405020304" pitchFamily="18" charset="0"/>
                <a:cs typeface="Times New Roman" panose="02020603050405020304" pitchFamily="18" charset="0"/>
              </a:rPr>
              <a:t>Area of rectangle is  40</a:t>
            </a:r>
          </a:p>
          <a:p>
            <a:pPr lvl="1"/>
            <a:r>
              <a:rPr lang="en-US" sz="2400" dirty="0">
                <a:latin typeface="Times New Roman" panose="02020603050405020304" pitchFamily="18" charset="0"/>
                <a:cs typeface="Times New Roman" panose="02020603050405020304" pitchFamily="18" charset="0"/>
              </a:rPr>
              <a:t>Area of rectangle is  40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673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C87F11-4500-AD80-F041-7F0DD841B3CF}"/>
              </a:ext>
            </a:extLst>
          </p:cNvPr>
          <p:cNvSpPr txBox="1"/>
          <p:nvPr/>
        </p:nvSpPr>
        <p:spPr>
          <a:xfrm>
            <a:off x="0" y="0"/>
            <a:ext cx="12192000" cy="7602081"/>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OOPs concept</a:t>
            </a:r>
            <a:r>
              <a:rPr lang="en-US" sz="3200" b="1" dirty="0">
                <a:latin typeface="Times New Roman" panose="02020603050405020304" pitchFamily="18" charset="0"/>
                <a:cs typeface="Times New Roman" panose="02020603050405020304" pitchFamily="18" charset="0"/>
                <a:sym typeface="Wingdings" panose="05000000000000000000" pitchFamily="2" charset="2"/>
              </a:rPr>
              <a:t>: (Object Oriented Programming)</a:t>
            </a:r>
            <a:endParaRPr lang="en-US" sz="3200" b="1"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Class</a:t>
            </a:r>
          </a:p>
          <a:p>
            <a:pPr marL="914400" lvl="1"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Object</a:t>
            </a:r>
          </a:p>
          <a:p>
            <a:pPr marL="914400" lvl="1"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Inheritance</a:t>
            </a:r>
          </a:p>
          <a:p>
            <a:pPr marL="914400" lvl="1"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Polymorphism</a:t>
            </a:r>
          </a:p>
          <a:p>
            <a:pPr marL="914400" lvl="1"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Encapsulation</a:t>
            </a:r>
          </a:p>
          <a:p>
            <a:pPr marL="914400" lvl="1"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Abstraction</a:t>
            </a:r>
          </a:p>
          <a:p>
            <a:endParaRPr lang="en-IN" sz="2800" dirty="0">
              <a:latin typeface="Times New Roman" panose="02020603050405020304" pitchFamily="18" charset="0"/>
              <a:cs typeface="Times New Roman" panose="02020603050405020304" pitchFamily="18" charset="0"/>
            </a:endParaRPr>
          </a:p>
          <a:p>
            <a:r>
              <a:rPr lang="en-IN" sz="3200" b="1" dirty="0">
                <a:latin typeface="Times New Roman" panose="02020603050405020304" pitchFamily="18" charset="0"/>
                <a:cs typeface="Times New Roman" panose="02020603050405020304" pitchFamily="18" charset="0"/>
              </a:rPr>
              <a:t>Inheritance: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One class acquiring (accessing variables &amp; methods) the properties and behavior of another class.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techniques of copying the data members and member functions of an existing class into another class.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class that is being inherited is called the base class/super class/parent class  and the inheriting class is called the derived class/sub class/child class.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sub-class inherits all the properties of the base class.</a:t>
            </a: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041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075F3-7401-3FDA-20A8-68EEF9AEEE5A}"/>
              </a:ext>
            </a:extLst>
          </p:cNvPr>
          <p:cNvSpPr txBox="1"/>
          <p:nvPr/>
        </p:nvSpPr>
        <p:spPr>
          <a:xfrm>
            <a:off x="0" y="0"/>
            <a:ext cx="12192000" cy="6555641"/>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Types of Inheritance:</a:t>
            </a:r>
          </a:p>
          <a:p>
            <a:pPr marL="971550" lvl="1" indent="-514350">
              <a:buFont typeface="+mj-lt"/>
              <a:buAutoNum type="arabicPeriod"/>
            </a:pPr>
            <a:r>
              <a:rPr lang="en-US" sz="2800" dirty="0">
                <a:latin typeface="Times New Roman" panose="02020603050405020304" pitchFamily="18" charset="0"/>
                <a:cs typeface="Times New Roman" panose="02020603050405020304" pitchFamily="18" charset="0"/>
              </a:rPr>
              <a:t>Single Inheritance</a:t>
            </a:r>
          </a:p>
          <a:p>
            <a:pPr marL="971550" lvl="1" indent="-514350">
              <a:buFont typeface="+mj-lt"/>
              <a:buAutoNum type="arabicPeriod"/>
            </a:pPr>
            <a:r>
              <a:rPr lang="en-US" sz="2800" dirty="0">
                <a:latin typeface="Times New Roman" panose="02020603050405020304" pitchFamily="18" charset="0"/>
                <a:cs typeface="Times New Roman" panose="02020603050405020304" pitchFamily="18" charset="0"/>
              </a:rPr>
              <a:t>Multilevel Inheritance</a:t>
            </a:r>
          </a:p>
          <a:p>
            <a:pPr marL="971550" lvl="1" indent="-514350">
              <a:buFont typeface="+mj-lt"/>
              <a:buAutoNum type="arabicPeriod"/>
            </a:pPr>
            <a:r>
              <a:rPr lang="en-US" sz="2800" dirty="0">
                <a:latin typeface="Times New Roman" panose="02020603050405020304" pitchFamily="18" charset="0"/>
                <a:cs typeface="Times New Roman" panose="02020603050405020304" pitchFamily="18" charset="0"/>
              </a:rPr>
              <a:t>Multiple Inheritance</a:t>
            </a:r>
          </a:p>
          <a:p>
            <a:pPr marL="971550" lvl="1" indent="-514350">
              <a:buFont typeface="+mj-lt"/>
              <a:buAutoNum type="arabicPeriod"/>
            </a:pPr>
            <a:r>
              <a:rPr lang="en-US" sz="2800" dirty="0">
                <a:latin typeface="Times New Roman" panose="02020603050405020304" pitchFamily="18" charset="0"/>
                <a:cs typeface="Times New Roman" panose="02020603050405020304" pitchFamily="18" charset="0"/>
              </a:rPr>
              <a:t>Hierarchical Inheritance</a:t>
            </a:r>
          </a:p>
          <a:p>
            <a:endParaRPr lang="en-IN" sz="28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Single Inheritance:</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One class inherits to another one class only.</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has only one base class and child class.</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960B9E92-76C5-B8F6-BD22-4A37E0141791}"/>
              </a:ext>
            </a:extLst>
          </p:cNvPr>
          <p:cNvSpPr/>
          <p:nvPr/>
        </p:nvSpPr>
        <p:spPr>
          <a:xfrm>
            <a:off x="2197290" y="4189862"/>
            <a:ext cx="1160059" cy="6687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A</a:t>
            </a:r>
            <a:endParaRPr lang="en-IN" sz="4000" b="1" dirty="0"/>
          </a:p>
        </p:txBody>
      </p:sp>
      <p:sp>
        <p:nvSpPr>
          <p:cNvPr id="16" name="Rectangle 15">
            <a:extLst>
              <a:ext uri="{FF2B5EF4-FFF2-40B4-BE49-F238E27FC236}">
                <a16:creationId xmlns:a16="http://schemas.microsoft.com/office/drawing/2014/main" id="{075A06BD-FE43-9963-CE89-2219393E69DB}"/>
              </a:ext>
            </a:extLst>
          </p:cNvPr>
          <p:cNvSpPr/>
          <p:nvPr/>
        </p:nvSpPr>
        <p:spPr>
          <a:xfrm>
            <a:off x="2197289" y="5595583"/>
            <a:ext cx="1160059" cy="6687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B</a:t>
            </a:r>
            <a:endParaRPr lang="en-IN" sz="4000" b="1" dirty="0"/>
          </a:p>
        </p:txBody>
      </p:sp>
      <p:sp>
        <p:nvSpPr>
          <p:cNvPr id="20" name="Arrow: Down 19">
            <a:extLst>
              <a:ext uri="{FF2B5EF4-FFF2-40B4-BE49-F238E27FC236}">
                <a16:creationId xmlns:a16="http://schemas.microsoft.com/office/drawing/2014/main" id="{B9A17D87-B135-3BC2-C810-51932DD864A4}"/>
              </a:ext>
            </a:extLst>
          </p:cNvPr>
          <p:cNvSpPr/>
          <p:nvPr/>
        </p:nvSpPr>
        <p:spPr>
          <a:xfrm>
            <a:off x="2565779" y="4858602"/>
            <a:ext cx="382137" cy="73698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07941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27A513-14C6-DC9A-3622-5B1EDF9478E8}"/>
              </a:ext>
            </a:extLst>
          </p:cNvPr>
          <p:cNvSpPr txBox="1"/>
          <p:nvPr/>
        </p:nvSpPr>
        <p:spPr>
          <a:xfrm>
            <a:off x="0" y="0"/>
            <a:ext cx="12192000" cy="661264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Class: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be defined as a collection of objects.</a:t>
            </a:r>
          </a:p>
          <a:p>
            <a:pPr marL="342900" lvl="0" indent="-342900">
              <a:lnSpc>
                <a:spcPct val="107000"/>
              </a:lnSpc>
              <a:buFont typeface="Arial" panose="020B0604020202020204" pitchFamily="34" charset="0"/>
              <a:buChar char="•"/>
            </a:pPr>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Class is a template, It define the data member and member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function.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Class is a group of object that share properties and behaviour(variable and method)</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pPr>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In a class can create multiple object.</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Syntax:</a:t>
            </a:r>
          </a:p>
          <a:p>
            <a:pPr lvl="1"/>
            <a:r>
              <a:rPr lang="en-IN" sz="2400" dirty="0">
                <a:latin typeface="Times New Roman" panose="02020603050405020304" pitchFamily="18" charset="0"/>
                <a:cs typeface="Times New Roman" panose="02020603050405020304" pitchFamily="18" charset="0"/>
              </a:rPr>
              <a:t>class </a:t>
            </a:r>
            <a:r>
              <a:rPr lang="en-IN" sz="2400" dirty="0" err="1">
                <a:latin typeface="Times New Roman" panose="02020603050405020304" pitchFamily="18" charset="0"/>
                <a:cs typeface="Times New Roman" panose="02020603050405020304" pitchFamily="18" charset="0"/>
              </a:rPr>
              <a:t>ClassName</a:t>
            </a:r>
            <a:r>
              <a:rPr lang="en-IN" sz="2400" dirty="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	statement</a:t>
            </a:r>
          </a:p>
          <a:p>
            <a:endParaRPr lang="en-IN" sz="2400" dirty="0">
              <a:latin typeface="Times New Roman" panose="02020603050405020304" pitchFamily="18" charset="0"/>
              <a:cs typeface="Times New Roman" panose="02020603050405020304" pitchFamily="18" charset="0"/>
            </a:endParaRPr>
          </a:p>
          <a:p>
            <a:r>
              <a:rPr lang="en-IN" sz="2400" b="1" dirty="0" err="1">
                <a:latin typeface="Times New Roman" panose="02020603050405020304" pitchFamily="18" charset="0"/>
                <a:cs typeface="Times New Roman" panose="02020603050405020304" pitchFamily="18" charset="0"/>
              </a:rPr>
              <a:t>Pogram</a:t>
            </a:r>
            <a:r>
              <a:rPr lang="en-IN" sz="2400" b="1"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MyClass</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    x = 5</a:t>
            </a:r>
          </a:p>
          <a:p>
            <a:pPr lvl="1"/>
            <a:r>
              <a:rPr lang="en-US" sz="2400" dirty="0">
                <a:latin typeface="Times New Roman" panose="02020603050405020304" pitchFamily="18" charset="0"/>
                <a:cs typeface="Times New Roman" panose="02020603050405020304" pitchFamily="18" charset="0"/>
              </a:rPr>
              <a:t>print(</a:t>
            </a:r>
            <a:r>
              <a:rPr lang="en-US" sz="2400" dirty="0" err="1">
                <a:latin typeface="Times New Roman" panose="02020603050405020304" pitchFamily="18" charset="0"/>
                <a:cs typeface="Times New Roman" panose="02020603050405020304" pitchFamily="18" charset="0"/>
              </a:rPr>
              <a:t>MyClass</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Output:</a:t>
            </a:r>
          </a:p>
          <a:p>
            <a:pPr lvl="1"/>
            <a:r>
              <a:rPr lang="en-IN" sz="2400" dirty="0">
                <a:latin typeface="Times New Roman" panose="02020603050405020304" pitchFamily="18" charset="0"/>
                <a:cs typeface="Times New Roman" panose="02020603050405020304" pitchFamily="18" charset="0"/>
              </a:rPr>
              <a:t>&lt;class '__main__.</a:t>
            </a:r>
            <a:r>
              <a:rPr lang="en-IN" sz="2400" dirty="0" err="1">
                <a:latin typeface="Times New Roman" panose="02020603050405020304" pitchFamily="18" charset="0"/>
                <a:cs typeface="Times New Roman" panose="02020603050405020304" pitchFamily="18" charset="0"/>
              </a:rPr>
              <a:t>MyClass</a:t>
            </a:r>
            <a:r>
              <a:rPr lang="en-IN" sz="2400"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1300591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D2F36E-219B-FF51-7E13-1BB6E5C3AD5C}"/>
              </a:ext>
            </a:extLst>
          </p:cNvPr>
          <p:cNvSpPr txBox="1"/>
          <p:nvPr/>
        </p:nvSpPr>
        <p:spPr>
          <a:xfrm>
            <a:off x="0" y="0"/>
            <a:ext cx="12192000" cy="6370975"/>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Program:(Single inheritance)</a:t>
            </a:r>
          </a:p>
          <a:p>
            <a:pPr lvl="1"/>
            <a:r>
              <a:rPr lang="en-IN" sz="2400" dirty="0">
                <a:latin typeface="Times New Roman" panose="02020603050405020304" pitchFamily="18" charset="0"/>
                <a:cs typeface="Times New Roman" panose="02020603050405020304" pitchFamily="18" charset="0"/>
              </a:rPr>
              <a:t>class </a:t>
            </a:r>
            <a:r>
              <a:rPr lang="en-IN" sz="2400" dirty="0" err="1">
                <a:latin typeface="Times New Roman" panose="02020603050405020304" pitchFamily="18" charset="0"/>
                <a:cs typeface="Times New Roman" panose="02020603050405020304" pitchFamily="18" charset="0"/>
              </a:rPr>
              <a:t>rect</a:t>
            </a:r>
            <a:r>
              <a:rPr lang="en-IN" sz="2400" dirty="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a:t>
            </a:r>
          </a:p>
          <a:p>
            <a:pPr lvl="1"/>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self.l</a:t>
            </a:r>
            <a:r>
              <a:rPr lang="en-IN" sz="2400" dirty="0">
                <a:latin typeface="Times New Roman" panose="02020603050405020304" pitchFamily="18" charset="0"/>
                <a:cs typeface="Times New Roman" panose="02020603050405020304" pitchFamily="18" charset="0"/>
              </a:rPr>
              <a:t> = 8</a:t>
            </a:r>
          </a:p>
          <a:p>
            <a:pPr lvl="1"/>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self.b</a:t>
            </a:r>
            <a:r>
              <a:rPr lang="en-IN" sz="2400" dirty="0">
                <a:latin typeface="Times New Roman" panose="02020603050405020304" pitchFamily="18" charset="0"/>
                <a:cs typeface="Times New Roman" panose="02020603050405020304" pitchFamily="18" charset="0"/>
              </a:rPr>
              <a:t> = 5</a:t>
            </a:r>
          </a:p>
          <a:p>
            <a:pPr lvl="1"/>
            <a:r>
              <a:rPr lang="en-IN" sz="2400" dirty="0">
                <a:latin typeface="Times New Roman" panose="02020603050405020304" pitchFamily="18" charset="0"/>
                <a:cs typeface="Times New Roman" panose="02020603050405020304" pitchFamily="18" charset="0"/>
              </a:rPr>
              <a:t>    def </a:t>
            </a:r>
            <a:r>
              <a:rPr lang="en-IN" sz="2400" dirty="0" err="1">
                <a:latin typeface="Times New Roman" panose="02020603050405020304" pitchFamily="18" charset="0"/>
                <a:cs typeface="Times New Roman" panose="02020603050405020304" pitchFamily="18" charset="0"/>
              </a:rPr>
              <a:t>rectarea</a:t>
            </a:r>
            <a:r>
              <a:rPr lang="en-IN" sz="2400" dirty="0">
                <a:latin typeface="Times New Roman" panose="02020603050405020304" pitchFamily="18" charset="0"/>
                <a:cs typeface="Times New Roman" panose="02020603050405020304" pitchFamily="18" charset="0"/>
              </a:rPr>
              <a:t>(self):</a:t>
            </a:r>
          </a:p>
          <a:p>
            <a:pPr lvl="1"/>
            <a:r>
              <a:rPr lang="en-IN" sz="2400" dirty="0">
                <a:latin typeface="Times New Roman" panose="02020603050405020304" pitchFamily="18" charset="0"/>
                <a:cs typeface="Times New Roman" panose="02020603050405020304" pitchFamily="18" charset="0"/>
              </a:rPr>
              <a:t>        return </a:t>
            </a:r>
            <a:r>
              <a:rPr lang="en-IN" sz="2400" dirty="0" err="1">
                <a:latin typeface="Times New Roman" panose="02020603050405020304" pitchFamily="18" charset="0"/>
                <a:cs typeface="Times New Roman" panose="02020603050405020304" pitchFamily="18" charset="0"/>
              </a:rPr>
              <a:t>self.l</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self.b</a:t>
            </a:r>
            <a:endParaRPr lang="en-IN" sz="2400" dirty="0">
              <a:latin typeface="Times New Roman" panose="02020603050405020304" pitchFamily="18" charset="0"/>
              <a:cs typeface="Times New Roman" panose="02020603050405020304" pitchFamily="18" charset="0"/>
            </a:endParaRPr>
          </a:p>
          <a:p>
            <a:pPr lvl="1"/>
            <a:r>
              <a:rPr lang="en-IN" sz="2400" dirty="0">
                <a:latin typeface="Times New Roman" panose="02020603050405020304" pitchFamily="18" charset="0"/>
                <a:cs typeface="Times New Roman" panose="02020603050405020304" pitchFamily="18" charset="0"/>
              </a:rPr>
              <a:t>class triangle(</a:t>
            </a:r>
            <a:r>
              <a:rPr lang="en-IN" sz="2400" dirty="0" err="1">
                <a:latin typeface="Times New Roman" panose="02020603050405020304" pitchFamily="18" charset="0"/>
                <a:cs typeface="Times New Roman" panose="02020603050405020304" pitchFamily="18" charset="0"/>
              </a:rPr>
              <a:t>rect</a:t>
            </a:r>
            <a:r>
              <a:rPr lang="en-IN" sz="2400" dirty="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a:t>
            </a:r>
          </a:p>
          <a:p>
            <a:pPr lvl="1"/>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rect</a:t>
            </a:r>
            <a:r>
              <a:rPr lang="en-IN" sz="2400" dirty="0">
                <a:latin typeface="Times New Roman" panose="02020603050405020304" pitchFamily="18" charset="0"/>
                <a:cs typeface="Times New Roman" panose="02020603050405020304" pitchFamily="18" charset="0"/>
              </a:rPr>
              <a:t>.__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a:t>
            </a:r>
          </a:p>
          <a:p>
            <a:pPr lvl="1"/>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self.x</a:t>
            </a:r>
            <a:r>
              <a:rPr lang="en-IN" sz="2400" dirty="0">
                <a:latin typeface="Times New Roman" panose="02020603050405020304" pitchFamily="18" charset="0"/>
                <a:cs typeface="Times New Roman" panose="02020603050405020304" pitchFamily="18" charset="0"/>
              </a:rPr>
              <a:t> = 10</a:t>
            </a:r>
          </a:p>
          <a:p>
            <a:pPr lvl="1"/>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self.y</a:t>
            </a:r>
            <a:r>
              <a:rPr lang="en-IN" sz="2400" dirty="0">
                <a:latin typeface="Times New Roman" panose="02020603050405020304" pitchFamily="18" charset="0"/>
                <a:cs typeface="Times New Roman" panose="02020603050405020304" pitchFamily="18" charset="0"/>
              </a:rPr>
              <a:t> = 40</a:t>
            </a:r>
          </a:p>
          <a:p>
            <a:pPr lvl="1"/>
            <a:r>
              <a:rPr lang="en-IN" sz="2400" dirty="0">
                <a:latin typeface="Times New Roman" panose="02020603050405020304" pitchFamily="18" charset="0"/>
                <a:cs typeface="Times New Roman" panose="02020603050405020304" pitchFamily="18" charset="0"/>
              </a:rPr>
              <a:t>    def </a:t>
            </a:r>
            <a:r>
              <a:rPr lang="en-IN" sz="2400" dirty="0" err="1">
                <a:latin typeface="Times New Roman" panose="02020603050405020304" pitchFamily="18" charset="0"/>
                <a:cs typeface="Times New Roman" panose="02020603050405020304" pitchFamily="18" charset="0"/>
              </a:rPr>
              <a:t>triarea</a:t>
            </a:r>
            <a:r>
              <a:rPr lang="en-IN" sz="2400" dirty="0">
                <a:latin typeface="Times New Roman" panose="02020603050405020304" pitchFamily="18" charset="0"/>
                <a:cs typeface="Times New Roman" panose="02020603050405020304" pitchFamily="18" charset="0"/>
              </a:rPr>
              <a:t>(self):</a:t>
            </a:r>
          </a:p>
          <a:p>
            <a:pPr lvl="1"/>
            <a:r>
              <a:rPr lang="en-IN" sz="2400" dirty="0">
                <a:latin typeface="Times New Roman" panose="02020603050405020304" pitchFamily="18" charset="0"/>
                <a:cs typeface="Times New Roman" panose="02020603050405020304" pitchFamily="18" charset="0"/>
              </a:rPr>
              <a:t>        return 1/2 * </a:t>
            </a:r>
            <a:r>
              <a:rPr lang="en-IN" sz="2400" dirty="0" err="1">
                <a:latin typeface="Times New Roman" panose="02020603050405020304" pitchFamily="18" charset="0"/>
                <a:cs typeface="Times New Roman" panose="02020603050405020304" pitchFamily="18" charset="0"/>
              </a:rPr>
              <a:t>self.x</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self.y</a:t>
            </a:r>
            <a:endParaRPr lang="en-IN" sz="2400" dirty="0">
              <a:latin typeface="Times New Roman" panose="02020603050405020304" pitchFamily="18" charset="0"/>
              <a:cs typeface="Times New Roman" panose="02020603050405020304" pitchFamily="18" charset="0"/>
            </a:endParaRPr>
          </a:p>
          <a:p>
            <a:pPr lvl="1"/>
            <a:r>
              <a:rPr lang="en-IN" sz="2400" dirty="0">
                <a:latin typeface="Times New Roman" panose="02020603050405020304" pitchFamily="18" charset="0"/>
                <a:cs typeface="Times New Roman" panose="02020603050405020304" pitchFamily="18" charset="0"/>
              </a:rPr>
              <a:t>r = triangle()</a:t>
            </a:r>
          </a:p>
          <a:p>
            <a:pPr lvl="1"/>
            <a:r>
              <a:rPr lang="en-IN" sz="2400" dirty="0">
                <a:latin typeface="Times New Roman" panose="02020603050405020304" pitchFamily="18" charset="0"/>
                <a:cs typeface="Times New Roman" panose="02020603050405020304" pitchFamily="18" charset="0"/>
              </a:rPr>
              <a:t>print("Area of rectangle is ", </a:t>
            </a:r>
            <a:r>
              <a:rPr lang="en-IN" sz="2400" dirty="0" err="1">
                <a:latin typeface="Times New Roman" panose="02020603050405020304" pitchFamily="18" charset="0"/>
                <a:cs typeface="Times New Roman" panose="02020603050405020304" pitchFamily="18" charset="0"/>
              </a:rPr>
              <a:t>r.rectarea</a:t>
            </a:r>
            <a:r>
              <a:rPr lang="en-IN" sz="2400" dirty="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print("Area of triangle is ", </a:t>
            </a:r>
            <a:r>
              <a:rPr lang="en-IN" sz="2400" dirty="0" err="1">
                <a:latin typeface="Times New Roman" panose="02020603050405020304" pitchFamily="18" charset="0"/>
                <a:cs typeface="Times New Roman" panose="02020603050405020304" pitchFamily="18" charset="0"/>
              </a:rPr>
              <a:t>r.triarea</a:t>
            </a:r>
            <a:r>
              <a:rPr lang="en-IN" sz="24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C3CFB428-1B78-7592-FC0C-6C2746B86977}"/>
              </a:ext>
            </a:extLst>
          </p:cNvPr>
          <p:cNvSpPr txBox="1"/>
          <p:nvPr/>
        </p:nvSpPr>
        <p:spPr>
          <a:xfrm>
            <a:off x="5540991" y="1528549"/>
            <a:ext cx="4490113" cy="1384995"/>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Output:</a:t>
            </a:r>
          </a:p>
          <a:p>
            <a:pPr lvl="1"/>
            <a:r>
              <a:rPr lang="en-US" sz="2800" dirty="0">
                <a:latin typeface="Times New Roman" panose="02020603050405020304" pitchFamily="18" charset="0"/>
                <a:cs typeface="Times New Roman" panose="02020603050405020304" pitchFamily="18" charset="0"/>
              </a:rPr>
              <a:t>Area of rectangle is  40</a:t>
            </a:r>
          </a:p>
          <a:p>
            <a:pPr lvl="1"/>
            <a:r>
              <a:rPr lang="en-US" sz="2800" dirty="0">
                <a:latin typeface="Times New Roman" panose="02020603050405020304" pitchFamily="18" charset="0"/>
                <a:cs typeface="Times New Roman" panose="02020603050405020304" pitchFamily="18" charset="0"/>
              </a:rPr>
              <a:t>Area of triangle is  200.0</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705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ECBCD8-60B3-D62E-F4DC-23FAC109BBBB}"/>
              </a:ext>
            </a:extLst>
          </p:cNvPr>
          <p:cNvSpPr txBox="1"/>
          <p:nvPr/>
        </p:nvSpPr>
        <p:spPr>
          <a:xfrm>
            <a:off x="0" y="0"/>
            <a:ext cx="12192000" cy="7663636"/>
          </a:xfrm>
          <a:prstGeom prst="rect">
            <a:avLst/>
          </a:prstGeom>
          <a:noFill/>
        </p:spPr>
        <p:txBody>
          <a:bodyPr wrap="square" rtlCol="0">
            <a:spAutoFit/>
          </a:bodyPr>
          <a:lstStyle/>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Multilevel Inheritance: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One class extends to another class, that is already extended from a class.</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7218DAD-2D66-6255-ABF5-5396DE581F3E}"/>
              </a:ext>
            </a:extLst>
          </p:cNvPr>
          <p:cNvSpPr/>
          <p:nvPr/>
        </p:nvSpPr>
        <p:spPr>
          <a:xfrm>
            <a:off x="2518012" y="2501516"/>
            <a:ext cx="955343" cy="682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t>A</a:t>
            </a:r>
            <a:endParaRPr lang="en-IN" sz="3600" b="1" dirty="0"/>
          </a:p>
        </p:txBody>
      </p:sp>
      <p:sp>
        <p:nvSpPr>
          <p:cNvPr id="4" name="Rectangle 3">
            <a:extLst>
              <a:ext uri="{FF2B5EF4-FFF2-40B4-BE49-F238E27FC236}">
                <a16:creationId xmlns:a16="http://schemas.microsoft.com/office/drawing/2014/main" id="{D23E2A8E-9614-7C57-4E06-40B1D68F449F}"/>
              </a:ext>
            </a:extLst>
          </p:cNvPr>
          <p:cNvSpPr/>
          <p:nvPr/>
        </p:nvSpPr>
        <p:spPr>
          <a:xfrm>
            <a:off x="2518013" y="3817961"/>
            <a:ext cx="955343" cy="682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t>B</a:t>
            </a:r>
            <a:endParaRPr lang="en-IN" sz="3600" b="1" dirty="0"/>
          </a:p>
        </p:txBody>
      </p:sp>
      <p:sp>
        <p:nvSpPr>
          <p:cNvPr id="5" name="Rectangle 4">
            <a:extLst>
              <a:ext uri="{FF2B5EF4-FFF2-40B4-BE49-F238E27FC236}">
                <a16:creationId xmlns:a16="http://schemas.microsoft.com/office/drawing/2014/main" id="{A75BB36F-C240-73FB-CFFE-1E976D8B3619}"/>
              </a:ext>
            </a:extLst>
          </p:cNvPr>
          <p:cNvSpPr/>
          <p:nvPr/>
        </p:nvSpPr>
        <p:spPr>
          <a:xfrm>
            <a:off x="2456597" y="5233916"/>
            <a:ext cx="955343" cy="682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C</a:t>
            </a:r>
            <a:endParaRPr lang="en-IN" sz="3200" b="1" dirty="0"/>
          </a:p>
        </p:txBody>
      </p:sp>
      <p:sp>
        <p:nvSpPr>
          <p:cNvPr id="7" name="Arrow: Down 6">
            <a:extLst>
              <a:ext uri="{FF2B5EF4-FFF2-40B4-BE49-F238E27FC236}">
                <a16:creationId xmlns:a16="http://schemas.microsoft.com/office/drawing/2014/main" id="{5626283C-0123-1616-B282-2C333AF8004C}"/>
              </a:ext>
            </a:extLst>
          </p:cNvPr>
          <p:cNvSpPr/>
          <p:nvPr/>
        </p:nvSpPr>
        <p:spPr>
          <a:xfrm>
            <a:off x="2743198" y="3238212"/>
            <a:ext cx="382137" cy="60050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Down 7">
            <a:extLst>
              <a:ext uri="{FF2B5EF4-FFF2-40B4-BE49-F238E27FC236}">
                <a16:creationId xmlns:a16="http://schemas.microsoft.com/office/drawing/2014/main" id="{E9C9881C-4CEA-61D5-2DBB-02A6EDFAF33B}"/>
              </a:ext>
            </a:extLst>
          </p:cNvPr>
          <p:cNvSpPr/>
          <p:nvPr/>
        </p:nvSpPr>
        <p:spPr>
          <a:xfrm>
            <a:off x="2743199" y="4551528"/>
            <a:ext cx="382137" cy="6516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2460AE0-D78D-D353-02D5-FFABBDBEB7A8}"/>
              </a:ext>
            </a:extLst>
          </p:cNvPr>
          <p:cNvSpPr txBox="1"/>
          <p:nvPr/>
        </p:nvSpPr>
        <p:spPr>
          <a:xfrm>
            <a:off x="5145206" y="2501516"/>
            <a:ext cx="4722125"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Example:</a:t>
            </a:r>
          </a:p>
          <a:p>
            <a:pPr lvl="1">
              <a:buNone/>
            </a:pPr>
            <a:r>
              <a:rPr lang="en-US" sz="2400" dirty="0">
                <a:latin typeface="Times New Roman" panose="02020603050405020304" pitchFamily="18" charset="0"/>
                <a:cs typeface="Times New Roman" panose="02020603050405020304" pitchFamily="18" charset="0"/>
              </a:rPr>
              <a:t>class worker:</a:t>
            </a:r>
          </a:p>
          <a:p>
            <a:pPr lvl="1">
              <a:buNone/>
            </a:pPr>
            <a:r>
              <a:rPr lang="en-US" sz="2400" dirty="0">
                <a:latin typeface="Times New Roman" panose="02020603050405020304" pitchFamily="18" charset="0"/>
                <a:cs typeface="Times New Roman" panose="02020603050405020304" pitchFamily="18" charset="0"/>
              </a:rPr>
              <a:t>…</a:t>
            </a:r>
          </a:p>
          <a:p>
            <a:pPr lvl="1">
              <a:buNone/>
            </a:pPr>
            <a:r>
              <a:rPr lang="en-US" sz="2400" dirty="0">
                <a:latin typeface="Times New Roman" panose="02020603050405020304" pitchFamily="18" charset="0"/>
                <a:cs typeface="Times New Roman" panose="02020603050405020304" pitchFamily="18" charset="0"/>
              </a:rPr>
              <a:t>…</a:t>
            </a:r>
          </a:p>
          <a:p>
            <a:pPr lvl="1">
              <a:buNone/>
            </a:pPr>
            <a:r>
              <a:rPr lang="en-US" sz="2400" dirty="0">
                <a:latin typeface="Times New Roman" panose="02020603050405020304" pitchFamily="18" charset="0"/>
                <a:cs typeface="Times New Roman" panose="02020603050405020304" pitchFamily="18" charset="0"/>
              </a:rPr>
              <a:t>class officer(worker):</a:t>
            </a:r>
          </a:p>
          <a:p>
            <a:pPr lvl="1">
              <a:buNone/>
            </a:pPr>
            <a:r>
              <a:rPr lang="en-US" sz="2400" dirty="0">
                <a:latin typeface="Times New Roman" panose="02020603050405020304" pitchFamily="18" charset="0"/>
                <a:cs typeface="Times New Roman" panose="02020603050405020304" pitchFamily="18" charset="0"/>
              </a:rPr>
              <a:t>…</a:t>
            </a:r>
          </a:p>
          <a:p>
            <a:pPr lvl="1">
              <a:buNone/>
            </a:pPr>
            <a:r>
              <a:rPr lang="en-US" sz="2400" dirty="0">
                <a:latin typeface="Times New Roman" panose="02020603050405020304" pitchFamily="18" charset="0"/>
                <a:cs typeface="Times New Roman" panose="02020603050405020304" pitchFamily="18" charset="0"/>
              </a:rPr>
              <a:t>…</a:t>
            </a:r>
          </a:p>
          <a:p>
            <a:pPr lvl="1">
              <a:buNone/>
            </a:pPr>
            <a:r>
              <a:rPr lang="en-US" sz="2400" dirty="0">
                <a:latin typeface="Times New Roman" panose="02020603050405020304" pitchFamily="18" charset="0"/>
                <a:cs typeface="Times New Roman" panose="02020603050405020304" pitchFamily="18" charset="0"/>
              </a:rPr>
              <a:t>class manager(officer):</a:t>
            </a:r>
          </a:p>
          <a:p>
            <a:pPr lvl="1">
              <a:buNone/>
            </a:pPr>
            <a:r>
              <a:rPr lang="en-US" sz="2400" dirty="0">
                <a:latin typeface="Times New Roman" panose="02020603050405020304" pitchFamily="18" charset="0"/>
                <a:cs typeface="Times New Roman" panose="02020603050405020304" pitchFamily="18" charset="0"/>
              </a:rPr>
              <a:t>…</a:t>
            </a:r>
          </a:p>
          <a:p>
            <a:pPr lvl="1">
              <a:buNone/>
            </a:pPr>
            <a:r>
              <a:rPr lang="en-US"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456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7FD8F-8A91-C336-CE4A-10DBFA62B5E7}"/>
              </a:ext>
            </a:extLst>
          </p:cNvPr>
          <p:cNvSpPr txBox="1"/>
          <p:nvPr/>
        </p:nvSpPr>
        <p:spPr>
          <a:xfrm>
            <a:off x="0" y="0"/>
            <a:ext cx="12192000" cy="643253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Program:(Multi level)</a:t>
            </a:r>
          </a:p>
          <a:p>
            <a:r>
              <a:rPr lang="en-IN" sz="2400" dirty="0">
                <a:latin typeface="Times New Roman" panose="02020603050405020304" pitchFamily="18" charset="0"/>
                <a:cs typeface="Times New Roman" panose="02020603050405020304" pitchFamily="18" charset="0"/>
              </a:rPr>
              <a:t>class Worker:</a:t>
            </a:r>
          </a:p>
          <a:p>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 c, n, s):</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self.code</a:t>
            </a:r>
            <a:r>
              <a:rPr lang="en-IN" sz="2400" dirty="0">
                <a:latin typeface="Times New Roman" panose="02020603050405020304" pitchFamily="18" charset="0"/>
                <a:cs typeface="Times New Roman" panose="02020603050405020304" pitchFamily="18" charset="0"/>
              </a:rPr>
              <a:t> = c</a:t>
            </a:r>
          </a:p>
          <a:p>
            <a:r>
              <a:rPr lang="en-IN" sz="2400" dirty="0">
                <a:latin typeface="Times New Roman" panose="02020603050405020304" pitchFamily="18" charset="0"/>
                <a:cs typeface="Times New Roman" panose="02020603050405020304" pitchFamily="18" charset="0"/>
              </a:rPr>
              <a:t>        self.name = n</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self.salary</a:t>
            </a:r>
            <a:r>
              <a:rPr lang="en-IN" sz="2400" dirty="0">
                <a:latin typeface="Times New Roman" panose="02020603050405020304" pitchFamily="18" charset="0"/>
                <a:cs typeface="Times New Roman" panose="02020603050405020304" pitchFamily="18" charset="0"/>
              </a:rPr>
              <a:t> = s</a:t>
            </a:r>
          </a:p>
          <a:p>
            <a:r>
              <a:rPr lang="en-IN" sz="2400" dirty="0">
                <a:latin typeface="Times New Roman" panose="02020603050405020304" pitchFamily="18" charset="0"/>
                <a:cs typeface="Times New Roman" panose="02020603050405020304" pitchFamily="18" charset="0"/>
              </a:rPr>
              <a:t>    def </a:t>
            </a:r>
            <a:r>
              <a:rPr lang="en-IN" sz="2400" dirty="0" err="1">
                <a:latin typeface="Times New Roman" panose="02020603050405020304" pitchFamily="18" charset="0"/>
                <a:cs typeface="Times New Roman" panose="02020603050405020304" pitchFamily="18" charset="0"/>
              </a:rPr>
              <a:t>showWorker</a:t>
            </a:r>
            <a:r>
              <a:rPr lang="en-IN" sz="2400" dirty="0">
                <a:latin typeface="Times New Roman" panose="02020603050405020304" pitchFamily="18" charset="0"/>
                <a:cs typeface="Times New Roman" panose="02020603050405020304" pitchFamily="18" charset="0"/>
              </a:rPr>
              <a:t>(self):</a:t>
            </a:r>
          </a:p>
          <a:p>
            <a:r>
              <a:rPr lang="en-IN" sz="2400" dirty="0">
                <a:latin typeface="Times New Roman" panose="02020603050405020304" pitchFamily="18" charset="0"/>
                <a:cs typeface="Times New Roman" panose="02020603050405020304" pitchFamily="18" charset="0"/>
              </a:rPr>
              <a:t>        print("Code is : " , </a:t>
            </a:r>
            <a:r>
              <a:rPr lang="en-IN" sz="2400" dirty="0" err="1">
                <a:latin typeface="Times New Roman" panose="02020603050405020304" pitchFamily="18" charset="0"/>
                <a:cs typeface="Times New Roman" panose="02020603050405020304" pitchFamily="18" charset="0"/>
              </a:rPr>
              <a:t>self.code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print("Name is : ", self.name)</a:t>
            </a:r>
          </a:p>
          <a:p>
            <a:r>
              <a:rPr lang="en-IN" sz="2400" dirty="0">
                <a:latin typeface="Times New Roman" panose="02020603050405020304" pitchFamily="18" charset="0"/>
                <a:cs typeface="Times New Roman" panose="02020603050405020304" pitchFamily="18" charset="0"/>
              </a:rPr>
              <a:t>        print("Salary is : ", </a:t>
            </a:r>
            <a:r>
              <a:rPr lang="en-IN" sz="2400" dirty="0" err="1">
                <a:latin typeface="Times New Roman" panose="02020603050405020304" pitchFamily="18" charset="0"/>
                <a:cs typeface="Times New Roman" panose="02020603050405020304" pitchFamily="18" charset="0"/>
              </a:rPr>
              <a:t>self.salary</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class Officer(Worker):</a:t>
            </a:r>
          </a:p>
          <a:p>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 c, n, s):</a:t>
            </a:r>
          </a:p>
          <a:p>
            <a:r>
              <a:rPr lang="en-IN" sz="2400" dirty="0">
                <a:latin typeface="Times New Roman" panose="02020603050405020304" pitchFamily="18" charset="0"/>
                <a:cs typeface="Times New Roman" panose="02020603050405020304" pitchFamily="18" charset="0"/>
              </a:rPr>
              <a:t>        Worker.__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 c, n, s)</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self.hra</a:t>
            </a:r>
            <a:r>
              <a:rPr lang="en-IN" sz="2400" dirty="0">
                <a:latin typeface="Times New Roman" panose="02020603050405020304" pitchFamily="18" charset="0"/>
                <a:cs typeface="Times New Roman" panose="02020603050405020304" pitchFamily="18" charset="0"/>
              </a:rPr>
              <a:t> = s * 60/100</a:t>
            </a:r>
          </a:p>
          <a:p>
            <a:r>
              <a:rPr lang="en-IN" sz="2400" dirty="0">
                <a:latin typeface="Times New Roman" panose="02020603050405020304" pitchFamily="18" charset="0"/>
                <a:cs typeface="Times New Roman" panose="02020603050405020304" pitchFamily="18" charset="0"/>
              </a:rPr>
              <a:t>    def </a:t>
            </a:r>
            <a:r>
              <a:rPr lang="en-IN" sz="2400" dirty="0" err="1">
                <a:latin typeface="Times New Roman" panose="02020603050405020304" pitchFamily="18" charset="0"/>
                <a:cs typeface="Times New Roman" panose="02020603050405020304" pitchFamily="18" charset="0"/>
              </a:rPr>
              <a:t>showOfficer</a:t>
            </a:r>
            <a:r>
              <a:rPr lang="en-IN" sz="2400" dirty="0">
                <a:latin typeface="Times New Roman" panose="02020603050405020304" pitchFamily="18" charset="0"/>
                <a:cs typeface="Times New Roman" panose="02020603050405020304" pitchFamily="18" charset="0"/>
              </a:rPr>
              <a:t>(self):</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Worker.showWorker</a:t>
            </a:r>
            <a:r>
              <a:rPr lang="en-IN" sz="2400" dirty="0">
                <a:latin typeface="Times New Roman" panose="02020603050405020304" pitchFamily="18" charset="0"/>
                <a:cs typeface="Times New Roman" panose="02020603050405020304" pitchFamily="18" charset="0"/>
              </a:rPr>
              <a:t>(self)</a:t>
            </a:r>
          </a:p>
          <a:p>
            <a:r>
              <a:rPr lang="en-IN" sz="2400" dirty="0">
                <a:latin typeface="Times New Roman" panose="02020603050405020304" pitchFamily="18" charset="0"/>
                <a:cs typeface="Times New Roman" panose="02020603050405020304" pitchFamily="18" charset="0"/>
              </a:rPr>
              <a:t>        print("HRA - House Rent Allowance is : ", </a:t>
            </a:r>
            <a:r>
              <a:rPr lang="en-IN" sz="2400" dirty="0" err="1">
                <a:latin typeface="Times New Roman" panose="02020603050405020304" pitchFamily="18" charset="0"/>
                <a:cs typeface="Times New Roman" panose="02020603050405020304" pitchFamily="18" charset="0"/>
              </a:rPr>
              <a:t>self.hra</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49752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233BAD-9164-D1B1-4CB5-0A59362EC3E6}"/>
              </a:ext>
            </a:extLst>
          </p:cNvPr>
          <p:cNvSpPr txBox="1"/>
          <p:nvPr/>
        </p:nvSpPr>
        <p:spPr>
          <a:xfrm>
            <a:off x="0" y="0"/>
            <a:ext cx="12192000" cy="674030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class Manager(Officer):</a:t>
            </a:r>
          </a:p>
          <a:p>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 c, n, s):</a:t>
            </a:r>
          </a:p>
          <a:p>
            <a:r>
              <a:rPr lang="en-IN" sz="2400" dirty="0">
                <a:latin typeface="Times New Roman" panose="02020603050405020304" pitchFamily="18" charset="0"/>
                <a:cs typeface="Times New Roman" panose="02020603050405020304" pitchFamily="18" charset="0"/>
              </a:rPr>
              <a:t>        Officer.__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 c, n, s)</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self.hra</a:t>
            </a:r>
            <a:r>
              <a:rPr lang="en-IN" sz="2400" dirty="0">
                <a:latin typeface="Times New Roman" panose="02020603050405020304" pitchFamily="18" charset="0"/>
                <a:cs typeface="Times New Roman" panose="02020603050405020304" pitchFamily="18" charset="0"/>
              </a:rPr>
              <a:t> = s*60/100</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self.da</a:t>
            </a:r>
            <a:r>
              <a:rPr lang="en-IN" sz="2400" dirty="0">
                <a:latin typeface="Times New Roman" panose="02020603050405020304" pitchFamily="18" charset="0"/>
                <a:cs typeface="Times New Roman" panose="02020603050405020304" pitchFamily="18" charset="0"/>
              </a:rPr>
              <a:t> = s*98/100</a:t>
            </a:r>
          </a:p>
          <a:p>
            <a:r>
              <a:rPr lang="en-IN" sz="2400" dirty="0">
                <a:latin typeface="Times New Roman" panose="02020603050405020304" pitchFamily="18" charset="0"/>
                <a:cs typeface="Times New Roman" panose="02020603050405020304" pitchFamily="18" charset="0"/>
              </a:rPr>
              <a:t>    def </a:t>
            </a:r>
            <a:r>
              <a:rPr lang="en-IN" sz="2400" dirty="0" err="1">
                <a:latin typeface="Times New Roman" panose="02020603050405020304" pitchFamily="18" charset="0"/>
                <a:cs typeface="Times New Roman" panose="02020603050405020304" pitchFamily="18" charset="0"/>
              </a:rPr>
              <a:t>showManager</a:t>
            </a:r>
            <a:r>
              <a:rPr lang="en-IN" sz="2400" dirty="0">
                <a:latin typeface="Times New Roman" panose="02020603050405020304" pitchFamily="18" charset="0"/>
                <a:cs typeface="Times New Roman" panose="02020603050405020304" pitchFamily="18" charset="0"/>
              </a:rPr>
              <a:t>(self):</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Officer.showOfficer</a:t>
            </a:r>
            <a:r>
              <a:rPr lang="en-IN" sz="2400" dirty="0">
                <a:latin typeface="Times New Roman" panose="02020603050405020304" pitchFamily="18" charset="0"/>
                <a:cs typeface="Times New Roman" panose="02020603050405020304" pitchFamily="18" charset="0"/>
              </a:rPr>
              <a:t>(self)</a:t>
            </a:r>
          </a:p>
          <a:p>
            <a:r>
              <a:rPr lang="en-IN" sz="2400" dirty="0">
                <a:latin typeface="Times New Roman" panose="02020603050405020304" pitchFamily="18" charset="0"/>
                <a:cs typeface="Times New Roman" panose="02020603050405020304" pitchFamily="18" charset="0"/>
              </a:rPr>
              <a:t>        print("HRA - House Rent Allowance  : ", </a:t>
            </a:r>
            <a:r>
              <a:rPr lang="en-IN" sz="2400" dirty="0" err="1">
                <a:latin typeface="Times New Roman" panose="02020603050405020304" pitchFamily="18" charset="0"/>
                <a:cs typeface="Times New Roman" panose="02020603050405020304" pitchFamily="18" charset="0"/>
              </a:rPr>
              <a:t>self.hra</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print("DA - Dearness Allowance is : ", </a:t>
            </a:r>
            <a:r>
              <a:rPr lang="en-IN" sz="2400" dirty="0" err="1">
                <a:latin typeface="Times New Roman" panose="02020603050405020304" pitchFamily="18" charset="0"/>
                <a:cs typeface="Times New Roman" panose="02020603050405020304" pitchFamily="18" charset="0"/>
              </a:rPr>
              <a:t>self.da</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w = Worker(101, 'John', 2000)</a:t>
            </a:r>
          </a:p>
          <a:p>
            <a:r>
              <a:rPr lang="en-IN" sz="2400" dirty="0">
                <a:latin typeface="Times New Roman" panose="02020603050405020304" pitchFamily="18" charset="0"/>
                <a:cs typeface="Times New Roman" panose="02020603050405020304" pitchFamily="18" charset="0"/>
              </a:rPr>
              <a:t>o = Officer(102, 'David', 3000)</a:t>
            </a:r>
          </a:p>
          <a:p>
            <a:r>
              <a:rPr lang="en-IN" sz="2400" dirty="0">
                <a:latin typeface="Times New Roman" panose="02020603050405020304" pitchFamily="18" charset="0"/>
                <a:cs typeface="Times New Roman" panose="02020603050405020304" pitchFamily="18" charset="0"/>
              </a:rPr>
              <a:t>m = Manager(103, 'Ben', 5000)</a:t>
            </a:r>
          </a:p>
          <a:p>
            <a:r>
              <a:rPr lang="en-IN" sz="2400" dirty="0">
                <a:latin typeface="Times New Roman" panose="02020603050405020304" pitchFamily="18" charset="0"/>
                <a:cs typeface="Times New Roman" panose="02020603050405020304" pitchFamily="18" charset="0"/>
              </a:rPr>
              <a:t>print("Information of worker is ")</a:t>
            </a:r>
          </a:p>
          <a:p>
            <a:r>
              <a:rPr lang="en-IN" sz="2400" dirty="0" err="1">
                <a:latin typeface="Times New Roman" panose="02020603050405020304" pitchFamily="18" charset="0"/>
                <a:cs typeface="Times New Roman" panose="02020603050405020304" pitchFamily="18" charset="0"/>
              </a:rPr>
              <a:t>w.showWorker</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print("\n </a:t>
            </a:r>
            <a:r>
              <a:rPr lang="en-IN" sz="2400" dirty="0" err="1">
                <a:latin typeface="Times New Roman" panose="02020603050405020304" pitchFamily="18" charset="0"/>
                <a:cs typeface="Times New Roman" panose="02020603050405020304" pitchFamily="18" charset="0"/>
              </a:rPr>
              <a:t>Informaton</a:t>
            </a:r>
            <a:r>
              <a:rPr lang="en-IN" sz="2400" dirty="0">
                <a:latin typeface="Times New Roman" panose="02020603050405020304" pitchFamily="18" charset="0"/>
                <a:cs typeface="Times New Roman" panose="02020603050405020304" pitchFamily="18" charset="0"/>
              </a:rPr>
              <a:t> of Officer is ")</a:t>
            </a:r>
          </a:p>
          <a:p>
            <a:r>
              <a:rPr lang="en-IN" sz="2400" dirty="0" err="1">
                <a:latin typeface="Times New Roman" panose="02020603050405020304" pitchFamily="18" charset="0"/>
                <a:cs typeface="Times New Roman" panose="02020603050405020304" pitchFamily="18" charset="0"/>
              </a:rPr>
              <a:t>o.showOfficer</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print("\n Information of  manager is : ")</a:t>
            </a:r>
          </a:p>
          <a:p>
            <a:r>
              <a:rPr lang="en-IN" sz="2400" dirty="0" err="1">
                <a:latin typeface="Times New Roman" panose="02020603050405020304" pitchFamily="18" charset="0"/>
                <a:cs typeface="Times New Roman" panose="02020603050405020304" pitchFamily="18" charset="0"/>
              </a:rPr>
              <a:t>m.showManager</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5141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E02D6F-69E6-C80A-F3EF-3DDD123B0233}"/>
              </a:ext>
            </a:extLst>
          </p:cNvPr>
          <p:cNvSpPr txBox="1"/>
          <p:nvPr/>
        </p:nvSpPr>
        <p:spPr>
          <a:xfrm>
            <a:off x="0" y="0"/>
            <a:ext cx="12192000" cy="710963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Output:</a:t>
            </a:r>
          </a:p>
          <a:p>
            <a:pPr lvl="1"/>
            <a:r>
              <a:rPr lang="en-US" sz="2400" dirty="0">
                <a:latin typeface="Times New Roman" panose="02020603050405020304" pitchFamily="18" charset="0"/>
                <a:cs typeface="Times New Roman" panose="02020603050405020304" pitchFamily="18" charset="0"/>
              </a:rPr>
              <a:t>Information of worker is </a:t>
            </a:r>
          </a:p>
          <a:p>
            <a:pPr lvl="1"/>
            <a:r>
              <a:rPr lang="en-US" sz="2400" dirty="0">
                <a:latin typeface="Times New Roman" panose="02020603050405020304" pitchFamily="18" charset="0"/>
                <a:cs typeface="Times New Roman" panose="02020603050405020304" pitchFamily="18" charset="0"/>
              </a:rPr>
              <a:t>Code is :  101</a:t>
            </a:r>
          </a:p>
          <a:p>
            <a:pPr lvl="1"/>
            <a:r>
              <a:rPr lang="en-US" sz="2400" dirty="0">
                <a:latin typeface="Times New Roman" panose="02020603050405020304" pitchFamily="18" charset="0"/>
                <a:cs typeface="Times New Roman" panose="02020603050405020304" pitchFamily="18" charset="0"/>
              </a:rPr>
              <a:t>Name is :  John</a:t>
            </a:r>
          </a:p>
          <a:p>
            <a:pPr lvl="1"/>
            <a:r>
              <a:rPr lang="en-US" sz="2400" dirty="0">
                <a:latin typeface="Times New Roman" panose="02020603050405020304" pitchFamily="18" charset="0"/>
                <a:cs typeface="Times New Roman" panose="02020603050405020304" pitchFamily="18" charset="0"/>
              </a:rPr>
              <a:t>Salary is :  2000</a:t>
            </a:r>
          </a:p>
          <a:p>
            <a:pPr lvl="1"/>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Informaton</a:t>
            </a:r>
            <a:r>
              <a:rPr lang="en-US" sz="2400" dirty="0">
                <a:latin typeface="Times New Roman" panose="02020603050405020304" pitchFamily="18" charset="0"/>
                <a:cs typeface="Times New Roman" panose="02020603050405020304" pitchFamily="18" charset="0"/>
              </a:rPr>
              <a:t> of Officer is </a:t>
            </a:r>
          </a:p>
          <a:p>
            <a:pPr lvl="1"/>
            <a:r>
              <a:rPr lang="en-US" sz="2400" dirty="0">
                <a:latin typeface="Times New Roman" panose="02020603050405020304" pitchFamily="18" charset="0"/>
                <a:cs typeface="Times New Roman" panose="02020603050405020304" pitchFamily="18" charset="0"/>
              </a:rPr>
              <a:t>Code is :  102</a:t>
            </a:r>
          </a:p>
          <a:p>
            <a:pPr lvl="1"/>
            <a:r>
              <a:rPr lang="en-US" sz="2400" dirty="0">
                <a:latin typeface="Times New Roman" panose="02020603050405020304" pitchFamily="18" charset="0"/>
                <a:cs typeface="Times New Roman" panose="02020603050405020304" pitchFamily="18" charset="0"/>
              </a:rPr>
              <a:t>Name is :  David</a:t>
            </a:r>
          </a:p>
          <a:p>
            <a:pPr lvl="1"/>
            <a:r>
              <a:rPr lang="en-US" sz="2400" dirty="0">
                <a:latin typeface="Times New Roman" panose="02020603050405020304" pitchFamily="18" charset="0"/>
                <a:cs typeface="Times New Roman" panose="02020603050405020304" pitchFamily="18" charset="0"/>
              </a:rPr>
              <a:t>Salary is :  3000</a:t>
            </a:r>
          </a:p>
          <a:p>
            <a:pPr lvl="1"/>
            <a:r>
              <a:rPr lang="en-US" sz="2400" dirty="0">
                <a:latin typeface="Times New Roman" panose="02020603050405020304" pitchFamily="18" charset="0"/>
                <a:cs typeface="Times New Roman" panose="02020603050405020304" pitchFamily="18" charset="0"/>
              </a:rPr>
              <a:t>HRA - House Rent Allowance is :  1800.0</a:t>
            </a:r>
          </a:p>
          <a:p>
            <a:pPr lvl="1"/>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 Information of  manager is : </a:t>
            </a:r>
          </a:p>
          <a:p>
            <a:pPr lvl="1"/>
            <a:r>
              <a:rPr lang="en-US" sz="2400" dirty="0">
                <a:latin typeface="Times New Roman" panose="02020603050405020304" pitchFamily="18" charset="0"/>
                <a:cs typeface="Times New Roman" panose="02020603050405020304" pitchFamily="18" charset="0"/>
              </a:rPr>
              <a:t>Code is :  103</a:t>
            </a:r>
          </a:p>
          <a:p>
            <a:pPr lvl="1"/>
            <a:r>
              <a:rPr lang="en-US" sz="2400" dirty="0">
                <a:latin typeface="Times New Roman" panose="02020603050405020304" pitchFamily="18" charset="0"/>
                <a:cs typeface="Times New Roman" panose="02020603050405020304" pitchFamily="18" charset="0"/>
              </a:rPr>
              <a:t>Name is :  Ben</a:t>
            </a:r>
          </a:p>
          <a:p>
            <a:pPr lvl="1"/>
            <a:r>
              <a:rPr lang="en-US" sz="2400" dirty="0">
                <a:latin typeface="Times New Roman" panose="02020603050405020304" pitchFamily="18" charset="0"/>
                <a:cs typeface="Times New Roman" panose="02020603050405020304" pitchFamily="18" charset="0"/>
              </a:rPr>
              <a:t>Salary is :  5000</a:t>
            </a:r>
          </a:p>
          <a:p>
            <a:pPr lvl="1"/>
            <a:r>
              <a:rPr lang="en-US" sz="2000" dirty="0">
                <a:latin typeface="Times New Roman" panose="02020603050405020304" pitchFamily="18" charset="0"/>
                <a:cs typeface="Times New Roman" panose="02020603050405020304" pitchFamily="18" charset="0"/>
              </a:rPr>
              <a:t>HRA - House Rent Allowance is :  3000.0</a:t>
            </a:r>
          </a:p>
          <a:p>
            <a:pPr lvl="1"/>
            <a:r>
              <a:rPr lang="en-US" sz="2000" dirty="0">
                <a:latin typeface="Times New Roman" panose="02020603050405020304" pitchFamily="18" charset="0"/>
                <a:cs typeface="Times New Roman" panose="02020603050405020304" pitchFamily="18" charset="0"/>
              </a:rPr>
              <a:t>HRA - House Rent Allowance  :  3000.0</a:t>
            </a:r>
          </a:p>
          <a:p>
            <a:pPr lvl="1"/>
            <a:r>
              <a:rPr lang="en-US" sz="2000" dirty="0">
                <a:latin typeface="Times New Roman" panose="02020603050405020304" pitchFamily="18" charset="0"/>
                <a:cs typeface="Times New Roman" panose="02020603050405020304" pitchFamily="18" charset="0"/>
              </a:rPr>
              <a:t>DA - Dearness Allowance is :  4900.0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443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88B453-8B9A-382B-6F90-154B18B52563}"/>
              </a:ext>
            </a:extLst>
          </p:cNvPr>
          <p:cNvSpPr txBox="1"/>
          <p:nvPr/>
        </p:nvSpPr>
        <p:spPr>
          <a:xfrm>
            <a:off x="0" y="0"/>
            <a:ext cx="12192000" cy="6124754"/>
          </a:xfrm>
          <a:prstGeom prst="rect">
            <a:avLst/>
          </a:prstGeom>
          <a:noFill/>
        </p:spPr>
        <p:txBody>
          <a:bodyPr wrap="square" rtlCol="0">
            <a:spAutoFit/>
          </a:bodyPr>
          <a:lstStyle/>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Hierarchical inheritance: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One class is inherited by more than one sub class.</a:t>
            </a:r>
          </a:p>
          <a:p>
            <a:r>
              <a:rPr lang="en-IN" sz="2400" dirty="0">
                <a:latin typeface="Times New Roman" panose="02020603050405020304" pitchFamily="18" charset="0"/>
                <a:cs typeface="Times New Roman" panose="02020603050405020304" pitchFamily="18" charset="0"/>
              </a:rPr>
              <a:t>				(or)</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More than one sub class extended from one base class.</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Example:</a:t>
            </a:r>
          </a:p>
          <a:p>
            <a:pPr lvl="1"/>
            <a:r>
              <a:rPr lang="en-US" sz="2400" dirty="0">
                <a:latin typeface="Times New Roman" panose="02020603050405020304" pitchFamily="18" charset="0"/>
                <a:cs typeface="Times New Roman" panose="02020603050405020304" pitchFamily="18" charset="0"/>
              </a:rPr>
              <a:t>class student:</a:t>
            </a:r>
          </a:p>
          <a:p>
            <a:pPr lvl="1"/>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class Arts(student):</a:t>
            </a:r>
          </a:p>
          <a:p>
            <a:pPr lvl="1"/>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class science(student):</a:t>
            </a:r>
          </a:p>
          <a:p>
            <a:pPr lvl="1"/>
            <a:r>
              <a:rPr lang="en-US"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2D6303A-756D-6927-D9D7-E73DCA16BA27}"/>
              </a:ext>
            </a:extLst>
          </p:cNvPr>
          <p:cNvSpPr/>
          <p:nvPr/>
        </p:nvSpPr>
        <p:spPr>
          <a:xfrm>
            <a:off x="5500049" y="2664404"/>
            <a:ext cx="1241946" cy="6999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A</a:t>
            </a:r>
            <a:endParaRPr lang="en-IN" sz="4000" b="1" dirty="0"/>
          </a:p>
        </p:txBody>
      </p:sp>
      <p:sp>
        <p:nvSpPr>
          <p:cNvPr id="5" name="Rectangle 4">
            <a:extLst>
              <a:ext uri="{FF2B5EF4-FFF2-40B4-BE49-F238E27FC236}">
                <a16:creationId xmlns:a16="http://schemas.microsoft.com/office/drawing/2014/main" id="{237382A7-A265-E7FF-309D-61E6DF5B94D7}"/>
              </a:ext>
            </a:extLst>
          </p:cNvPr>
          <p:cNvSpPr/>
          <p:nvPr/>
        </p:nvSpPr>
        <p:spPr>
          <a:xfrm>
            <a:off x="4995081" y="4026090"/>
            <a:ext cx="873457" cy="7369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t>B</a:t>
            </a:r>
            <a:endParaRPr lang="en-IN" sz="3600" b="1" dirty="0"/>
          </a:p>
        </p:txBody>
      </p:sp>
      <p:sp>
        <p:nvSpPr>
          <p:cNvPr id="6" name="Rectangle 5">
            <a:extLst>
              <a:ext uri="{FF2B5EF4-FFF2-40B4-BE49-F238E27FC236}">
                <a16:creationId xmlns:a16="http://schemas.microsoft.com/office/drawing/2014/main" id="{4DB4C59D-A3C4-19FA-9129-AE39060B8A00}"/>
              </a:ext>
            </a:extLst>
          </p:cNvPr>
          <p:cNvSpPr/>
          <p:nvPr/>
        </p:nvSpPr>
        <p:spPr>
          <a:xfrm>
            <a:off x="6523630" y="4026090"/>
            <a:ext cx="873457" cy="7369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t>C</a:t>
            </a:r>
            <a:endParaRPr lang="en-IN" sz="3600" b="1" dirty="0"/>
          </a:p>
        </p:txBody>
      </p:sp>
      <p:cxnSp>
        <p:nvCxnSpPr>
          <p:cNvPr id="10" name="Straight Arrow Connector 9">
            <a:extLst>
              <a:ext uri="{FF2B5EF4-FFF2-40B4-BE49-F238E27FC236}">
                <a16:creationId xmlns:a16="http://schemas.microsoft.com/office/drawing/2014/main" id="{D88C5614-9108-4B35-2C56-50F24E3E6DE3}"/>
              </a:ext>
            </a:extLst>
          </p:cNvPr>
          <p:cNvCxnSpPr>
            <a:cxnSpLocks/>
          </p:cNvCxnSpPr>
          <p:nvPr/>
        </p:nvCxnSpPr>
        <p:spPr>
          <a:xfrm flipH="1">
            <a:off x="5349922" y="3429000"/>
            <a:ext cx="568658" cy="597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CC8AA0D8-F592-190B-44EA-1ED2115A39B5}"/>
              </a:ext>
            </a:extLst>
          </p:cNvPr>
          <p:cNvCxnSpPr>
            <a:cxnSpLocks/>
          </p:cNvCxnSpPr>
          <p:nvPr/>
        </p:nvCxnSpPr>
        <p:spPr>
          <a:xfrm>
            <a:off x="6323464" y="3429000"/>
            <a:ext cx="568658" cy="597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4315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C1DBCE-395A-A918-59E4-60213BF6EEA5}"/>
              </a:ext>
            </a:extLst>
          </p:cNvPr>
          <p:cNvSpPr txBox="1"/>
          <p:nvPr/>
        </p:nvSpPr>
        <p:spPr>
          <a:xfrm>
            <a:off x="0" y="0"/>
            <a:ext cx="12192000" cy="637097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Program:</a:t>
            </a:r>
          </a:p>
          <a:p>
            <a:r>
              <a:rPr lang="en-IN" sz="2400" dirty="0">
                <a:latin typeface="Times New Roman" panose="02020603050405020304" pitchFamily="18" charset="0"/>
                <a:cs typeface="Times New Roman" panose="02020603050405020304" pitchFamily="18" charset="0"/>
              </a:rPr>
              <a:t>class Student:</a:t>
            </a:r>
          </a:p>
          <a:p>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 r, n):</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self.rollno</a:t>
            </a:r>
            <a:r>
              <a:rPr lang="en-IN" sz="2400" dirty="0">
                <a:latin typeface="Times New Roman" panose="02020603050405020304" pitchFamily="18" charset="0"/>
                <a:cs typeface="Times New Roman" panose="02020603050405020304" pitchFamily="18" charset="0"/>
              </a:rPr>
              <a:t> = r</a:t>
            </a:r>
          </a:p>
          <a:p>
            <a:r>
              <a:rPr lang="en-IN" sz="2400" dirty="0">
                <a:latin typeface="Times New Roman" panose="02020603050405020304" pitchFamily="18" charset="0"/>
                <a:cs typeface="Times New Roman" panose="02020603050405020304" pitchFamily="18" charset="0"/>
              </a:rPr>
              <a:t>        self.name = n</a:t>
            </a:r>
          </a:p>
          <a:p>
            <a:r>
              <a:rPr lang="en-IN" sz="2400" dirty="0">
                <a:latin typeface="Times New Roman" panose="02020603050405020304" pitchFamily="18" charset="0"/>
                <a:cs typeface="Times New Roman" panose="02020603050405020304" pitchFamily="18" charset="0"/>
              </a:rPr>
              <a:t>    def </a:t>
            </a:r>
            <a:r>
              <a:rPr lang="en-IN" sz="2400" dirty="0" err="1">
                <a:latin typeface="Times New Roman" panose="02020603050405020304" pitchFamily="18" charset="0"/>
                <a:cs typeface="Times New Roman" panose="02020603050405020304" pitchFamily="18" charset="0"/>
              </a:rPr>
              <a:t>showStudent</a:t>
            </a:r>
            <a:r>
              <a:rPr lang="en-IN" sz="2400" dirty="0">
                <a:latin typeface="Times New Roman" panose="02020603050405020304" pitchFamily="18" charset="0"/>
                <a:cs typeface="Times New Roman" panose="02020603050405020304" pitchFamily="18" charset="0"/>
              </a:rPr>
              <a:t>(self):</a:t>
            </a:r>
          </a:p>
          <a:p>
            <a:r>
              <a:rPr lang="en-IN" sz="2400" dirty="0">
                <a:latin typeface="Times New Roman" panose="02020603050405020304" pitchFamily="18" charset="0"/>
                <a:cs typeface="Times New Roman" panose="02020603050405020304" pitchFamily="18" charset="0"/>
              </a:rPr>
              <a:t>        print("Roll No : ", </a:t>
            </a:r>
            <a:r>
              <a:rPr lang="en-IN" sz="2400" dirty="0" err="1">
                <a:latin typeface="Times New Roman" panose="02020603050405020304" pitchFamily="18" charset="0"/>
                <a:cs typeface="Times New Roman" panose="02020603050405020304" pitchFamily="18" charset="0"/>
              </a:rPr>
              <a:t>self.rollno</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print("Name : ", self.name)</a:t>
            </a:r>
          </a:p>
          <a:p>
            <a:r>
              <a:rPr lang="en-IN" sz="2400" dirty="0">
                <a:latin typeface="Times New Roman" panose="02020603050405020304" pitchFamily="18" charset="0"/>
                <a:cs typeface="Times New Roman" panose="02020603050405020304" pitchFamily="18" charset="0"/>
              </a:rPr>
              <a:t>class Science(Student):</a:t>
            </a:r>
          </a:p>
          <a:p>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 r, n, p, c):</a:t>
            </a:r>
          </a:p>
          <a:p>
            <a:r>
              <a:rPr lang="en-IN" sz="2400" dirty="0">
                <a:latin typeface="Times New Roman" panose="02020603050405020304" pitchFamily="18" charset="0"/>
                <a:cs typeface="Times New Roman" panose="02020603050405020304" pitchFamily="18" charset="0"/>
              </a:rPr>
              <a:t>        Student.__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 r, n)</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self.physics</a:t>
            </a:r>
            <a:r>
              <a:rPr lang="en-IN" sz="2400" dirty="0">
                <a:latin typeface="Times New Roman" panose="02020603050405020304" pitchFamily="18" charset="0"/>
                <a:cs typeface="Times New Roman" panose="02020603050405020304" pitchFamily="18" charset="0"/>
              </a:rPr>
              <a:t> = p</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self.chemistry</a:t>
            </a:r>
            <a:r>
              <a:rPr lang="en-IN" sz="2400" dirty="0">
                <a:latin typeface="Times New Roman" panose="02020603050405020304" pitchFamily="18" charset="0"/>
                <a:cs typeface="Times New Roman" panose="02020603050405020304" pitchFamily="18" charset="0"/>
              </a:rPr>
              <a:t> = c</a:t>
            </a:r>
          </a:p>
          <a:p>
            <a:r>
              <a:rPr lang="en-IN" sz="2400" dirty="0">
                <a:latin typeface="Times New Roman" panose="02020603050405020304" pitchFamily="18" charset="0"/>
                <a:cs typeface="Times New Roman" panose="02020603050405020304" pitchFamily="18" charset="0"/>
              </a:rPr>
              <a:t>    def </a:t>
            </a:r>
            <a:r>
              <a:rPr lang="en-IN" sz="2400" dirty="0" err="1">
                <a:latin typeface="Times New Roman" panose="02020603050405020304" pitchFamily="18" charset="0"/>
                <a:cs typeface="Times New Roman" panose="02020603050405020304" pitchFamily="18" charset="0"/>
              </a:rPr>
              <a:t>showScience</a:t>
            </a:r>
            <a:r>
              <a:rPr lang="en-IN" sz="2400" dirty="0">
                <a:latin typeface="Times New Roman" panose="02020603050405020304" pitchFamily="18" charset="0"/>
                <a:cs typeface="Times New Roman" panose="02020603050405020304" pitchFamily="18" charset="0"/>
              </a:rPr>
              <a:t>(self):</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Student.showStudent</a:t>
            </a:r>
            <a:r>
              <a:rPr lang="en-IN" sz="2400" dirty="0">
                <a:latin typeface="Times New Roman" panose="02020603050405020304" pitchFamily="18" charset="0"/>
                <a:cs typeface="Times New Roman" panose="02020603050405020304" pitchFamily="18" charset="0"/>
              </a:rPr>
              <a:t>(self)</a:t>
            </a:r>
          </a:p>
          <a:p>
            <a:r>
              <a:rPr lang="en-IN" sz="2400" dirty="0">
                <a:latin typeface="Times New Roman" panose="02020603050405020304" pitchFamily="18" charset="0"/>
                <a:cs typeface="Times New Roman" panose="02020603050405020304" pitchFamily="18" charset="0"/>
              </a:rPr>
              <a:t>        print("Physics mark : ", </a:t>
            </a:r>
            <a:r>
              <a:rPr lang="en-IN" sz="2400" dirty="0" err="1">
                <a:latin typeface="Times New Roman" panose="02020603050405020304" pitchFamily="18" charset="0"/>
                <a:cs typeface="Times New Roman" panose="02020603050405020304" pitchFamily="18" charset="0"/>
              </a:rPr>
              <a:t>self.physics</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print("Chemistry mark : ", </a:t>
            </a:r>
            <a:r>
              <a:rPr lang="en-IN" sz="2400" dirty="0" err="1">
                <a:latin typeface="Times New Roman" panose="02020603050405020304" pitchFamily="18" charset="0"/>
                <a:cs typeface="Times New Roman" panose="02020603050405020304" pitchFamily="18" charset="0"/>
              </a:rPr>
              <a:t>self.chemistry</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30474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3E5D24-4EFE-2579-E202-856AB6B61841}"/>
              </a:ext>
            </a:extLst>
          </p:cNvPr>
          <p:cNvSpPr txBox="1"/>
          <p:nvPr/>
        </p:nvSpPr>
        <p:spPr>
          <a:xfrm>
            <a:off x="0" y="0"/>
            <a:ext cx="12192000" cy="6001643"/>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class Arts(Student):</a:t>
            </a:r>
          </a:p>
          <a:p>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 r, n, h, g):</a:t>
            </a:r>
          </a:p>
          <a:p>
            <a:r>
              <a:rPr lang="en-IN" sz="2400" dirty="0">
                <a:latin typeface="Times New Roman" panose="02020603050405020304" pitchFamily="18" charset="0"/>
                <a:cs typeface="Times New Roman" panose="02020603050405020304" pitchFamily="18" charset="0"/>
              </a:rPr>
              <a:t>        Student.__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 r, n)</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self.history</a:t>
            </a:r>
            <a:r>
              <a:rPr lang="en-IN" sz="2400" dirty="0">
                <a:latin typeface="Times New Roman" panose="02020603050405020304" pitchFamily="18" charset="0"/>
                <a:cs typeface="Times New Roman" panose="02020603050405020304" pitchFamily="18" charset="0"/>
              </a:rPr>
              <a:t> = h</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self.geograpy</a:t>
            </a:r>
            <a:r>
              <a:rPr lang="en-IN" sz="2400" dirty="0">
                <a:latin typeface="Times New Roman" panose="02020603050405020304" pitchFamily="18" charset="0"/>
                <a:cs typeface="Times New Roman" panose="02020603050405020304" pitchFamily="18" charset="0"/>
              </a:rPr>
              <a:t> = g</a:t>
            </a:r>
          </a:p>
          <a:p>
            <a:r>
              <a:rPr lang="en-IN" sz="2400" dirty="0">
                <a:latin typeface="Times New Roman" panose="02020603050405020304" pitchFamily="18" charset="0"/>
                <a:cs typeface="Times New Roman" panose="02020603050405020304" pitchFamily="18" charset="0"/>
              </a:rPr>
              <a:t>    def </a:t>
            </a:r>
            <a:r>
              <a:rPr lang="en-IN" sz="2400" dirty="0" err="1">
                <a:latin typeface="Times New Roman" panose="02020603050405020304" pitchFamily="18" charset="0"/>
                <a:cs typeface="Times New Roman" panose="02020603050405020304" pitchFamily="18" charset="0"/>
              </a:rPr>
              <a:t>showArts</a:t>
            </a:r>
            <a:r>
              <a:rPr lang="en-IN" sz="2400" dirty="0">
                <a:latin typeface="Times New Roman" panose="02020603050405020304" pitchFamily="18" charset="0"/>
                <a:cs typeface="Times New Roman" panose="02020603050405020304" pitchFamily="18" charset="0"/>
              </a:rPr>
              <a:t>(self):</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Student.showStudent</a:t>
            </a:r>
            <a:r>
              <a:rPr lang="en-IN" sz="2400" dirty="0">
                <a:latin typeface="Times New Roman" panose="02020603050405020304" pitchFamily="18" charset="0"/>
                <a:cs typeface="Times New Roman" panose="02020603050405020304" pitchFamily="18" charset="0"/>
              </a:rPr>
              <a:t>(self)</a:t>
            </a:r>
          </a:p>
          <a:p>
            <a:r>
              <a:rPr lang="en-IN" sz="2400" dirty="0">
                <a:latin typeface="Times New Roman" panose="02020603050405020304" pitchFamily="18" charset="0"/>
                <a:cs typeface="Times New Roman" panose="02020603050405020304" pitchFamily="18" charset="0"/>
              </a:rPr>
              <a:t>        print("History mark : ", </a:t>
            </a:r>
            <a:r>
              <a:rPr lang="en-IN" sz="2400" dirty="0" err="1">
                <a:latin typeface="Times New Roman" panose="02020603050405020304" pitchFamily="18" charset="0"/>
                <a:cs typeface="Times New Roman" panose="02020603050405020304" pitchFamily="18" charset="0"/>
              </a:rPr>
              <a:t>self.history</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print("</a:t>
            </a:r>
            <a:r>
              <a:rPr lang="en-IN" sz="2400" dirty="0" err="1">
                <a:latin typeface="Times New Roman" panose="02020603050405020304" pitchFamily="18" charset="0"/>
                <a:cs typeface="Times New Roman" panose="02020603050405020304" pitchFamily="18" charset="0"/>
              </a:rPr>
              <a:t>Geograpy</a:t>
            </a:r>
            <a:r>
              <a:rPr lang="en-IN" sz="2400" dirty="0">
                <a:latin typeface="Times New Roman" panose="02020603050405020304" pitchFamily="18" charset="0"/>
                <a:cs typeface="Times New Roman" panose="02020603050405020304" pitchFamily="18" charset="0"/>
              </a:rPr>
              <a:t> mark : ", </a:t>
            </a:r>
            <a:r>
              <a:rPr lang="en-IN" sz="2400" dirty="0" err="1">
                <a:latin typeface="Times New Roman" panose="02020603050405020304" pitchFamily="18" charset="0"/>
                <a:cs typeface="Times New Roman" panose="02020603050405020304" pitchFamily="18" charset="0"/>
              </a:rPr>
              <a:t>self.geograpy</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s = Science(101, "Ravi", 98, 88)</a:t>
            </a:r>
          </a:p>
          <a:p>
            <a:r>
              <a:rPr lang="en-IN" sz="2400" dirty="0">
                <a:latin typeface="Times New Roman" panose="02020603050405020304" pitchFamily="18" charset="0"/>
                <a:cs typeface="Times New Roman" panose="02020603050405020304" pitchFamily="18" charset="0"/>
              </a:rPr>
              <a:t>a = Arts(102, 'Sita', 99,86)</a:t>
            </a:r>
          </a:p>
          <a:p>
            <a:r>
              <a:rPr lang="en-IN" sz="2400" dirty="0">
                <a:latin typeface="Times New Roman" panose="02020603050405020304" pitchFamily="18" charset="0"/>
                <a:cs typeface="Times New Roman" panose="02020603050405020304" pitchFamily="18" charset="0"/>
              </a:rPr>
              <a:t>print("Information of science student : ")</a:t>
            </a:r>
          </a:p>
          <a:p>
            <a:r>
              <a:rPr lang="en-IN" sz="2400" dirty="0" err="1">
                <a:latin typeface="Times New Roman" panose="02020603050405020304" pitchFamily="18" charset="0"/>
                <a:cs typeface="Times New Roman" panose="02020603050405020304" pitchFamily="18" charset="0"/>
              </a:rPr>
              <a:t>s.showScience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print()</a:t>
            </a:r>
          </a:p>
          <a:p>
            <a:r>
              <a:rPr lang="en-IN" sz="2400" dirty="0">
                <a:latin typeface="Times New Roman" panose="02020603050405020304" pitchFamily="18" charset="0"/>
                <a:cs typeface="Times New Roman" panose="02020603050405020304" pitchFamily="18" charset="0"/>
              </a:rPr>
              <a:t>print("Information of arts student : ")</a:t>
            </a:r>
          </a:p>
          <a:p>
            <a:r>
              <a:rPr lang="en-IN" sz="2400" dirty="0" err="1">
                <a:latin typeface="Times New Roman" panose="02020603050405020304" pitchFamily="18" charset="0"/>
                <a:cs typeface="Times New Roman" panose="02020603050405020304" pitchFamily="18" charset="0"/>
              </a:rPr>
              <a:t>a.showArts</a:t>
            </a:r>
            <a:r>
              <a:rPr lang="en-IN" sz="24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DBD18375-A86E-18FA-9486-157DF230F278}"/>
              </a:ext>
            </a:extLst>
          </p:cNvPr>
          <p:cNvSpPr txBox="1"/>
          <p:nvPr/>
        </p:nvSpPr>
        <p:spPr>
          <a:xfrm>
            <a:off x="6482687" y="1214651"/>
            <a:ext cx="4763068" cy="4893647"/>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Output:</a:t>
            </a:r>
          </a:p>
          <a:p>
            <a:pPr lvl="1"/>
            <a:r>
              <a:rPr lang="en-US" sz="2400" dirty="0">
                <a:latin typeface="Times New Roman" panose="02020603050405020304" pitchFamily="18" charset="0"/>
                <a:cs typeface="Times New Roman" panose="02020603050405020304" pitchFamily="18" charset="0"/>
              </a:rPr>
              <a:t>Information of science student : </a:t>
            </a:r>
          </a:p>
          <a:p>
            <a:pPr lvl="1"/>
            <a:r>
              <a:rPr lang="en-US" sz="2400" dirty="0">
                <a:latin typeface="Times New Roman" panose="02020603050405020304" pitchFamily="18" charset="0"/>
                <a:cs typeface="Times New Roman" panose="02020603050405020304" pitchFamily="18" charset="0"/>
              </a:rPr>
              <a:t>Roll No :  101</a:t>
            </a:r>
          </a:p>
          <a:p>
            <a:pPr lvl="1"/>
            <a:r>
              <a:rPr lang="en-US" sz="2400" dirty="0">
                <a:latin typeface="Times New Roman" panose="02020603050405020304" pitchFamily="18" charset="0"/>
                <a:cs typeface="Times New Roman" panose="02020603050405020304" pitchFamily="18" charset="0"/>
              </a:rPr>
              <a:t>Name :  Ravi</a:t>
            </a:r>
          </a:p>
          <a:p>
            <a:pPr lvl="1"/>
            <a:r>
              <a:rPr lang="en-US" sz="2400" dirty="0">
                <a:latin typeface="Times New Roman" panose="02020603050405020304" pitchFamily="18" charset="0"/>
                <a:cs typeface="Times New Roman" panose="02020603050405020304" pitchFamily="18" charset="0"/>
              </a:rPr>
              <a:t>Physics mark :  98</a:t>
            </a:r>
          </a:p>
          <a:p>
            <a:pPr lvl="1"/>
            <a:r>
              <a:rPr lang="en-US" sz="2400" dirty="0">
                <a:latin typeface="Times New Roman" panose="02020603050405020304" pitchFamily="18" charset="0"/>
                <a:cs typeface="Times New Roman" panose="02020603050405020304" pitchFamily="18" charset="0"/>
              </a:rPr>
              <a:t>Chemistry mark :  88</a:t>
            </a:r>
          </a:p>
          <a:p>
            <a:pPr lvl="1"/>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Information of arts student : </a:t>
            </a:r>
          </a:p>
          <a:p>
            <a:pPr lvl="1"/>
            <a:r>
              <a:rPr lang="en-US" sz="2400" dirty="0">
                <a:latin typeface="Times New Roman" panose="02020603050405020304" pitchFamily="18" charset="0"/>
                <a:cs typeface="Times New Roman" panose="02020603050405020304" pitchFamily="18" charset="0"/>
              </a:rPr>
              <a:t>Roll No :  102</a:t>
            </a:r>
          </a:p>
          <a:p>
            <a:pPr lvl="1"/>
            <a:r>
              <a:rPr lang="en-US" sz="2400" dirty="0">
                <a:latin typeface="Times New Roman" panose="02020603050405020304" pitchFamily="18" charset="0"/>
                <a:cs typeface="Times New Roman" panose="02020603050405020304" pitchFamily="18" charset="0"/>
              </a:rPr>
              <a:t>Name :  Sita</a:t>
            </a:r>
          </a:p>
          <a:p>
            <a:pPr lvl="1"/>
            <a:r>
              <a:rPr lang="en-US" sz="2400" dirty="0">
                <a:latin typeface="Times New Roman" panose="02020603050405020304" pitchFamily="18" charset="0"/>
                <a:cs typeface="Times New Roman" panose="02020603050405020304" pitchFamily="18" charset="0"/>
              </a:rPr>
              <a:t>History mark :  99</a:t>
            </a:r>
          </a:p>
          <a:p>
            <a:pPr lvl="1"/>
            <a:r>
              <a:rPr lang="en-US" sz="2400" dirty="0" err="1">
                <a:latin typeface="Times New Roman" panose="02020603050405020304" pitchFamily="18" charset="0"/>
                <a:cs typeface="Times New Roman" panose="02020603050405020304" pitchFamily="18" charset="0"/>
              </a:rPr>
              <a:t>Geograpy</a:t>
            </a:r>
            <a:r>
              <a:rPr lang="en-US" sz="2400" dirty="0">
                <a:latin typeface="Times New Roman" panose="02020603050405020304" pitchFamily="18" charset="0"/>
                <a:cs typeface="Times New Roman" panose="02020603050405020304" pitchFamily="18" charset="0"/>
              </a:rPr>
              <a:t> mark :  86</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001507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D6B663-A3DE-62AF-F828-C0CCE70870B6}"/>
              </a:ext>
            </a:extLst>
          </p:cNvPr>
          <p:cNvSpPr txBox="1"/>
          <p:nvPr/>
        </p:nvSpPr>
        <p:spPr>
          <a:xfrm>
            <a:off x="0" y="0"/>
            <a:ext cx="12192000" cy="612475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Multiple inheritance: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One class extends from more than one base class.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you need to use the members of two or more classes via another class, you combine the features of all those classes by inheriting them.</a:t>
            </a:r>
          </a:p>
          <a:p>
            <a:endParaRPr lang="en-IN" sz="24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Example:</a:t>
            </a:r>
          </a:p>
          <a:p>
            <a:r>
              <a:rPr lang="en-US" sz="2400" dirty="0">
                <a:latin typeface="Times New Roman" panose="02020603050405020304" pitchFamily="18" charset="0"/>
                <a:cs typeface="Times New Roman" panose="02020603050405020304" pitchFamily="18" charset="0"/>
              </a:rPr>
              <a:t>Class worker</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Class officer</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Class manager(</a:t>
            </a:r>
            <a:r>
              <a:rPr lang="en-US" sz="2400" dirty="0" err="1">
                <a:latin typeface="Times New Roman" panose="02020603050405020304" pitchFamily="18" charset="0"/>
                <a:cs typeface="Times New Roman" panose="02020603050405020304" pitchFamily="18" charset="0"/>
              </a:rPr>
              <a:t>worker,officer</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FCD946F-A3B1-1D24-3BA5-A2E509273167}"/>
              </a:ext>
            </a:extLst>
          </p:cNvPr>
          <p:cNvSpPr/>
          <p:nvPr/>
        </p:nvSpPr>
        <p:spPr>
          <a:xfrm>
            <a:off x="4844955" y="2374710"/>
            <a:ext cx="1050878" cy="7506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t>A</a:t>
            </a:r>
            <a:endParaRPr lang="en-IN" sz="4400" b="1" dirty="0"/>
          </a:p>
        </p:txBody>
      </p:sp>
      <p:sp>
        <p:nvSpPr>
          <p:cNvPr id="6" name="Rectangle 5">
            <a:extLst>
              <a:ext uri="{FF2B5EF4-FFF2-40B4-BE49-F238E27FC236}">
                <a16:creationId xmlns:a16="http://schemas.microsoft.com/office/drawing/2014/main" id="{EB7E77C1-4664-8D42-F65E-DDAE49D5D2BC}"/>
              </a:ext>
            </a:extLst>
          </p:cNvPr>
          <p:cNvSpPr/>
          <p:nvPr/>
        </p:nvSpPr>
        <p:spPr>
          <a:xfrm>
            <a:off x="6673755" y="2374710"/>
            <a:ext cx="1050878" cy="7506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t>B</a:t>
            </a:r>
            <a:endParaRPr lang="en-IN" sz="4400" b="1" dirty="0"/>
          </a:p>
        </p:txBody>
      </p:sp>
      <p:sp>
        <p:nvSpPr>
          <p:cNvPr id="7" name="Rectangle 6">
            <a:extLst>
              <a:ext uri="{FF2B5EF4-FFF2-40B4-BE49-F238E27FC236}">
                <a16:creationId xmlns:a16="http://schemas.microsoft.com/office/drawing/2014/main" id="{2AF0A858-59DC-C4C3-AFEC-81B272C8F0DC}"/>
              </a:ext>
            </a:extLst>
          </p:cNvPr>
          <p:cNvSpPr/>
          <p:nvPr/>
        </p:nvSpPr>
        <p:spPr>
          <a:xfrm>
            <a:off x="5718412" y="4107976"/>
            <a:ext cx="1173707" cy="7506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t>C</a:t>
            </a:r>
            <a:endParaRPr lang="en-IN" sz="3600" b="1" dirty="0"/>
          </a:p>
        </p:txBody>
      </p:sp>
      <p:cxnSp>
        <p:nvCxnSpPr>
          <p:cNvPr id="9" name="Straight Arrow Connector 8">
            <a:extLst>
              <a:ext uri="{FF2B5EF4-FFF2-40B4-BE49-F238E27FC236}">
                <a16:creationId xmlns:a16="http://schemas.microsoft.com/office/drawing/2014/main" id="{CC1127BC-C486-7C53-6938-44C2558152DB}"/>
              </a:ext>
            </a:extLst>
          </p:cNvPr>
          <p:cNvCxnSpPr/>
          <p:nvPr/>
        </p:nvCxnSpPr>
        <p:spPr>
          <a:xfrm>
            <a:off x="5513696" y="3125337"/>
            <a:ext cx="582304" cy="982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3B3BDF8-79E3-07DE-1838-042B2A1DFE4C}"/>
              </a:ext>
            </a:extLst>
          </p:cNvPr>
          <p:cNvCxnSpPr/>
          <p:nvPr/>
        </p:nvCxnSpPr>
        <p:spPr>
          <a:xfrm flipH="1">
            <a:off x="6564574" y="3125337"/>
            <a:ext cx="532261" cy="982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7635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6D4F77-92BB-198F-21F0-59F8D4240F02}"/>
              </a:ext>
            </a:extLst>
          </p:cNvPr>
          <p:cNvSpPr txBox="1"/>
          <p:nvPr/>
        </p:nvSpPr>
        <p:spPr>
          <a:xfrm>
            <a:off x="0" y="0"/>
            <a:ext cx="12192000" cy="710963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Program:</a:t>
            </a:r>
          </a:p>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a:t>
            </a:r>
            <a:r>
              <a:rPr lang="en-US" sz="2400" dirty="0">
                <a:latin typeface="Times New Roman" panose="02020603050405020304" pitchFamily="18" charset="0"/>
                <a:cs typeface="Times New Roman" panose="02020603050405020304" pitchFamily="18" charset="0"/>
              </a:rPr>
              <a:t>=8</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self.b</a:t>
            </a:r>
            <a:r>
              <a:rPr lang="en-US" sz="2400" dirty="0">
                <a:latin typeface="Times New Roman" panose="02020603050405020304" pitchFamily="18" charset="0"/>
                <a:cs typeface="Times New Roman" panose="02020603050405020304" pitchFamily="18" charset="0"/>
              </a:rPr>
              <a:t>=5</a:t>
            </a:r>
          </a:p>
          <a:p>
            <a:r>
              <a:rPr lang="en-US" sz="2400" dirty="0">
                <a:latin typeface="Times New Roman" panose="02020603050405020304" pitchFamily="18" charset="0"/>
                <a:cs typeface="Times New Roman" panose="02020603050405020304" pitchFamily="18" charset="0"/>
              </a:rPr>
              <a:t>    def area(self):</a:t>
            </a: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self.l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self.b</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class triangle:</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self.x</a:t>
            </a:r>
            <a:r>
              <a:rPr lang="en-US" sz="2400" dirty="0">
                <a:latin typeface="Times New Roman" panose="02020603050405020304" pitchFamily="18" charset="0"/>
                <a:cs typeface="Times New Roman" panose="02020603050405020304" pitchFamily="18" charset="0"/>
              </a:rPr>
              <a:t>=10</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self.y</a:t>
            </a:r>
            <a:r>
              <a:rPr lang="en-US" sz="2400" dirty="0">
                <a:latin typeface="Times New Roman" panose="02020603050405020304" pitchFamily="18" charset="0"/>
                <a:cs typeface="Times New Roman" panose="02020603050405020304" pitchFamily="18" charset="0"/>
              </a:rPr>
              <a:t>=6</a:t>
            </a:r>
          </a:p>
          <a:p>
            <a:r>
              <a:rPr lang="en-US" sz="2400" dirty="0">
                <a:latin typeface="Times New Roman" panose="02020603050405020304" pitchFamily="18" charset="0"/>
                <a:cs typeface="Times New Roman" panose="02020603050405020304" pitchFamily="18" charset="0"/>
              </a:rPr>
              <a:t>    def </a:t>
            </a:r>
            <a:r>
              <a:rPr lang="en-US" sz="2400" dirty="0" err="1">
                <a:latin typeface="Times New Roman" panose="02020603050405020304" pitchFamily="18" charset="0"/>
                <a:cs typeface="Times New Roman" panose="02020603050405020304" pitchFamily="18" charset="0"/>
              </a:rPr>
              <a:t>triarea</a:t>
            </a:r>
            <a:r>
              <a:rPr lang="en-US" sz="2400" dirty="0">
                <a:latin typeface="Times New Roman" panose="02020603050405020304" pitchFamily="18" charset="0"/>
                <a:cs typeface="Times New Roman" panose="02020603050405020304" pitchFamily="18" charset="0"/>
              </a:rPr>
              <a:t>(self):</a:t>
            </a:r>
          </a:p>
          <a:p>
            <a:r>
              <a:rPr lang="en-US" sz="2400" dirty="0">
                <a:latin typeface="Times New Roman" panose="02020603050405020304" pitchFamily="18" charset="0"/>
                <a:cs typeface="Times New Roman" panose="02020603050405020304" pitchFamily="18" charset="0"/>
              </a:rPr>
              <a:t>        return 1/2*</a:t>
            </a:r>
            <a:r>
              <a:rPr lang="en-US" sz="2400" dirty="0" err="1">
                <a:latin typeface="Times New Roman" panose="02020603050405020304" pitchFamily="18" charset="0"/>
                <a:cs typeface="Times New Roman" panose="02020603050405020304" pitchFamily="18" charset="0"/>
              </a:rPr>
              <a:t>self.x</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self.y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class both(</a:t>
            </a:r>
            <a:r>
              <a:rPr lang="en-US" sz="2400" dirty="0" err="1">
                <a:latin typeface="Times New Roman" panose="02020603050405020304" pitchFamily="18" charset="0"/>
                <a:cs typeface="Times New Roman" panose="02020603050405020304" pitchFamily="18" charset="0"/>
              </a:rPr>
              <a:t>rect,triangle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a:t>
            </a:r>
          </a:p>
          <a:p>
            <a:r>
              <a:rPr lang="en-US" sz="2400" dirty="0">
                <a:latin typeface="Times New Roman" panose="02020603050405020304" pitchFamily="18" charset="0"/>
                <a:cs typeface="Times New Roman" panose="02020603050405020304" pitchFamily="18" charset="0"/>
              </a:rPr>
              <a:t>        triangle.__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a:t>
            </a:r>
          </a:p>
          <a:p>
            <a:r>
              <a:rPr lang="en-US" sz="2400" dirty="0">
                <a:latin typeface="Times New Roman" panose="02020603050405020304" pitchFamily="18" charset="0"/>
                <a:cs typeface="Times New Roman" panose="02020603050405020304" pitchFamily="18" charset="0"/>
              </a:rPr>
              <a:t>    pass</a:t>
            </a:r>
          </a:p>
          <a:p>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370CA6D-82A2-8447-474F-ADCABEBC6FC8}"/>
              </a:ext>
            </a:extLst>
          </p:cNvPr>
          <p:cNvSpPr txBox="1"/>
          <p:nvPr/>
        </p:nvSpPr>
        <p:spPr>
          <a:xfrm>
            <a:off x="4557486" y="1233714"/>
            <a:ext cx="5849257" cy="310854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r=both()</a:t>
            </a:r>
          </a:p>
          <a:p>
            <a:r>
              <a:rPr lang="en-US" sz="2400" dirty="0">
                <a:latin typeface="Times New Roman" panose="02020603050405020304" pitchFamily="18" charset="0"/>
                <a:cs typeface="Times New Roman" panose="02020603050405020304" pitchFamily="18" charset="0"/>
              </a:rPr>
              <a:t>print("Area of rectangle is ",</a:t>
            </a:r>
            <a:r>
              <a:rPr lang="en-US" sz="2400" dirty="0" err="1">
                <a:latin typeface="Times New Roman" panose="02020603050405020304" pitchFamily="18" charset="0"/>
                <a:cs typeface="Times New Roman" panose="02020603050405020304" pitchFamily="18" charset="0"/>
              </a:rPr>
              <a:t>r.area</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print("Area of </a:t>
            </a:r>
            <a:r>
              <a:rPr lang="en-US" sz="2400" dirty="0" err="1">
                <a:latin typeface="Times New Roman" panose="02020603050405020304" pitchFamily="18" charset="0"/>
                <a:cs typeface="Times New Roman" panose="02020603050405020304" pitchFamily="18" charset="0"/>
              </a:rPr>
              <a:t>trianglr</a:t>
            </a:r>
            <a:r>
              <a:rPr lang="en-US" sz="2400" dirty="0">
                <a:latin typeface="Times New Roman" panose="02020603050405020304" pitchFamily="18" charset="0"/>
                <a:cs typeface="Times New Roman" panose="02020603050405020304" pitchFamily="18" charset="0"/>
              </a:rPr>
              <a:t> is ", </a:t>
            </a:r>
            <a:r>
              <a:rPr lang="en-US" sz="2400" dirty="0" err="1">
                <a:latin typeface="Times New Roman" panose="02020603050405020304" pitchFamily="18" charset="0"/>
                <a:cs typeface="Times New Roman" panose="02020603050405020304" pitchFamily="18" charset="0"/>
              </a:rPr>
              <a:t>r.triarea</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Output:</a:t>
            </a:r>
          </a:p>
          <a:p>
            <a:pPr lvl="1"/>
            <a:r>
              <a:rPr lang="en-US" sz="2400" dirty="0">
                <a:latin typeface="Times New Roman" panose="02020603050405020304" pitchFamily="18" charset="0"/>
                <a:cs typeface="Times New Roman" panose="02020603050405020304" pitchFamily="18" charset="0"/>
              </a:rPr>
              <a:t>Area of rectangle is  40</a:t>
            </a:r>
          </a:p>
          <a:p>
            <a:pPr lvl="1"/>
            <a:r>
              <a:rPr lang="en-US" sz="2400" dirty="0">
                <a:latin typeface="Times New Roman" panose="02020603050405020304" pitchFamily="18" charset="0"/>
                <a:cs typeface="Times New Roman" panose="02020603050405020304" pitchFamily="18" charset="0"/>
              </a:rPr>
              <a:t>Area of </a:t>
            </a:r>
            <a:r>
              <a:rPr lang="en-US" sz="2400" dirty="0" err="1">
                <a:latin typeface="Times New Roman" panose="02020603050405020304" pitchFamily="18" charset="0"/>
                <a:cs typeface="Times New Roman" panose="02020603050405020304" pitchFamily="18" charset="0"/>
              </a:rPr>
              <a:t>trianglr</a:t>
            </a:r>
            <a:r>
              <a:rPr lang="en-US" sz="2400" dirty="0">
                <a:latin typeface="Times New Roman" panose="02020603050405020304" pitchFamily="18" charset="0"/>
                <a:cs typeface="Times New Roman" panose="02020603050405020304" pitchFamily="18" charset="0"/>
              </a:rPr>
              <a:t> is  30.0</a:t>
            </a:r>
          </a:p>
        </p:txBody>
      </p:sp>
    </p:spTree>
    <p:extLst>
      <p:ext uri="{BB962C8B-B14F-4D97-AF65-F5344CB8AC3E}">
        <p14:creationId xmlns:p14="http://schemas.microsoft.com/office/powerpoint/2010/main" val="259034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63E4C-5D0C-29E6-0752-5D2C692CEF3A}"/>
              </a:ext>
            </a:extLst>
          </p:cNvPr>
          <p:cNvSpPr txBox="1"/>
          <p:nvPr/>
        </p:nvSpPr>
        <p:spPr>
          <a:xfrm>
            <a:off x="0" y="0"/>
            <a:ext cx="12192000" cy="710963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Object:</a:t>
            </a:r>
          </a:p>
          <a:p>
            <a:r>
              <a:rPr lang="en-US" sz="2400" dirty="0">
                <a:latin typeface="Times New Roman" panose="02020603050405020304" pitchFamily="18" charset="0"/>
                <a:cs typeface="Times New Roman" panose="02020603050405020304" pitchFamily="18" charset="0"/>
              </a:rPr>
              <a:t>It is an entity that has state and behavior.</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Syntax:</a:t>
            </a:r>
          </a:p>
          <a:p>
            <a:pPr lvl="1"/>
            <a:r>
              <a:rPr lang="en-US" sz="2400" dirty="0" err="1">
                <a:latin typeface="Times New Roman" panose="02020603050405020304" pitchFamily="18" charset="0"/>
                <a:cs typeface="Times New Roman" panose="02020603050405020304" pitchFamily="18" charset="0"/>
              </a:rPr>
              <a:t>objectName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ClassName</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Example:</a:t>
            </a:r>
          </a:p>
          <a:p>
            <a:pPr lvl="1"/>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MyClass</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    x = 5</a:t>
            </a:r>
          </a:p>
          <a:p>
            <a:pPr lvl="1"/>
            <a:r>
              <a:rPr lang="en-US" sz="2400" dirty="0">
                <a:latin typeface="Times New Roman" panose="02020603050405020304" pitchFamily="18" charset="0"/>
                <a:cs typeface="Times New Roman" panose="02020603050405020304" pitchFamily="18" charset="0"/>
              </a:rPr>
              <a:t>p1 = </a:t>
            </a:r>
            <a:r>
              <a:rPr lang="en-US" sz="2400" dirty="0" err="1">
                <a:latin typeface="Times New Roman" panose="02020603050405020304" pitchFamily="18" charset="0"/>
                <a:cs typeface="Times New Roman" panose="02020603050405020304" pitchFamily="18" charset="0"/>
              </a:rPr>
              <a:t>MyClass</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print(p1.x)</a:t>
            </a:r>
          </a:p>
          <a:p>
            <a:endParaRPr lang="en-IN" sz="2400" dirty="0">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Program:</a:t>
            </a:r>
          </a:p>
          <a:p>
            <a:pPr lvl="1"/>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    l = 8</a:t>
            </a:r>
          </a:p>
          <a:p>
            <a:pPr lvl="1"/>
            <a:r>
              <a:rPr lang="en-US" sz="2400" dirty="0">
                <a:latin typeface="Times New Roman" panose="02020603050405020304" pitchFamily="18" charset="0"/>
                <a:cs typeface="Times New Roman" panose="02020603050405020304" pitchFamily="18" charset="0"/>
              </a:rPr>
              <a:t>    b = 5</a:t>
            </a:r>
          </a:p>
          <a:p>
            <a:pPr lvl="1"/>
            <a:r>
              <a:rPr lang="en-US" sz="2400" dirty="0">
                <a:latin typeface="Times New Roman" panose="02020603050405020304" pitchFamily="18" charset="0"/>
                <a:cs typeface="Times New Roman" panose="02020603050405020304" pitchFamily="18" charset="0"/>
              </a:rPr>
              <a:t>c = </a:t>
            </a:r>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print("Result is : " , </a:t>
            </a:r>
            <a:r>
              <a:rPr lang="en-US" sz="2400" dirty="0" err="1">
                <a:latin typeface="Times New Roman" panose="02020603050405020304" pitchFamily="18" charset="0"/>
                <a:cs typeface="Times New Roman" panose="02020603050405020304" pitchFamily="18" charset="0"/>
              </a:rPr>
              <a:t>c.l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c.b</a:t>
            </a:r>
            <a:r>
              <a:rPr lang="en-US" sz="2400" dirty="0">
                <a:latin typeface="Times New Roman" panose="02020603050405020304" pitchFamily="18" charset="0"/>
                <a:cs typeface="Times New Roman" panose="02020603050405020304" pitchFamily="18" charset="0"/>
              </a:rPr>
              <a:t>)</a:t>
            </a:r>
          </a:p>
          <a:p>
            <a:pPr lvl="1"/>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3C22FD9-3731-EFF8-D1EA-AA89DC693758}"/>
              </a:ext>
            </a:extLst>
          </p:cNvPr>
          <p:cNvSpPr txBox="1"/>
          <p:nvPr/>
        </p:nvSpPr>
        <p:spPr>
          <a:xfrm>
            <a:off x="5776686" y="2307771"/>
            <a:ext cx="3120571" cy="830997"/>
          </a:xfrm>
          <a:prstGeom prst="rect">
            <a:avLst/>
          </a:prstGeom>
          <a:noFill/>
        </p:spPr>
        <p:txBody>
          <a:bodyPr wrap="squar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Output:</a:t>
            </a:r>
          </a:p>
          <a:p>
            <a:pPr lvl="1"/>
            <a:r>
              <a:rPr lang="en-IN" sz="2400" dirty="0">
                <a:latin typeface="Times New Roman" panose="02020603050405020304" pitchFamily="18" charset="0"/>
                <a:cs typeface="Times New Roman" panose="02020603050405020304" pitchFamily="18" charset="0"/>
              </a:rPr>
              <a:t>5</a:t>
            </a:r>
          </a:p>
        </p:txBody>
      </p:sp>
      <p:sp>
        <p:nvSpPr>
          <p:cNvPr id="4" name="TextBox 3">
            <a:extLst>
              <a:ext uri="{FF2B5EF4-FFF2-40B4-BE49-F238E27FC236}">
                <a16:creationId xmlns:a16="http://schemas.microsoft.com/office/drawing/2014/main" id="{A3A4BA29-C1B7-B714-8937-E366692767C0}"/>
              </a:ext>
            </a:extLst>
          </p:cNvPr>
          <p:cNvSpPr txBox="1"/>
          <p:nvPr/>
        </p:nvSpPr>
        <p:spPr>
          <a:xfrm>
            <a:off x="6096000" y="4804229"/>
            <a:ext cx="3352800" cy="1231106"/>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Output:</a:t>
            </a:r>
          </a:p>
          <a:p>
            <a:pPr lvl="1"/>
            <a:r>
              <a:rPr lang="en-IN" sz="2800" dirty="0">
                <a:latin typeface="Times New Roman" panose="02020603050405020304" pitchFamily="18" charset="0"/>
                <a:cs typeface="Times New Roman" panose="02020603050405020304" pitchFamily="18" charset="0"/>
              </a:rPr>
              <a:t>Result is :  40</a:t>
            </a:r>
          </a:p>
          <a:p>
            <a:endParaRPr lang="en-IN" sz="1600" dirty="0"/>
          </a:p>
        </p:txBody>
      </p:sp>
    </p:spTree>
    <p:extLst>
      <p:ext uri="{BB962C8B-B14F-4D97-AF65-F5344CB8AC3E}">
        <p14:creationId xmlns:p14="http://schemas.microsoft.com/office/powerpoint/2010/main" val="673332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E05998-DB9F-A5A4-48B5-C903AE927FE7}"/>
              </a:ext>
            </a:extLst>
          </p:cNvPr>
          <p:cNvSpPr txBox="1"/>
          <p:nvPr/>
        </p:nvSpPr>
        <p:spPr>
          <a:xfrm>
            <a:off x="0" y="0"/>
            <a:ext cx="12192000" cy="840230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Polymorphism:</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Poly means many.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Performing the same task in different ways called polymorphism</a:t>
            </a:r>
            <a:r>
              <a:rPr lang="en-US" sz="2800" b="1" i="1" dirty="0">
                <a:latin typeface="Times New Roman" panose="02020603050405020304" pitchFamily="18" charset="0"/>
                <a:cs typeface="Times New Roman" panose="02020603050405020304" pitchFamily="18" charset="0"/>
              </a:rPr>
              <a:t> (or) </a:t>
            </a:r>
            <a:r>
              <a:rPr lang="en-US" sz="2800" dirty="0">
                <a:latin typeface="Times New Roman" panose="02020603050405020304" pitchFamily="18" charset="0"/>
                <a:cs typeface="Times New Roman" panose="02020603050405020304" pitchFamily="18" charset="0"/>
              </a:rPr>
              <a:t>Performing a single action in many ways.</a:t>
            </a:r>
          </a:p>
          <a:p>
            <a:endParaRPr lang="en-US" sz="24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Method overriding:</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Declaring a method in sub class which is already in parent class is known as </a:t>
            </a:r>
            <a:r>
              <a:rPr lang="en-US" sz="2800" dirty="0">
                <a:latin typeface="Times New Roman" panose="02020603050405020304" pitchFamily="18" charset="0"/>
                <a:cs typeface="Times New Roman" panose="02020603050405020304" pitchFamily="18" charset="0"/>
              </a:rPr>
              <a:t>Method overriding.</a:t>
            </a:r>
            <a:endParaRPr lang="en-IN" sz="28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One method is available in one base class and another in derived class.</a:t>
            </a:r>
          </a:p>
          <a:p>
            <a:pPr marL="914400" lvl="1"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More than one method has same method name  and same parameter.</a:t>
            </a:r>
          </a:p>
          <a:p>
            <a:pPr marL="914400" lvl="1"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Method execution depends upon calling the object.</a:t>
            </a:r>
          </a:p>
          <a:p>
            <a:pPr marL="1371600" lvl="2"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If base class object called base class method execute.</a:t>
            </a:r>
          </a:p>
          <a:p>
            <a:pPr marL="1371600" lvl="2"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If child class object called child class method execute.</a:t>
            </a: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lvl="1"/>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588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FE5783-8EB4-4BE7-8E17-417559CBF872}"/>
              </a:ext>
            </a:extLst>
          </p:cNvPr>
          <p:cNvSpPr txBox="1"/>
          <p:nvPr/>
        </p:nvSpPr>
        <p:spPr>
          <a:xfrm>
            <a:off x="0" y="0"/>
            <a:ext cx="12192000" cy="6801862"/>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Program</a:t>
            </a:r>
            <a:r>
              <a:rPr lang="en-IN" sz="2800" b="1" dirty="0">
                <a:latin typeface="Times New Roman" panose="02020603050405020304" pitchFamily="18" charset="0"/>
                <a:cs typeface="Times New Roman" panose="02020603050405020304" pitchFamily="18" charset="0"/>
                <a:sym typeface="Wingdings" panose="05000000000000000000" pitchFamily="2" charset="2"/>
              </a:rPr>
              <a:t>:(overriding)</a:t>
            </a:r>
          </a:p>
          <a:p>
            <a:r>
              <a:rPr lang="en-IN" sz="2400" dirty="0">
                <a:latin typeface="Times New Roman" panose="02020603050405020304" pitchFamily="18" charset="0"/>
                <a:cs typeface="Times New Roman" panose="02020603050405020304" pitchFamily="18" charset="0"/>
              </a:rPr>
              <a:t>class </a:t>
            </a:r>
            <a:r>
              <a:rPr lang="en-IN" sz="2400" dirty="0" err="1">
                <a:latin typeface="Times New Roman" panose="02020603050405020304" pitchFamily="18" charset="0"/>
                <a:cs typeface="Times New Roman" panose="02020603050405020304" pitchFamily="18" charset="0"/>
              </a:rPr>
              <a:t>rect</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self.l</a:t>
            </a:r>
            <a:r>
              <a:rPr lang="en-IN" sz="2400" dirty="0">
                <a:latin typeface="Times New Roman" panose="02020603050405020304" pitchFamily="18" charset="0"/>
                <a:cs typeface="Times New Roman" panose="02020603050405020304" pitchFamily="18" charset="0"/>
              </a:rPr>
              <a:t> = 8</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self.b</a:t>
            </a:r>
            <a:r>
              <a:rPr lang="en-IN" sz="2400" dirty="0">
                <a:latin typeface="Times New Roman" panose="02020603050405020304" pitchFamily="18" charset="0"/>
                <a:cs typeface="Times New Roman" panose="02020603050405020304" pitchFamily="18" charset="0"/>
              </a:rPr>
              <a:t> = 5</a:t>
            </a:r>
          </a:p>
          <a:p>
            <a:r>
              <a:rPr lang="en-IN" sz="2400" dirty="0">
                <a:latin typeface="Times New Roman" panose="02020603050405020304" pitchFamily="18" charset="0"/>
                <a:cs typeface="Times New Roman" panose="02020603050405020304" pitchFamily="18" charset="0"/>
              </a:rPr>
              <a:t>    def area(self):</a:t>
            </a:r>
          </a:p>
          <a:p>
            <a:r>
              <a:rPr lang="en-IN" sz="2400" dirty="0">
                <a:latin typeface="Times New Roman" panose="02020603050405020304" pitchFamily="18" charset="0"/>
                <a:cs typeface="Times New Roman" panose="02020603050405020304" pitchFamily="18" charset="0"/>
              </a:rPr>
              <a:t>        return </a:t>
            </a:r>
            <a:r>
              <a:rPr lang="en-IN" sz="2400" dirty="0" err="1">
                <a:latin typeface="Times New Roman" panose="02020603050405020304" pitchFamily="18" charset="0"/>
                <a:cs typeface="Times New Roman" panose="02020603050405020304" pitchFamily="18" charset="0"/>
              </a:rPr>
              <a:t>self.l</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self.b</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class triangle(</a:t>
            </a:r>
            <a:r>
              <a:rPr lang="en-IN" sz="2400" dirty="0" err="1">
                <a:latin typeface="Times New Roman" panose="02020603050405020304" pitchFamily="18" charset="0"/>
                <a:cs typeface="Times New Roman" panose="02020603050405020304" pitchFamily="18" charset="0"/>
              </a:rPr>
              <a:t>rect</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rect</a:t>
            </a:r>
            <a:r>
              <a:rPr lang="en-IN" sz="2400" dirty="0">
                <a:latin typeface="Times New Roman" panose="02020603050405020304" pitchFamily="18" charset="0"/>
                <a:cs typeface="Times New Roman" panose="02020603050405020304" pitchFamily="18" charset="0"/>
              </a:rPr>
              <a:t>.__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self.x</a:t>
            </a:r>
            <a:r>
              <a:rPr lang="en-IN" sz="2400" dirty="0">
                <a:latin typeface="Times New Roman" panose="02020603050405020304" pitchFamily="18" charset="0"/>
                <a:cs typeface="Times New Roman" panose="02020603050405020304" pitchFamily="18" charset="0"/>
              </a:rPr>
              <a:t> = 10</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self.y</a:t>
            </a:r>
            <a:r>
              <a:rPr lang="en-IN" sz="2400" dirty="0">
                <a:latin typeface="Times New Roman" panose="02020603050405020304" pitchFamily="18" charset="0"/>
                <a:cs typeface="Times New Roman" panose="02020603050405020304" pitchFamily="18" charset="0"/>
              </a:rPr>
              <a:t> = 20</a:t>
            </a:r>
          </a:p>
          <a:p>
            <a:r>
              <a:rPr lang="en-IN" sz="2400" dirty="0">
                <a:latin typeface="Times New Roman" panose="02020603050405020304" pitchFamily="18" charset="0"/>
                <a:cs typeface="Times New Roman" panose="02020603050405020304" pitchFamily="18" charset="0"/>
              </a:rPr>
              <a:t>    def area(self):</a:t>
            </a:r>
          </a:p>
          <a:p>
            <a:r>
              <a:rPr lang="en-IN" sz="2400" dirty="0">
                <a:latin typeface="Times New Roman" panose="02020603050405020304" pitchFamily="18" charset="0"/>
                <a:cs typeface="Times New Roman" panose="02020603050405020304" pitchFamily="18" charset="0"/>
              </a:rPr>
              <a:t>        return 1/2 * </a:t>
            </a:r>
            <a:r>
              <a:rPr lang="en-IN" sz="2400" dirty="0" err="1">
                <a:latin typeface="Times New Roman" panose="02020603050405020304" pitchFamily="18" charset="0"/>
                <a:cs typeface="Times New Roman" panose="02020603050405020304" pitchFamily="18" charset="0"/>
              </a:rPr>
              <a:t>self.x</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self.y</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 = triangle()</a:t>
            </a:r>
          </a:p>
          <a:p>
            <a:r>
              <a:rPr lang="en-IN" sz="2400" dirty="0">
                <a:latin typeface="Times New Roman" panose="02020603050405020304" pitchFamily="18" charset="0"/>
                <a:cs typeface="Times New Roman" panose="02020603050405020304" pitchFamily="18" charset="0"/>
              </a:rPr>
              <a:t>print("Area of triangle : ", </a:t>
            </a:r>
            <a:r>
              <a:rPr lang="en-IN" sz="2400" dirty="0" err="1">
                <a:latin typeface="Times New Roman" panose="02020603050405020304" pitchFamily="18" charset="0"/>
                <a:cs typeface="Times New Roman" panose="02020603050405020304" pitchFamily="18" charset="0"/>
              </a:rPr>
              <a:t>r.area</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9364C83-BF80-6D0D-DC76-9627B4994C2C}"/>
              </a:ext>
            </a:extLst>
          </p:cNvPr>
          <p:cNvSpPr txBox="1"/>
          <p:nvPr/>
        </p:nvSpPr>
        <p:spPr>
          <a:xfrm>
            <a:off x="5471886" y="1465943"/>
            <a:ext cx="5297714" cy="1538883"/>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r>
              <a:rPr lang="en-IN" sz="2800" b="1" dirty="0">
                <a:solidFill>
                  <a:srgbClr val="FF0000"/>
                </a:solidFill>
                <a:latin typeface="Times New Roman" panose="02020603050405020304" pitchFamily="18" charset="0"/>
                <a:cs typeface="Times New Roman" panose="02020603050405020304" pitchFamily="18" charset="0"/>
              </a:rPr>
              <a:t>Output:</a:t>
            </a:r>
          </a:p>
          <a:p>
            <a:pPr lvl="1"/>
            <a:r>
              <a:rPr lang="en-IN" sz="2400" dirty="0">
                <a:latin typeface="Times New Roman" panose="02020603050405020304" pitchFamily="18" charset="0"/>
                <a:cs typeface="Times New Roman" panose="02020603050405020304" pitchFamily="18" charset="0"/>
              </a:rPr>
              <a:t>Area of triangle :  100.0</a:t>
            </a:r>
          </a:p>
          <a:p>
            <a:endParaRPr lang="en-IN" dirty="0"/>
          </a:p>
        </p:txBody>
      </p:sp>
    </p:spTree>
    <p:extLst>
      <p:ext uri="{BB962C8B-B14F-4D97-AF65-F5344CB8AC3E}">
        <p14:creationId xmlns:p14="http://schemas.microsoft.com/office/powerpoint/2010/main" val="1004304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60CDF1-9B32-17D4-B415-57C910AE9F88}"/>
              </a:ext>
            </a:extLst>
          </p:cNvPr>
          <p:cNvSpPr txBox="1"/>
          <p:nvPr/>
        </p:nvSpPr>
        <p:spPr>
          <a:xfrm>
            <a:off x="0" y="0"/>
            <a:ext cx="12192000" cy="6370975"/>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Program: </a:t>
            </a:r>
            <a:r>
              <a:rPr lang="en-US" sz="2400" b="1" dirty="0">
                <a:solidFill>
                  <a:srgbClr val="FF0000"/>
                </a:solidFill>
                <a:latin typeface="Times New Roman" panose="02020603050405020304" pitchFamily="18" charset="0"/>
                <a:cs typeface="Times New Roman" panose="02020603050405020304" pitchFamily="18" charset="0"/>
              </a:rPr>
              <a:t>(access a method of the base class from the derived class)</a:t>
            </a:r>
          </a:p>
          <a:p>
            <a:r>
              <a:rPr lang="en-IN" sz="2400" dirty="0">
                <a:latin typeface="Times New Roman" panose="02020603050405020304" pitchFamily="18" charset="0"/>
                <a:cs typeface="Times New Roman" panose="02020603050405020304" pitchFamily="18" charset="0"/>
              </a:rPr>
              <a:t>class </a:t>
            </a:r>
            <a:r>
              <a:rPr lang="en-IN" sz="2400" dirty="0" err="1">
                <a:latin typeface="Times New Roman" panose="02020603050405020304" pitchFamily="18" charset="0"/>
                <a:cs typeface="Times New Roman" panose="02020603050405020304" pitchFamily="18" charset="0"/>
              </a:rPr>
              <a:t>rect</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self.l</a:t>
            </a:r>
            <a:r>
              <a:rPr lang="en-IN" sz="2400" dirty="0">
                <a:latin typeface="Times New Roman" panose="02020603050405020304" pitchFamily="18" charset="0"/>
                <a:cs typeface="Times New Roman" panose="02020603050405020304" pitchFamily="18" charset="0"/>
              </a:rPr>
              <a:t> = 8</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self.b</a:t>
            </a:r>
            <a:r>
              <a:rPr lang="en-IN" sz="2400" dirty="0">
                <a:latin typeface="Times New Roman" panose="02020603050405020304" pitchFamily="18" charset="0"/>
                <a:cs typeface="Times New Roman" panose="02020603050405020304" pitchFamily="18" charset="0"/>
              </a:rPr>
              <a:t> = 5</a:t>
            </a:r>
          </a:p>
          <a:p>
            <a:r>
              <a:rPr lang="en-IN" sz="2400" dirty="0">
                <a:latin typeface="Times New Roman" panose="02020603050405020304" pitchFamily="18" charset="0"/>
                <a:cs typeface="Times New Roman" panose="02020603050405020304" pitchFamily="18" charset="0"/>
              </a:rPr>
              <a:t>    def area(self):</a:t>
            </a:r>
          </a:p>
          <a:p>
            <a:r>
              <a:rPr lang="en-IN" sz="2400" dirty="0">
                <a:latin typeface="Times New Roman" panose="02020603050405020304" pitchFamily="18" charset="0"/>
                <a:cs typeface="Times New Roman" panose="02020603050405020304" pitchFamily="18" charset="0"/>
              </a:rPr>
              <a:t>        print("Area of rectangle : ", </a:t>
            </a:r>
            <a:r>
              <a:rPr lang="en-IN" sz="2400" dirty="0" err="1">
                <a:latin typeface="Times New Roman" panose="02020603050405020304" pitchFamily="18" charset="0"/>
                <a:cs typeface="Times New Roman" panose="02020603050405020304" pitchFamily="18" charset="0"/>
              </a:rPr>
              <a:t>self.l</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self.b</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class triangle(</a:t>
            </a:r>
            <a:r>
              <a:rPr lang="en-IN" sz="2400" dirty="0" err="1">
                <a:latin typeface="Times New Roman" panose="02020603050405020304" pitchFamily="18" charset="0"/>
                <a:cs typeface="Times New Roman" panose="02020603050405020304" pitchFamily="18" charset="0"/>
              </a:rPr>
              <a:t>rect</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rect</a:t>
            </a:r>
            <a:r>
              <a:rPr lang="en-IN" sz="2400" dirty="0">
                <a:latin typeface="Times New Roman" panose="02020603050405020304" pitchFamily="18" charset="0"/>
                <a:cs typeface="Times New Roman" panose="02020603050405020304" pitchFamily="18" charset="0"/>
              </a:rPr>
              <a:t>.__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self.x</a:t>
            </a:r>
            <a:r>
              <a:rPr lang="en-IN" sz="2400" dirty="0">
                <a:latin typeface="Times New Roman" panose="02020603050405020304" pitchFamily="18" charset="0"/>
                <a:cs typeface="Times New Roman" panose="02020603050405020304" pitchFamily="18" charset="0"/>
              </a:rPr>
              <a:t> = 10</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self.y</a:t>
            </a:r>
            <a:r>
              <a:rPr lang="en-IN" sz="2400" dirty="0">
                <a:latin typeface="Times New Roman" panose="02020603050405020304" pitchFamily="18" charset="0"/>
                <a:cs typeface="Times New Roman" panose="02020603050405020304" pitchFamily="18" charset="0"/>
              </a:rPr>
              <a:t> = 20</a:t>
            </a:r>
          </a:p>
          <a:p>
            <a:r>
              <a:rPr lang="en-IN" sz="2400" dirty="0">
                <a:latin typeface="Times New Roman" panose="02020603050405020304" pitchFamily="18" charset="0"/>
                <a:cs typeface="Times New Roman" panose="02020603050405020304" pitchFamily="18" charset="0"/>
              </a:rPr>
              <a:t>    def area(self):</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rect.area</a:t>
            </a:r>
            <a:r>
              <a:rPr lang="en-IN" sz="2400" dirty="0">
                <a:latin typeface="Times New Roman" panose="02020603050405020304" pitchFamily="18" charset="0"/>
                <a:cs typeface="Times New Roman" panose="02020603050405020304" pitchFamily="18" charset="0"/>
              </a:rPr>
              <a:t>(self)</a:t>
            </a:r>
          </a:p>
          <a:p>
            <a:r>
              <a:rPr lang="en-IN" sz="2400" dirty="0">
                <a:latin typeface="Times New Roman" panose="02020603050405020304" pitchFamily="18" charset="0"/>
                <a:cs typeface="Times New Roman" panose="02020603050405020304" pitchFamily="18" charset="0"/>
              </a:rPr>
              <a:t>        print("Area of triangle : ", 1/2 * </a:t>
            </a:r>
            <a:r>
              <a:rPr lang="en-IN" sz="2400" dirty="0" err="1">
                <a:latin typeface="Times New Roman" panose="02020603050405020304" pitchFamily="18" charset="0"/>
                <a:cs typeface="Times New Roman" panose="02020603050405020304" pitchFamily="18" charset="0"/>
              </a:rPr>
              <a:t>self.x</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self.y</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r = triangle()</a:t>
            </a:r>
          </a:p>
          <a:p>
            <a:r>
              <a:rPr lang="en-IN" sz="2400" dirty="0" err="1">
                <a:latin typeface="Times New Roman" panose="02020603050405020304" pitchFamily="18" charset="0"/>
                <a:cs typeface="Times New Roman" panose="02020603050405020304" pitchFamily="18" charset="0"/>
              </a:rPr>
              <a:t>r.area</a:t>
            </a:r>
            <a:r>
              <a:rPr lang="en-IN" sz="24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E9D586FB-2AE2-022C-3924-FF7F1ECCE49B}"/>
              </a:ext>
            </a:extLst>
          </p:cNvPr>
          <p:cNvSpPr txBox="1"/>
          <p:nvPr/>
        </p:nvSpPr>
        <p:spPr>
          <a:xfrm>
            <a:off x="6423546" y="2961565"/>
            <a:ext cx="4699379" cy="1261884"/>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Output:</a:t>
            </a:r>
          </a:p>
          <a:p>
            <a:pPr lvl="1"/>
            <a:r>
              <a:rPr lang="en-US" sz="2400" dirty="0">
                <a:latin typeface="Times New Roman" panose="02020603050405020304" pitchFamily="18" charset="0"/>
                <a:cs typeface="Times New Roman" panose="02020603050405020304" pitchFamily="18" charset="0"/>
              </a:rPr>
              <a:t>Area of rectangle :  40</a:t>
            </a:r>
          </a:p>
          <a:p>
            <a:pPr lvl="1"/>
            <a:r>
              <a:rPr lang="en-US" sz="2400" dirty="0">
                <a:latin typeface="Times New Roman" panose="02020603050405020304" pitchFamily="18" charset="0"/>
                <a:cs typeface="Times New Roman" panose="02020603050405020304" pitchFamily="18" charset="0"/>
              </a:rPr>
              <a:t>Area of triangle :  100.0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344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46B9D9-AFC5-C82E-8238-11C63F711F1D}"/>
              </a:ext>
            </a:extLst>
          </p:cNvPr>
          <p:cNvSpPr txBox="1"/>
          <p:nvPr/>
        </p:nvSpPr>
        <p:spPr>
          <a:xfrm>
            <a:off x="0" y="0"/>
            <a:ext cx="12192000" cy="7602081"/>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Program:</a:t>
            </a:r>
          </a:p>
          <a:p>
            <a:r>
              <a:rPr lang="en-US" sz="2400" dirty="0">
                <a:latin typeface="Times New Roman" panose="02020603050405020304" pitchFamily="18" charset="0"/>
                <a:cs typeface="Times New Roman" panose="02020603050405020304" pitchFamily="18" charset="0"/>
              </a:rPr>
              <a:t>class book:</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x):</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self.price</a:t>
            </a:r>
            <a:r>
              <a:rPr lang="en-US" sz="2400" dirty="0">
                <a:latin typeface="Times New Roman" panose="02020603050405020304" pitchFamily="18" charset="0"/>
                <a:cs typeface="Times New Roman" panose="02020603050405020304" pitchFamily="18" charset="0"/>
              </a:rPr>
              <a:t> = x</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stocklist</a:t>
            </a:r>
            <a:r>
              <a:rPr lang="en-US" sz="2400" dirty="0">
                <a:latin typeface="Times New Roman" panose="02020603050405020304" pitchFamily="18" charset="0"/>
                <a:cs typeface="Times New Roman" panose="02020603050405020304" pitchFamily="18" charset="0"/>
              </a:rPr>
              <a:t>(book):</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x):</a:t>
            </a:r>
          </a:p>
          <a:p>
            <a:r>
              <a:rPr lang="en-US" sz="2400" dirty="0">
                <a:latin typeface="Times New Roman" panose="02020603050405020304" pitchFamily="18" charset="0"/>
                <a:cs typeface="Times New Roman" panose="02020603050405020304" pitchFamily="18" charset="0"/>
              </a:rPr>
              <a:t>        book.__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a:t>
            </a:r>
            <a:r>
              <a:rPr lang="en-US" sz="2400" dirty="0" err="1">
                <a:latin typeface="Times New Roman" panose="02020603050405020304" pitchFamily="18" charset="0"/>
                <a:cs typeface="Times New Roman" panose="02020603050405020304" pitchFamily="18" charset="0"/>
              </a:rPr>
              <a:t>self,x</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commission(self):</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self.comm</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self.price</a:t>
            </a:r>
            <a:r>
              <a:rPr lang="en-US" sz="2400" dirty="0">
                <a:latin typeface="Times New Roman" panose="02020603050405020304" pitchFamily="18" charset="0"/>
                <a:cs typeface="Times New Roman" panose="02020603050405020304" pitchFamily="18" charset="0"/>
              </a:rPr>
              <a:t>*5/100</a:t>
            </a:r>
          </a:p>
          <a:p>
            <a:r>
              <a:rPr lang="en-US" sz="2400" dirty="0">
                <a:latin typeface="Times New Roman" panose="02020603050405020304" pitchFamily="18" charset="0"/>
                <a:cs typeface="Times New Roman" panose="02020603050405020304" pitchFamily="18" charset="0"/>
              </a:rPr>
              <a:t>        print("Commission of </a:t>
            </a:r>
            <a:r>
              <a:rPr lang="en-US" sz="2400" dirty="0" err="1">
                <a:latin typeface="Times New Roman" panose="02020603050405020304" pitchFamily="18" charset="0"/>
                <a:cs typeface="Times New Roman" panose="02020603050405020304" pitchFamily="18" charset="0"/>
              </a:rPr>
              <a:t>stocklist</a:t>
            </a:r>
            <a:r>
              <a:rPr lang="en-US" sz="2400" dirty="0">
                <a:latin typeface="Times New Roman" panose="02020603050405020304" pitchFamily="18" charset="0"/>
                <a:cs typeface="Times New Roman" panose="02020603050405020304" pitchFamily="18" charset="0"/>
              </a:rPr>
              <a:t> is %.2f " %</a:t>
            </a:r>
            <a:r>
              <a:rPr lang="en-US" sz="2400" dirty="0" err="1">
                <a:latin typeface="Times New Roman" panose="02020603050405020304" pitchFamily="18" charset="0"/>
                <a:cs typeface="Times New Roman" panose="02020603050405020304" pitchFamily="18" charset="0"/>
              </a:rPr>
              <a:t>self.comm</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class distributor(book):</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x):</a:t>
            </a:r>
          </a:p>
          <a:p>
            <a:r>
              <a:rPr lang="en-US" sz="2400" dirty="0">
                <a:latin typeface="Times New Roman" panose="02020603050405020304" pitchFamily="18" charset="0"/>
                <a:cs typeface="Times New Roman" panose="02020603050405020304" pitchFamily="18" charset="0"/>
              </a:rPr>
              <a:t>        book.__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x)</a:t>
            </a:r>
          </a:p>
          <a:p>
            <a:r>
              <a:rPr lang="en-US" sz="2400" dirty="0">
                <a:latin typeface="Times New Roman" panose="02020603050405020304" pitchFamily="18" charset="0"/>
                <a:cs typeface="Times New Roman" panose="02020603050405020304" pitchFamily="18" charset="0"/>
              </a:rPr>
              <a:t>    def commission(self):</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self.comm</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self.price</a:t>
            </a:r>
            <a:r>
              <a:rPr lang="en-US" sz="2400" dirty="0">
                <a:latin typeface="Times New Roman" panose="02020603050405020304" pitchFamily="18" charset="0"/>
                <a:cs typeface="Times New Roman" panose="02020603050405020304" pitchFamily="18" charset="0"/>
              </a:rPr>
              <a:t> * 8/100</a:t>
            </a:r>
          </a:p>
          <a:p>
            <a:r>
              <a:rPr lang="en-US" sz="2400" dirty="0">
                <a:latin typeface="Times New Roman" panose="02020603050405020304" pitchFamily="18" charset="0"/>
                <a:cs typeface="Times New Roman" panose="02020603050405020304" pitchFamily="18" charset="0"/>
              </a:rPr>
              <a:t>        print("Commission of Distributor is %.2f" %</a:t>
            </a:r>
            <a:r>
              <a:rPr lang="en-US" sz="2400" dirty="0" err="1">
                <a:latin typeface="Times New Roman" panose="02020603050405020304" pitchFamily="18" charset="0"/>
                <a:cs typeface="Times New Roman" panose="02020603050405020304" pitchFamily="18" charset="0"/>
              </a:rPr>
              <a:t>self.comm</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292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441E9C-8365-11FE-76BE-F8FC99C54731}"/>
              </a:ext>
            </a:extLst>
          </p:cNvPr>
          <p:cNvSpPr txBox="1"/>
          <p:nvPr/>
        </p:nvSpPr>
        <p:spPr>
          <a:xfrm>
            <a:off x="0" y="0"/>
            <a:ext cx="12192000" cy="784830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class retailer(book):</a:t>
            </a:r>
          </a:p>
          <a:p>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 x):</a:t>
            </a:r>
          </a:p>
          <a:p>
            <a:r>
              <a:rPr lang="en-IN" sz="2400" dirty="0">
                <a:latin typeface="Times New Roman" panose="02020603050405020304" pitchFamily="18" charset="0"/>
                <a:cs typeface="Times New Roman" panose="02020603050405020304" pitchFamily="18" charset="0"/>
              </a:rPr>
              <a:t>        book.__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 x)</a:t>
            </a:r>
          </a:p>
          <a:p>
            <a:r>
              <a:rPr lang="en-IN" sz="2400" dirty="0">
                <a:latin typeface="Times New Roman" panose="02020603050405020304" pitchFamily="18" charset="0"/>
                <a:cs typeface="Times New Roman" panose="02020603050405020304" pitchFamily="18" charset="0"/>
              </a:rPr>
              <a:t>    def commission(self):</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self.comm</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self.price</a:t>
            </a:r>
            <a:r>
              <a:rPr lang="en-IN" sz="2400" dirty="0">
                <a:latin typeface="Times New Roman" panose="02020603050405020304" pitchFamily="18" charset="0"/>
                <a:cs typeface="Times New Roman" panose="02020603050405020304" pitchFamily="18" charset="0"/>
              </a:rPr>
              <a:t> * 10/100</a:t>
            </a:r>
          </a:p>
          <a:p>
            <a:r>
              <a:rPr lang="en-IN" sz="2400" dirty="0">
                <a:latin typeface="Times New Roman" panose="02020603050405020304" pitchFamily="18" charset="0"/>
                <a:cs typeface="Times New Roman" panose="02020603050405020304" pitchFamily="18" charset="0"/>
              </a:rPr>
              <a:t>        print("Commission of retailer is %.2f" %</a:t>
            </a:r>
            <a:r>
              <a:rPr lang="en-IN" sz="2400" dirty="0" err="1">
                <a:latin typeface="Times New Roman" panose="02020603050405020304" pitchFamily="18" charset="0"/>
                <a:cs typeface="Times New Roman" panose="02020603050405020304" pitchFamily="18" charset="0"/>
              </a:rPr>
              <a:t>self.comm</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 = stocklist(100)</a:t>
            </a:r>
          </a:p>
          <a:p>
            <a:r>
              <a:rPr lang="en-IN" sz="2400" dirty="0">
                <a:latin typeface="Times New Roman" panose="02020603050405020304" pitchFamily="18" charset="0"/>
                <a:cs typeface="Times New Roman" panose="02020603050405020304" pitchFamily="18" charset="0"/>
              </a:rPr>
              <a:t>s = distributor(100)</a:t>
            </a:r>
          </a:p>
          <a:p>
            <a:r>
              <a:rPr lang="en-IN" sz="2400" dirty="0">
                <a:latin typeface="Times New Roman" panose="02020603050405020304" pitchFamily="18" charset="0"/>
                <a:cs typeface="Times New Roman" panose="02020603050405020304" pitchFamily="18" charset="0"/>
              </a:rPr>
              <a:t>t = retailer(100)</a:t>
            </a:r>
          </a:p>
          <a:p>
            <a:r>
              <a:rPr lang="en-IN" sz="2400" dirty="0" err="1">
                <a:latin typeface="Times New Roman" panose="02020603050405020304" pitchFamily="18" charset="0"/>
                <a:cs typeface="Times New Roman" panose="02020603050405020304" pitchFamily="18" charset="0"/>
              </a:rPr>
              <a:t>prncomm</a:t>
            </a:r>
            <a:r>
              <a:rPr lang="en-IN" sz="2400" dirty="0">
                <a:latin typeface="Times New Roman" panose="02020603050405020304" pitchFamily="18" charset="0"/>
                <a:cs typeface="Times New Roman" panose="02020603050405020304" pitchFamily="18" charset="0"/>
              </a:rPr>
              <a:t> = [r, s, t]</a:t>
            </a:r>
          </a:p>
          <a:p>
            <a:r>
              <a:rPr lang="en-IN" sz="2400" dirty="0">
                <a:latin typeface="Times New Roman" panose="02020603050405020304" pitchFamily="18" charset="0"/>
                <a:cs typeface="Times New Roman" panose="02020603050405020304" pitchFamily="18" charset="0"/>
              </a:rPr>
              <a:t>for c in </a:t>
            </a:r>
            <a:r>
              <a:rPr lang="en-IN" sz="2400" dirty="0" err="1">
                <a:latin typeface="Times New Roman" panose="02020603050405020304" pitchFamily="18" charset="0"/>
                <a:cs typeface="Times New Roman" panose="02020603050405020304" pitchFamily="18" charset="0"/>
              </a:rPr>
              <a:t>prncomm</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c.commission</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800" b="1" dirty="0">
                <a:solidFill>
                  <a:srgbClr val="FF0000"/>
                </a:solidFill>
                <a:latin typeface="Times New Roman" panose="02020603050405020304" pitchFamily="18" charset="0"/>
                <a:cs typeface="Times New Roman" panose="02020603050405020304" pitchFamily="18" charset="0"/>
              </a:rPr>
              <a:t>Output:</a:t>
            </a:r>
          </a:p>
          <a:p>
            <a:pPr lvl="1"/>
            <a:r>
              <a:rPr lang="en-US" sz="2400" dirty="0">
                <a:latin typeface="Times New Roman" panose="02020603050405020304" pitchFamily="18" charset="0"/>
                <a:cs typeface="Times New Roman" panose="02020603050405020304" pitchFamily="18" charset="0"/>
              </a:rPr>
              <a:t>Commission of </a:t>
            </a:r>
            <a:r>
              <a:rPr lang="en-US" sz="2400" dirty="0" err="1">
                <a:latin typeface="Times New Roman" panose="02020603050405020304" pitchFamily="18" charset="0"/>
                <a:cs typeface="Times New Roman" panose="02020603050405020304" pitchFamily="18" charset="0"/>
              </a:rPr>
              <a:t>stocklist</a:t>
            </a:r>
            <a:r>
              <a:rPr lang="en-US" sz="2400" dirty="0">
                <a:latin typeface="Times New Roman" panose="02020603050405020304" pitchFamily="18" charset="0"/>
                <a:cs typeface="Times New Roman" panose="02020603050405020304" pitchFamily="18" charset="0"/>
              </a:rPr>
              <a:t> is 5.00</a:t>
            </a:r>
          </a:p>
          <a:p>
            <a:pPr lvl="1"/>
            <a:r>
              <a:rPr lang="en-US" sz="2400" dirty="0">
                <a:latin typeface="Times New Roman" panose="02020603050405020304" pitchFamily="18" charset="0"/>
                <a:cs typeface="Times New Roman" panose="02020603050405020304" pitchFamily="18" charset="0"/>
              </a:rPr>
              <a:t>Commission of Distributor is 8.00</a:t>
            </a:r>
          </a:p>
          <a:p>
            <a:pPr lvl="1"/>
            <a:r>
              <a:rPr lang="en-US" sz="2400" dirty="0">
                <a:latin typeface="Times New Roman" panose="02020603050405020304" pitchFamily="18" charset="0"/>
                <a:cs typeface="Times New Roman" panose="02020603050405020304" pitchFamily="18" charset="0"/>
              </a:rPr>
              <a:t>Commission of retailer is 10.00</a:t>
            </a:r>
          </a:p>
          <a:p>
            <a:endParaRPr lang="en-US" sz="2800" b="1" dirty="0">
              <a:solidFill>
                <a:srgbClr val="FF0000"/>
              </a:solidFill>
              <a:latin typeface="Times New Roman" panose="02020603050405020304" pitchFamily="18" charset="0"/>
              <a:cs typeface="Times New Roman" panose="02020603050405020304" pitchFamily="18" charset="0"/>
            </a:endParaRPr>
          </a:p>
          <a:p>
            <a:endParaRPr lang="en-IN"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623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677E3C-8CDF-3944-B339-C82881C31E4B}"/>
              </a:ext>
            </a:extLst>
          </p:cNvPr>
          <p:cNvSpPr txBox="1"/>
          <p:nvPr/>
        </p:nvSpPr>
        <p:spPr>
          <a:xfrm>
            <a:off x="0" y="0"/>
            <a:ext cx="12192000" cy="692497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Operator overloading: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overload a standard operator means that you apply arithmetic operator to a class instance to perform the desired operation.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You can add, subtract, multiply and divide instances using the standard operators in the same way they are used with numbers.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following program adds the instances r1 and r2 of the class </a:t>
            </a:r>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 through the + operator.</a:t>
            </a:r>
          </a:p>
          <a:p>
            <a:endParaRPr lang="en-IN" sz="2800" dirty="0">
              <a:latin typeface="Times New Roman" panose="02020603050405020304" pitchFamily="18" charset="0"/>
              <a:cs typeface="Times New Roman" panose="02020603050405020304" pitchFamily="18" charset="0"/>
            </a:endParaRPr>
          </a:p>
          <a:p>
            <a:r>
              <a:rPr lang="en-IN" sz="2800" b="1" dirty="0">
                <a:solidFill>
                  <a:srgbClr val="FF0000"/>
                </a:solidFill>
                <a:latin typeface="Times New Roman" panose="02020603050405020304" pitchFamily="18" charset="0"/>
                <a:cs typeface="Times New Roman" panose="02020603050405020304" pitchFamily="18" charset="0"/>
              </a:rPr>
              <a:t>Program:</a:t>
            </a:r>
          </a:p>
          <a:p>
            <a:r>
              <a:rPr lang="en-IN" sz="2400" dirty="0">
                <a:latin typeface="Times New Roman" panose="02020603050405020304" pitchFamily="18" charset="0"/>
                <a:cs typeface="Times New Roman" panose="02020603050405020304" pitchFamily="18" charset="0"/>
              </a:rPr>
              <a:t>class </a:t>
            </a:r>
            <a:r>
              <a:rPr lang="en-IN" sz="2400" dirty="0" err="1">
                <a:latin typeface="Times New Roman" panose="02020603050405020304" pitchFamily="18" charset="0"/>
                <a:cs typeface="Times New Roman" panose="02020603050405020304" pitchFamily="18" charset="0"/>
              </a:rPr>
              <a:t>rect</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 x, y):</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self.l</a:t>
            </a:r>
            <a:r>
              <a:rPr lang="en-IN" sz="2400" dirty="0">
                <a:latin typeface="Times New Roman" panose="02020603050405020304" pitchFamily="18" charset="0"/>
                <a:cs typeface="Times New Roman" panose="02020603050405020304" pitchFamily="18" charset="0"/>
              </a:rPr>
              <a:t> = x</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self.b</a:t>
            </a:r>
            <a:r>
              <a:rPr lang="en-IN" sz="2400" dirty="0">
                <a:latin typeface="Times New Roman" panose="02020603050405020304" pitchFamily="18" charset="0"/>
                <a:cs typeface="Times New Roman" panose="02020603050405020304" pitchFamily="18" charset="0"/>
              </a:rPr>
              <a:t> = y</a:t>
            </a:r>
          </a:p>
          <a:p>
            <a:r>
              <a:rPr lang="en-IN" sz="2400" dirty="0">
                <a:latin typeface="Times New Roman" panose="02020603050405020304" pitchFamily="18" charset="0"/>
                <a:cs typeface="Times New Roman" panose="02020603050405020304" pitchFamily="18" charset="0"/>
              </a:rPr>
              <a:t>    def __str__(self):</a:t>
            </a:r>
          </a:p>
          <a:p>
            <a:r>
              <a:rPr lang="en-IN" sz="2400" dirty="0">
                <a:latin typeface="Times New Roman" panose="02020603050405020304" pitchFamily="18" charset="0"/>
                <a:cs typeface="Times New Roman" panose="02020603050405020304" pitchFamily="18" charset="0"/>
              </a:rPr>
              <a:t>        return 'Length is %d, Breadth is </a:t>
            </a:r>
            <a:r>
              <a:rPr lang="en-IN" sz="2400">
                <a:latin typeface="Times New Roman" panose="02020603050405020304" pitchFamily="18" charset="0"/>
                <a:cs typeface="Times New Roman" panose="02020603050405020304" pitchFamily="18" charset="0"/>
              </a:rPr>
              <a:t>%d’ %(</a:t>
            </a:r>
            <a:r>
              <a:rPr lang="en-IN" sz="2400" dirty="0" err="1">
                <a:latin typeface="Times New Roman" panose="02020603050405020304" pitchFamily="18" charset="0"/>
                <a:cs typeface="Times New Roman" panose="02020603050405020304" pitchFamily="18" charset="0"/>
              </a:rPr>
              <a:t>self.l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self.b</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def __add__(self, other):</a:t>
            </a:r>
          </a:p>
          <a:p>
            <a:r>
              <a:rPr lang="en-IN" sz="2400" dirty="0">
                <a:latin typeface="Times New Roman" panose="02020603050405020304" pitchFamily="18" charset="0"/>
                <a:cs typeface="Times New Roman" panose="02020603050405020304" pitchFamily="18" charset="0"/>
              </a:rPr>
              <a:t>        return </a:t>
            </a:r>
            <a:r>
              <a:rPr lang="en-IN" sz="2400" dirty="0" err="1">
                <a:latin typeface="Times New Roman" panose="02020603050405020304" pitchFamily="18" charset="0"/>
                <a:cs typeface="Times New Roman" panose="02020603050405020304" pitchFamily="18" charset="0"/>
              </a:rPr>
              <a:t>rect</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self.l</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other.l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self.b</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other.b</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def </a:t>
            </a:r>
            <a:r>
              <a:rPr lang="en-IN" sz="2400" dirty="0" err="1">
                <a:latin typeface="Times New Roman" panose="02020603050405020304" pitchFamily="18" charset="0"/>
                <a:cs typeface="Times New Roman" panose="02020603050405020304" pitchFamily="18" charset="0"/>
              </a:rPr>
              <a:t>rectarea</a:t>
            </a:r>
            <a:r>
              <a:rPr lang="en-IN" sz="2400" dirty="0">
                <a:latin typeface="Times New Roman" panose="02020603050405020304" pitchFamily="18" charset="0"/>
                <a:cs typeface="Times New Roman" panose="02020603050405020304" pitchFamily="18" charset="0"/>
              </a:rPr>
              <a:t>(self):</a:t>
            </a:r>
          </a:p>
          <a:p>
            <a:r>
              <a:rPr lang="en-IN" sz="2400" dirty="0">
                <a:latin typeface="Times New Roman" panose="02020603050405020304" pitchFamily="18" charset="0"/>
                <a:cs typeface="Times New Roman" panose="02020603050405020304" pitchFamily="18" charset="0"/>
              </a:rPr>
              <a:t>        return </a:t>
            </a:r>
            <a:r>
              <a:rPr lang="en-IN" sz="2400" dirty="0" err="1">
                <a:latin typeface="Times New Roman" panose="02020603050405020304" pitchFamily="18" charset="0"/>
                <a:cs typeface="Times New Roman" panose="02020603050405020304" pitchFamily="18" charset="0"/>
              </a:rPr>
              <a:t>self.l</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self.b</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811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4FF01-7CEC-74EE-EF5D-068740612965}"/>
              </a:ext>
            </a:extLst>
          </p:cNvPr>
          <p:cNvSpPr txBox="1"/>
          <p:nvPr/>
        </p:nvSpPr>
        <p:spPr>
          <a:xfrm>
            <a:off x="0" y="0"/>
            <a:ext cx="12192000" cy="7171194"/>
          </a:xfrm>
          <a:prstGeom prst="rect">
            <a:avLst/>
          </a:prstGeom>
          <a:noFill/>
        </p:spPr>
        <p:txBody>
          <a:bodyPr wrap="square" rtlCol="0">
            <a:spAutoFit/>
          </a:bodyPr>
          <a:lstStyle/>
          <a:p>
            <a:r>
              <a:rPr lang="pt-BR" sz="2400" dirty="0">
                <a:latin typeface="Times New Roman" panose="02020603050405020304" pitchFamily="18" charset="0"/>
                <a:cs typeface="Times New Roman" panose="02020603050405020304" pitchFamily="18" charset="0"/>
              </a:rPr>
              <a:t>r1 = rect(5,8)</a:t>
            </a:r>
          </a:p>
          <a:p>
            <a:r>
              <a:rPr lang="pt-BR" sz="2400" dirty="0">
                <a:latin typeface="Times New Roman" panose="02020603050405020304" pitchFamily="18" charset="0"/>
                <a:cs typeface="Times New Roman" panose="02020603050405020304" pitchFamily="18" charset="0"/>
              </a:rPr>
              <a:t>r2 = rect(10,20)</a:t>
            </a:r>
          </a:p>
          <a:p>
            <a:r>
              <a:rPr lang="pt-BR" sz="2400" dirty="0">
                <a:latin typeface="Times New Roman" panose="02020603050405020304" pitchFamily="18" charset="0"/>
                <a:cs typeface="Times New Roman" panose="02020603050405020304" pitchFamily="18" charset="0"/>
              </a:rPr>
              <a:t>r3 = r1 + r2</a:t>
            </a:r>
          </a:p>
          <a:p>
            <a:r>
              <a:rPr lang="pt-BR" sz="2400" dirty="0">
                <a:latin typeface="Times New Roman" panose="02020603050405020304" pitchFamily="18" charset="0"/>
                <a:cs typeface="Times New Roman" panose="02020603050405020304" pitchFamily="18" charset="0"/>
              </a:rPr>
              <a:t>print(r3)</a:t>
            </a:r>
          </a:p>
          <a:p>
            <a:r>
              <a:rPr lang="pt-BR" sz="2400" dirty="0">
                <a:latin typeface="Times New Roman" panose="02020603050405020304" pitchFamily="18" charset="0"/>
                <a:cs typeface="Times New Roman" panose="02020603050405020304" pitchFamily="18" charset="0"/>
              </a:rPr>
              <a:t>print("Area of rectangle is ", r3.rectarea())</a:t>
            </a:r>
          </a:p>
          <a:p>
            <a:endParaRPr lang="pt-BR" sz="2800" dirty="0">
              <a:latin typeface="Times New Roman" panose="02020603050405020304" pitchFamily="18" charset="0"/>
              <a:cs typeface="Times New Roman" panose="02020603050405020304" pitchFamily="18" charset="0"/>
            </a:endParaRPr>
          </a:p>
          <a:p>
            <a:r>
              <a:rPr lang="pt-BR" sz="2800" b="1" dirty="0">
                <a:solidFill>
                  <a:srgbClr val="FF0000"/>
                </a:solidFill>
                <a:latin typeface="Times New Roman" panose="02020603050405020304" pitchFamily="18" charset="0"/>
                <a:cs typeface="Times New Roman" panose="02020603050405020304" pitchFamily="18" charset="0"/>
              </a:rPr>
              <a:t>Output:</a:t>
            </a:r>
          </a:p>
          <a:p>
            <a:pPr lvl="1"/>
            <a:r>
              <a:rPr lang="en-US" sz="2800" dirty="0">
                <a:latin typeface="Times New Roman" panose="02020603050405020304" pitchFamily="18" charset="0"/>
                <a:cs typeface="Times New Roman" panose="02020603050405020304" pitchFamily="18" charset="0"/>
              </a:rPr>
              <a:t>Length is 15, Breadth is 28</a:t>
            </a:r>
          </a:p>
          <a:p>
            <a:pPr lvl="1"/>
            <a:r>
              <a:rPr lang="en-US" sz="2800" dirty="0">
                <a:latin typeface="Times New Roman" panose="02020603050405020304" pitchFamily="18" charset="0"/>
                <a:cs typeface="Times New Roman" panose="02020603050405020304" pitchFamily="18" charset="0"/>
              </a:rPr>
              <a:t>Area of rectangle is  420</a:t>
            </a:r>
          </a:p>
          <a:p>
            <a:endParaRPr lang="en-US" sz="28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Descriptors: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Descriptors are classes that enables us to manage instance attribute efficiently.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manage instance attribute 3 methods are used:</a:t>
            </a:r>
          </a:p>
          <a:p>
            <a:pPr lvl="2"/>
            <a:r>
              <a:rPr lang="en-US" sz="2800" dirty="0">
                <a:latin typeface="Times New Roman" panose="02020603050405020304" pitchFamily="18" charset="0"/>
                <a:cs typeface="Times New Roman" panose="02020603050405020304" pitchFamily="18" charset="0"/>
              </a:rPr>
              <a:t>__set__</a:t>
            </a:r>
          </a:p>
          <a:p>
            <a:pPr lvl="2"/>
            <a:r>
              <a:rPr lang="en-US" sz="2800" dirty="0">
                <a:latin typeface="Times New Roman" panose="02020603050405020304" pitchFamily="18" charset="0"/>
                <a:cs typeface="Times New Roman" panose="02020603050405020304" pitchFamily="18" charset="0"/>
              </a:rPr>
              <a:t>__get__</a:t>
            </a:r>
          </a:p>
          <a:p>
            <a:pPr lvl="2"/>
            <a:r>
              <a:rPr lang="en-US" sz="2800" dirty="0">
                <a:latin typeface="Times New Roman" panose="02020603050405020304" pitchFamily="18" charset="0"/>
                <a:cs typeface="Times New Roman" panose="02020603050405020304" pitchFamily="18" charset="0"/>
              </a:rPr>
              <a:t>__delete__</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773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75469-0E4A-07E3-0B6B-1B246D887E15}"/>
              </a:ext>
            </a:extLst>
          </p:cNvPr>
          <p:cNvSpPr txBox="1"/>
          <p:nvPr/>
        </p:nvSpPr>
        <p:spPr>
          <a:xfrm>
            <a:off x="0" y="0"/>
            <a:ext cx="12192000" cy="6678751"/>
          </a:xfrm>
          <a:prstGeom prst="rect">
            <a:avLst/>
          </a:prstGeom>
          <a:noFill/>
        </p:spPr>
        <p:txBody>
          <a:bodyPr wrap="square" rtlCol="0">
            <a:spAutoFit/>
          </a:bodyPr>
          <a:lstStyle/>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descriptors are of two types:</a:t>
            </a:r>
          </a:p>
          <a:p>
            <a:pPr marL="914400" lvl="1" indent="-457200">
              <a:buFont typeface="Arial" panose="020B0604020202020204" pitchFamily="34" charset="0"/>
              <a:buChar char="•"/>
            </a:pPr>
            <a:r>
              <a:rPr lang="en-US" sz="2800" b="1" i="1" dirty="0">
                <a:latin typeface="Times New Roman" panose="02020603050405020304" pitchFamily="18" charset="0"/>
                <a:cs typeface="Times New Roman" panose="02020603050405020304" pitchFamily="18" charset="0"/>
              </a:rPr>
              <a:t>Non-data descriptor: </a:t>
            </a:r>
            <a:r>
              <a:rPr lang="en-US" sz="2800" dirty="0">
                <a:latin typeface="Times New Roman" panose="02020603050405020304" pitchFamily="18" charset="0"/>
                <a:cs typeface="Times New Roman" panose="02020603050405020304" pitchFamily="18" charset="0"/>
              </a:rPr>
              <a:t>The class that implements only the __get__ methods for an object is known as a non-data descriptor.</a:t>
            </a:r>
          </a:p>
          <a:p>
            <a:pPr marL="914400" lvl="1" indent="-457200">
              <a:buFont typeface="Arial" panose="020B0604020202020204" pitchFamily="34" charset="0"/>
              <a:buChar char="•"/>
            </a:pPr>
            <a:r>
              <a:rPr lang="en-US" sz="2800" b="1" i="1" dirty="0">
                <a:latin typeface="Times New Roman" panose="02020603050405020304" pitchFamily="18" charset="0"/>
                <a:cs typeface="Times New Roman" panose="02020603050405020304" pitchFamily="18" charset="0"/>
              </a:rPr>
              <a:t>Data descriptor: </a:t>
            </a:r>
            <a:r>
              <a:rPr lang="en-US" sz="2800" dirty="0">
                <a:latin typeface="Times New Roman" panose="02020603050405020304" pitchFamily="18" charset="0"/>
                <a:cs typeface="Times New Roman" panose="02020603050405020304" pitchFamily="18" charset="0"/>
              </a:rPr>
              <a:t>The class that implements __delete__ and __set__ methods as well as the __get__ method for an object is known as a data descriptor.</a:t>
            </a:r>
          </a:p>
          <a:p>
            <a:endParaRPr lang="en-IN" sz="28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Syntax:</a:t>
            </a:r>
          </a:p>
          <a:p>
            <a:r>
              <a:rPr lang="en-US" sz="2800" dirty="0">
                <a:latin typeface="Times New Roman" panose="02020603050405020304" pitchFamily="18" charset="0"/>
                <a:cs typeface="Times New Roman" panose="02020603050405020304" pitchFamily="18" charset="0"/>
              </a:rPr>
              <a:t>Class Descriptor:</a:t>
            </a:r>
          </a:p>
          <a:p>
            <a:r>
              <a:rPr lang="en-US" sz="2800" dirty="0">
                <a:latin typeface="Times New Roman" panose="02020603050405020304" pitchFamily="18" charset="0"/>
                <a:cs typeface="Times New Roman" panose="02020603050405020304" pitchFamily="18" charset="0"/>
              </a:rPr>
              <a:t>	def __get__(</a:t>
            </a:r>
            <a:r>
              <a:rPr lang="en-US" sz="2800" dirty="0" err="1">
                <a:latin typeface="Times New Roman" panose="02020603050405020304" pitchFamily="18" charset="0"/>
                <a:cs typeface="Times New Roman" panose="02020603050405020304" pitchFamily="18" charset="0"/>
              </a:rPr>
              <a:t>self,instance,owner</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def __set__(</a:t>
            </a:r>
            <a:r>
              <a:rPr lang="en-US" sz="2800" dirty="0" err="1">
                <a:latin typeface="Times New Roman" panose="02020603050405020304" pitchFamily="18" charset="0"/>
                <a:cs typeface="Times New Roman" panose="02020603050405020304" pitchFamily="18" charset="0"/>
              </a:rPr>
              <a:t>self,instance,value</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def __delete__(</a:t>
            </a:r>
            <a:r>
              <a:rPr lang="en-US" sz="2800" dirty="0" err="1">
                <a:latin typeface="Times New Roman" panose="02020603050405020304" pitchFamily="18" charset="0"/>
                <a:cs typeface="Times New Roman" panose="02020603050405020304" pitchFamily="18" charset="0"/>
              </a:rPr>
              <a:t>self,instance</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2979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FDF0E2-57A9-EE27-F554-1CE66468146C}"/>
              </a:ext>
            </a:extLst>
          </p:cNvPr>
          <p:cNvSpPr txBox="1"/>
          <p:nvPr/>
        </p:nvSpPr>
        <p:spPr>
          <a:xfrm>
            <a:off x="0" y="0"/>
            <a:ext cx="12192000" cy="6555641"/>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Program:</a:t>
            </a:r>
          </a:p>
          <a:p>
            <a:r>
              <a:rPr lang="en-IN" sz="2400" dirty="0">
                <a:latin typeface="Times New Roman" panose="02020603050405020304" pitchFamily="18" charset="0"/>
                <a:cs typeface="Times New Roman" panose="02020603050405020304" pitchFamily="18" charset="0"/>
              </a:rPr>
              <a:t>class product:</a:t>
            </a:r>
          </a:p>
          <a:p>
            <a:r>
              <a:rPr lang="en-IN" sz="2400" dirty="0">
                <a:latin typeface="Times New Roman" panose="02020603050405020304" pitchFamily="18" charset="0"/>
                <a:cs typeface="Times New Roman" panose="02020603050405020304" pitchFamily="18" charset="0"/>
              </a:rPr>
              <a:t>    def __</a:t>
            </a:r>
            <a:r>
              <a:rPr lang="en-IN" sz="2400" dirty="0" err="1">
                <a:latin typeface="Times New Roman" panose="02020603050405020304" pitchFamily="18" charset="0"/>
                <a:cs typeface="Times New Roman" panose="02020603050405020304" pitchFamily="18" charset="0"/>
              </a:rPr>
              <a:t>init</a:t>
            </a:r>
            <a:r>
              <a:rPr lang="en-IN" sz="2400" dirty="0">
                <a:latin typeface="Times New Roman" panose="02020603050405020304" pitchFamily="18" charset="0"/>
                <a:cs typeface="Times New Roman" panose="02020603050405020304" pitchFamily="18" charset="0"/>
              </a:rPr>
              <a:t>__(self, name, x=5):</a:t>
            </a:r>
          </a:p>
          <a:p>
            <a:r>
              <a:rPr lang="en-IN" sz="2400" dirty="0">
                <a:latin typeface="Times New Roman" panose="02020603050405020304" pitchFamily="18" charset="0"/>
                <a:cs typeface="Times New Roman" panose="02020603050405020304" pitchFamily="18" charset="0"/>
              </a:rPr>
              <a:t>        self.name = name</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self.price</a:t>
            </a:r>
            <a:r>
              <a:rPr lang="en-IN" sz="2400" dirty="0">
                <a:latin typeface="Times New Roman" panose="02020603050405020304" pitchFamily="18" charset="0"/>
                <a:cs typeface="Times New Roman" panose="02020603050405020304" pitchFamily="18" charset="0"/>
              </a:rPr>
              <a:t> = x</a:t>
            </a:r>
          </a:p>
          <a:p>
            <a:r>
              <a:rPr lang="en-IN" sz="2400" dirty="0">
                <a:latin typeface="Times New Roman" panose="02020603050405020304" pitchFamily="18" charset="0"/>
                <a:cs typeface="Times New Roman" panose="02020603050405020304" pitchFamily="18" charset="0"/>
              </a:rPr>
              <a:t>    def __set__(self, </a:t>
            </a:r>
            <a:r>
              <a:rPr lang="en-IN" sz="2400" dirty="0" err="1">
                <a:latin typeface="Times New Roman" panose="02020603050405020304" pitchFamily="18" charset="0"/>
                <a:cs typeface="Times New Roman" panose="02020603050405020304" pitchFamily="18" charset="0"/>
              </a:rPr>
              <a:t>obj</a:t>
            </a:r>
            <a:r>
              <a:rPr lang="en-IN" sz="2400" dirty="0">
                <a:latin typeface="Times New Roman" panose="02020603050405020304" pitchFamily="18" charset="0"/>
                <a:cs typeface="Times New Roman" panose="02020603050405020304" pitchFamily="18" charset="0"/>
              </a:rPr>
              <a:t>, value):</a:t>
            </a:r>
          </a:p>
          <a:p>
            <a:r>
              <a:rPr lang="en-IN" sz="2400" dirty="0">
                <a:latin typeface="Times New Roman" panose="02020603050405020304" pitchFamily="18" charset="0"/>
                <a:cs typeface="Times New Roman" panose="02020603050405020304" pitchFamily="18" charset="0"/>
              </a:rPr>
              <a:t>        print("Setting attribute ", self.name)</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self.price</a:t>
            </a:r>
            <a:r>
              <a:rPr lang="en-IN" sz="2400" dirty="0">
                <a:latin typeface="Times New Roman" panose="02020603050405020304" pitchFamily="18" charset="0"/>
                <a:cs typeface="Times New Roman" panose="02020603050405020304" pitchFamily="18" charset="0"/>
              </a:rPr>
              <a:t> = value</a:t>
            </a:r>
          </a:p>
          <a:p>
            <a:r>
              <a:rPr lang="en-IN" sz="2400" dirty="0">
                <a:latin typeface="Times New Roman" panose="02020603050405020304" pitchFamily="18" charset="0"/>
                <a:cs typeface="Times New Roman" panose="02020603050405020304" pitchFamily="18" charset="0"/>
              </a:rPr>
              <a:t>    def __get__(self, </a:t>
            </a:r>
            <a:r>
              <a:rPr lang="en-IN" sz="2400" dirty="0" err="1">
                <a:latin typeface="Times New Roman" panose="02020603050405020304" pitchFamily="18" charset="0"/>
                <a:cs typeface="Times New Roman" panose="02020603050405020304" pitchFamily="18" charset="0"/>
              </a:rPr>
              <a:t>obj</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objtype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print('Getting attribute ', self.name)</a:t>
            </a:r>
          </a:p>
          <a:p>
            <a:r>
              <a:rPr lang="en-IN" sz="2400" dirty="0">
                <a:latin typeface="Times New Roman" panose="02020603050405020304" pitchFamily="18" charset="0"/>
                <a:cs typeface="Times New Roman" panose="02020603050405020304" pitchFamily="18" charset="0"/>
              </a:rPr>
              <a:t>        return </a:t>
            </a:r>
            <a:r>
              <a:rPr lang="en-IN" sz="2400" dirty="0" err="1">
                <a:latin typeface="Times New Roman" panose="02020603050405020304" pitchFamily="18" charset="0"/>
                <a:cs typeface="Times New Roman" panose="02020603050405020304" pitchFamily="18" charset="0"/>
              </a:rPr>
              <a:t>self.price</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class cart:</a:t>
            </a:r>
          </a:p>
          <a:p>
            <a:r>
              <a:rPr lang="en-US" sz="2400" dirty="0">
                <a:latin typeface="Times New Roman" panose="02020603050405020304" pitchFamily="18" charset="0"/>
                <a:cs typeface="Times New Roman" panose="02020603050405020304" pitchFamily="18" charset="0"/>
              </a:rPr>
              <a:t>    p = product("butter", 7)</a:t>
            </a:r>
          </a:p>
          <a:p>
            <a:r>
              <a:rPr lang="en-US" sz="2400" dirty="0">
                <a:latin typeface="Times New Roman" panose="02020603050405020304" pitchFamily="18" charset="0"/>
                <a:cs typeface="Times New Roman" panose="02020603050405020304" pitchFamily="18" charset="0"/>
              </a:rPr>
              <a:t>k = cart()</a:t>
            </a:r>
          </a:p>
          <a:p>
            <a:r>
              <a:rPr lang="en-US" sz="2400" dirty="0">
                <a:latin typeface="Times New Roman" panose="02020603050405020304" pitchFamily="18" charset="0"/>
                <a:cs typeface="Times New Roman" panose="02020603050405020304" pitchFamily="18" charset="0"/>
              </a:rPr>
              <a:t>print(</a:t>
            </a:r>
            <a:r>
              <a:rPr lang="en-US" sz="2400" dirty="0" err="1">
                <a:latin typeface="Times New Roman" panose="02020603050405020304" pitchFamily="18" charset="0"/>
                <a:cs typeface="Times New Roman" panose="02020603050405020304" pitchFamily="18" charset="0"/>
              </a:rPr>
              <a:t>k.p</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k.p</a:t>
            </a:r>
            <a:r>
              <a:rPr lang="en-US" sz="2400" dirty="0">
                <a:latin typeface="Times New Roman" panose="02020603050405020304" pitchFamily="18" charset="0"/>
                <a:cs typeface="Times New Roman" panose="02020603050405020304" pitchFamily="18" charset="0"/>
              </a:rPr>
              <a:t> = 10</a:t>
            </a:r>
          </a:p>
          <a:p>
            <a:r>
              <a:rPr lang="en-US" sz="2400" dirty="0">
                <a:latin typeface="Times New Roman" panose="02020603050405020304" pitchFamily="18" charset="0"/>
                <a:cs typeface="Times New Roman" panose="02020603050405020304" pitchFamily="18" charset="0"/>
              </a:rPr>
              <a:t>print(</a:t>
            </a:r>
            <a:r>
              <a:rPr lang="en-US" sz="2400" dirty="0" err="1">
                <a:latin typeface="Times New Roman" panose="02020603050405020304" pitchFamily="18" charset="0"/>
                <a:cs typeface="Times New Roman" panose="02020603050405020304" pitchFamily="18" charset="0"/>
              </a:rPr>
              <a:t>k.p</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2FA26E9-AF80-EA29-324D-124F991BC90C}"/>
              </a:ext>
            </a:extLst>
          </p:cNvPr>
          <p:cNvSpPr txBox="1"/>
          <p:nvPr/>
        </p:nvSpPr>
        <p:spPr>
          <a:xfrm>
            <a:off x="6342743" y="3088028"/>
            <a:ext cx="4717143" cy="2739211"/>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Output:</a:t>
            </a:r>
          </a:p>
          <a:p>
            <a:pPr lvl="1"/>
            <a:r>
              <a:rPr lang="en-IN" sz="2800" dirty="0">
                <a:latin typeface="Times New Roman" panose="02020603050405020304" pitchFamily="18" charset="0"/>
                <a:cs typeface="Times New Roman" panose="02020603050405020304" pitchFamily="18" charset="0"/>
              </a:rPr>
              <a:t>Getting attribute  butter</a:t>
            </a:r>
          </a:p>
          <a:p>
            <a:pPr lvl="1"/>
            <a:r>
              <a:rPr lang="en-IN" sz="2800" dirty="0">
                <a:latin typeface="Times New Roman" panose="02020603050405020304" pitchFamily="18" charset="0"/>
                <a:cs typeface="Times New Roman" panose="02020603050405020304" pitchFamily="18" charset="0"/>
              </a:rPr>
              <a:t>7</a:t>
            </a:r>
          </a:p>
          <a:p>
            <a:pPr lvl="1"/>
            <a:r>
              <a:rPr lang="en-IN" sz="2800" dirty="0">
                <a:latin typeface="Times New Roman" panose="02020603050405020304" pitchFamily="18" charset="0"/>
                <a:cs typeface="Times New Roman" panose="02020603050405020304" pitchFamily="18" charset="0"/>
              </a:rPr>
              <a:t>Setting attribute  butter</a:t>
            </a:r>
          </a:p>
          <a:p>
            <a:pPr lvl="1"/>
            <a:r>
              <a:rPr lang="en-IN" sz="2800" dirty="0">
                <a:latin typeface="Times New Roman" panose="02020603050405020304" pitchFamily="18" charset="0"/>
                <a:cs typeface="Times New Roman" panose="02020603050405020304" pitchFamily="18" charset="0"/>
              </a:rPr>
              <a:t>Getting attribute  butter</a:t>
            </a:r>
          </a:p>
          <a:p>
            <a:pPr lvl="1"/>
            <a:r>
              <a:rPr lang="en-IN" sz="2800"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19020174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2E3F5-B97E-A76E-D4CF-2803322C6F39}"/>
              </a:ext>
            </a:extLst>
          </p:cNvPr>
          <p:cNvSpPr txBox="1"/>
          <p:nvPr/>
        </p:nvSpPr>
        <p:spPr>
          <a:xfrm>
            <a:off x="0" y="0"/>
            <a:ext cx="12192000" cy="4647426"/>
          </a:xfrm>
          <a:prstGeom prst="rect">
            <a:avLst/>
          </a:prstGeom>
          <a:noFill/>
        </p:spPr>
        <p:txBody>
          <a:bodyPr wrap="square" rtlCol="0">
            <a:spAutoFit/>
          </a:bodyPr>
          <a:lstStyle/>
          <a:p>
            <a:endParaRPr lang="en-US" sz="3600" b="1" dirty="0">
              <a:solidFill>
                <a:schemeClr val="accent5">
                  <a:lumMod val="75000"/>
                </a:schemeClr>
              </a:solidFill>
              <a:latin typeface="Times New Roman" panose="02020603050405020304" pitchFamily="18" charset="0"/>
              <a:cs typeface="Times New Roman" panose="02020603050405020304" pitchFamily="18" charset="0"/>
            </a:endParaRPr>
          </a:p>
          <a:p>
            <a:r>
              <a:rPr lang="en-US" sz="3600" b="1" dirty="0">
                <a:solidFill>
                  <a:schemeClr val="accent5">
                    <a:lumMod val="75000"/>
                  </a:schemeClr>
                </a:solidFill>
                <a:latin typeface="Times New Roman" panose="02020603050405020304" pitchFamily="18" charset="0"/>
                <a:cs typeface="Times New Roman" panose="02020603050405020304" pitchFamily="18" charset="0"/>
              </a:rPr>
              <a:t>Exercise:</a:t>
            </a:r>
          </a:p>
          <a:p>
            <a:pPr marL="514350" indent="-514350">
              <a:buFont typeface="+mj-lt"/>
              <a:buAutoNum type="arabicPeriod"/>
            </a:pPr>
            <a:r>
              <a:rPr lang="en-US" sz="3200" dirty="0">
                <a:solidFill>
                  <a:schemeClr val="accent5">
                    <a:lumMod val="75000"/>
                  </a:schemeClr>
                </a:solidFill>
                <a:latin typeface="Times New Roman" panose="02020603050405020304" pitchFamily="18" charset="0"/>
                <a:cs typeface="Times New Roman" panose="02020603050405020304" pitchFamily="18" charset="0"/>
              </a:rPr>
              <a:t>Write a python code for simple dice game using class.</a:t>
            </a:r>
          </a:p>
          <a:p>
            <a:pPr marL="514350" indent="-514350">
              <a:buFont typeface="+mj-lt"/>
              <a:buAutoNum type="arabicPeriod"/>
            </a:pPr>
            <a:r>
              <a:rPr lang="en-US" sz="3200" dirty="0">
                <a:solidFill>
                  <a:schemeClr val="accent5">
                    <a:lumMod val="75000"/>
                  </a:schemeClr>
                </a:solidFill>
                <a:latin typeface="Times New Roman" panose="02020603050405020304" pitchFamily="18" charset="0"/>
                <a:cs typeface="Times New Roman" panose="02020603050405020304" pitchFamily="18" charset="0"/>
              </a:rPr>
              <a:t>Write a python class to reverse a string word by word.</a:t>
            </a:r>
          </a:p>
          <a:p>
            <a:pPr marL="514350" indent="-514350">
              <a:buFont typeface="+mj-lt"/>
              <a:buAutoNum type="arabicPeriod"/>
            </a:pPr>
            <a:r>
              <a:rPr lang="en-US" sz="3200" dirty="0">
                <a:solidFill>
                  <a:schemeClr val="accent5">
                    <a:lumMod val="75000"/>
                  </a:schemeClr>
                </a:solidFill>
                <a:latin typeface="Times New Roman" panose="02020603050405020304" pitchFamily="18" charset="0"/>
                <a:cs typeface="Times New Roman" panose="02020603050405020304" pitchFamily="18" charset="0"/>
              </a:rPr>
              <a:t>Write a python class named circle constructed by a radius and two methods which will compute the area and the perimeter of a circle?</a:t>
            </a:r>
          </a:p>
          <a:p>
            <a:pPr marL="514350" indent="-514350">
              <a:buFont typeface="+mj-lt"/>
              <a:buAutoNum type="arabicPeriod"/>
            </a:pPr>
            <a:r>
              <a:rPr lang="en-US" sz="3200" dirty="0">
                <a:solidFill>
                  <a:schemeClr val="accent5">
                    <a:lumMod val="75000"/>
                  </a:schemeClr>
                </a:solidFill>
                <a:latin typeface="Times New Roman" panose="02020603050405020304" pitchFamily="18" charset="0"/>
                <a:cs typeface="Times New Roman" panose="02020603050405020304" pitchFamily="18" charset="0"/>
              </a:rPr>
              <a:t>Write a python program to compare two instance using operator overloading ?</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53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B97CD7-C2B8-A61B-2DF7-8746319C26A2}"/>
              </a:ext>
            </a:extLst>
          </p:cNvPr>
          <p:cNvSpPr txBox="1"/>
          <p:nvPr/>
        </p:nvSpPr>
        <p:spPr>
          <a:xfrm>
            <a:off x="0" y="0"/>
            <a:ext cx="12192000" cy="7417415"/>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Built-in class </a:t>
            </a:r>
            <a:r>
              <a:rPr lang="en-US" sz="3200" b="1" dirty="0" err="1">
                <a:latin typeface="Times New Roman" panose="02020603050405020304" pitchFamily="18" charset="0"/>
                <a:cs typeface="Times New Roman" panose="02020603050405020304" pitchFamily="18" charset="0"/>
              </a:rPr>
              <a:t>attribues</a:t>
            </a:r>
            <a:r>
              <a:rPr lang="en-US" sz="3200" b="1" dirty="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4" name="table">
            <a:extLst>
              <a:ext uri="{FF2B5EF4-FFF2-40B4-BE49-F238E27FC236}">
                <a16:creationId xmlns:a16="http://schemas.microsoft.com/office/drawing/2014/main" id="{65B33FFB-DB0B-E57A-C44B-3775EEAB21E0}"/>
              </a:ext>
            </a:extLst>
          </p:cNvPr>
          <p:cNvPicPr>
            <a:picLocks noChangeAspect="1"/>
          </p:cNvPicPr>
          <p:nvPr/>
        </p:nvPicPr>
        <p:blipFill>
          <a:blip r:embed="rId2"/>
          <a:stretch>
            <a:fillRect/>
          </a:stretch>
        </p:blipFill>
        <p:spPr>
          <a:xfrm>
            <a:off x="609600" y="1093270"/>
            <a:ext cx="9550400" cy="55252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24564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F961C9-C217-13EC-BF1D-76295E0F05A3}"/>
              </a:ext>
            </a:extLst>
          </p:cNvPr>
          <p:cNvSpPr txBox="1"/>
          <p:nvPr/>
        </p:nvSpPr>
        <p:spPr>
          <a:xfrm>
            <a:off x="0" y="0"/>
            <a:ext cx="12192000" cy="6863417"/>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Program:</a:t>
            </a:r>
          </a:p>
          <a:p>
            <a:pPr lvl="1"/>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    l=8</a:t>
            </a:r>
          </a:p>
          <a:p>
            <a:pPr lvl="1"/>
            <a:r>
              <a:rPr lang="en-US" sz="2400" dirty="0">
                <a:latin typeface="Times New Roman" panose="02020603050405020304" pitchFamily="18" charset="0"/>
                <a:cs typeface="Times New Roman" panose="02020603050405020304" pitchFamily="18" charset="0"/>
              </a:rPr>
              <a:t>    b=5</a:t>
            </a:r>
          </a:p>
          <a:p>
            <a:pPr lvl="1"/>
            <a:r>
              <a:rPr lang="en-US" sz="2400" dirty="0">
                <a:latin typeface="Times New Roman" panose="02020603050405020304" pitchFamily="18" charset="0"/>
                <a:cs typeface="Times New Roman" panose="02020603050405020304" pitchFamily="18" charset="0"/>
              </a:rPr>
              <a:t>print("Area of rectangle : ", (</a:t>
            </a:r>
            <a:r>
              <a:rPr lang="en-US" sz="2400" dirty="0" err="1">
                <a:latin typeface="Times New Roman" panose="02020603050405020304" pitchFamily="18" charset="0"/>
                <a:cs typeface="Times New Roman" panose="02020603050405020304" pitchFamily="18" charset="0"/>
              </a:rPr>
              <a:t>rect.l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rect.b</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print("Class name is : ", </a:t>
            </a:r>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.__name__)</a:t>
            </a:r>
          </a:p>
          <a:p>
            <a:pPr lvl="1"/>
            <a:r>
              <a:rPr lang="en-US" sz="2400" dirty="0">
                <a:latin typeface="Times New Roman" panose="02020603050405020304" pitchFamily="18" charset="0"/>
                <a:cs typeface="Times New Roman" panose="02020603050405020304" pitchFamily="18" charset="0"/>
              </a:rPr>
              <a:t>print("Base class is : ", </a:t>
            </a:r>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.__bases__)</a:t>
            </a:r>
          </a:p>
          <a:p>
            <a:pPr lvl="1"/>
            <a:r>
              <a:rPr lang="en-US" sz="2400" dirty="0">
                <a:latin typeface="Times New Roman" panose="02020603050405020304" pitchFamily="18" charset="0"/>
                <a:cs typeface="Times New Roman" panose="02020603050405020304" pitchFamily="18" charset="0"/>
              </a:rPr>
              <a:t>print("Attributes of this class : ", </a:t>
            </a:r>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.__</a:t>
            </a:r>
            <a:r>
              <a:rPr lang="en-US" sz="2400" dirty="0" err="1">
                <a:latin typeface="Times New Roman" panose="02020603050405020304" pitchFamily="18" charset="0"/>
                <a:cs typeface="Times New Roman" panose="02020603050405020304" pitchFamily="18" charset="0"/>
              </a:rPr>
              <a:t>dict</a:t>
            </a:r>
            <a:r>
              <a:rPr lang="en-US" sz="2400" dirty="0">
                <a:latin typeface="Times New Roman" panose="02020603050405020304" pitchFamily="18" charset="0"/>
                <a:cs typeface="Times New Roman" panose="02020603050405020304" pitchFamily="18" charset="0"/>
              </a:rPr>
              <a:t>__)</a:t>
            </a:r>
          </a:p>
          <a:p>
            <a:endParaRPr lang="en-US" sz="2400" dirty="0">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Output:</a:t>
            </a:r>
          </a:p>
          <a:p>
            <a:pPr lvl="1"/>
            <a:r>
              <a:rPr lang="en-US" sz="2400" dirty="0">
                <a:latin typeface="Times New Roman" panose="02020603050405020304" pitchFamily="18" charset="0"/>
                <a:cs typeface="Times New Roman" panose="02020603050405020304" pitchFamily="18" charset="0"/>
              </a:rPr>
              <a:t>Area of rectangle :  40</a:t>
            </a:r>
          </a:p>
          <a:p>
            <a:pPr lvl="1"/>
            <a:r>
              <a:rPr lang="en-US" sz="2400" dirty="0">
                <a:latin typeface="Times New Roman" panose="02020603050405020304" pitchFamily="18" charset="0"/>
                <a:cs typeface="Times New Roman" panose="02020603050405020304" pitchFamily="18" charset="0"/>
              </a:rPr>
              <a:t>Class name is :  </a:t>
            </a:r>
            <a:r>
              <a:rPr lang="en-US" sz="2400" dirty="0" err="1">
                <a:latin typeface="Times New Roman" panose="02020603050405020304" pitchFamily="18" charset="0"/>
                <a:cs typeface="Times New Roman" panose="02020603050405020304" pitchFamily="18" charset="0"/>
              </a:rPr>
              <a:t>rect</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Base class is :  (&lt;class 'object'&gt;,)</a:t>
            </a:r>
          </a:p>
          <a:p>
            <a:pPr lvl="1"/>
            <a:r>
              <a:rPr lang="en-US" sz="2400" dirty="0">
                <a:latin typeface="Times New Roman" panose="02020603050405020304" pitchFamily="18" charset="0"/>
                <a:cs typeface="Times New Roman" panose="02020603050405020304" pitchFamily="18" charset="0"/>
              </a:rPr>
              <a:t>Attributes of this class :  {'__module__': '__main__', 'l': 8, 'b': 5, '__</a:t>
            </a:r>
            <a:r>
              <a:rPr lang="en-US" sz="2400" dirty="0" err="1">
                <a:latin typeface="Times New Roman" panose="02020603050405020304" pitchFamily="18" charset="0"/>
                <a:cs typeface="Times New Roman" panose="02020603050405020304" pitchFamily="18" charset="0"/>
              </a:rPr>
              <a:t>dict</a:t>
            </a:r>
            <a:r>
              <a:rPr lang="en-US" sz="2400" dirty="0">
                <a:latin typeface="Times New Roman" panose="02020603050405020304" pitchFamily="18" charset="0"/>
                <a:cs typeface="Times New Roman" panose="02020603050405020304" pitchFamily="18" charset="0"/>
              </a:rPr>
              <a:t>__': &lt;attribute '__</a:t>
            </a:r>
            <a:r>
              <a:rPr lang="en-US" sz="2400" dirty="0" err="1">
                <a:latin typeface="Times New Roman" panose="02020603050405020304" pitchFamily="18" charset="0"/>
                <a:cs typeface="Times New Roman" panose="02020603050405020304" pitchFamily="18" charset="0"/>
              </a:rPr>
              <a:t>dict</a:t>
            </a:r>
            <a:r>
              <a:rPr lang="en-US" sz="2400" dirty="0">
                <a:latin typeface="Times New Roman" panose="02020603050405020304" pitchFamily="18" charset="0"/>
                <a:cs typeface="Times New Roman" panose="02020603050405020304" pitchFamily="18" charset="0"/>
              </a:rPr>
              <a:t>__' of '</a:t>
            </a:r>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 objects&gt;, '__</a:t>
            </a:r>
            <a:r>
              <a:rPr lang="en-US" sz="2400" dirty="0" err="1">
                <a:latin typeface="Times New Roman" panose="02020603050405020304" pitchFamily="18" charset="0"/>
                <a:cs typeface="Times New Roman" panose="02020603050405020304" pitchFamily="18" charset="0"/>
              </a:rPr>
              <a:t>weakref</a:t>
            </a:r>
            <a:r>
              <a:rPr lang="en-US" sz="2400" dirty="0">
                <a:latin typeface="Times New Roman" panose="02020603050405020304" pitchFamily="18" charset="0"/>
                <a:cs typeface="Times New Roman" panose="02020603050405020304" pitchFamily="18" charset="0"/>
              </a:rPr>
              <a:t>__': &lt;attribute '__</a:t>
            </a:r>
            <a:r>
              <a:rPr lang="en-US" sz="2400" dirty="0" err="1">
                <a:latin typeface="Times New Roman" panose="02020603050405020304" pitchFamily="18" charset="0"/>
                <a:cs typeface="Times New Roman" panose="02020603050405020304" pitchFamily="18" charset="0"/>
              </a:rPr>
              <a:t>weakref</a:t>
            </a:r>
            <a:r>
              <a:rPr lang="en-US" sz="2400" dirty="0">
                <a:latin typeface="Times New Roman" panose="02020603050405020304" pitchFamily="18" charset="0"/>
                <a:cs typeface="Times New Roman" panose="02020603050405020304" pitchFamily="18" charset="0"/>
              </a:rPr>
              <a:t>__' of '</a:t>
            </a:r>
            <a:r>
              <a:rPr lang="en-US" sz="2400" dirty="0" err="1">
                <a:latin typeface="Times New Roman" panose="02020603050405020304" pitchFamily="18" charset="0"/>
                <a:cs typeface="Times New Roman" panose="02020603050405020304" pitchFamily="18" charset="0"/>
              </a:rPr>
              <a:t>rect</a:t>
            </a:r>
            <a:r>
              <a:rPr lang="en-US" sz="2400" dirty="0">
                <a:latin typeface="Times New Roman" panose="02020603050405020304" pitchFamily="18" charset="0"/>
                <a:cs typeface="Times New Roman" panose="02020603050405020304" pitchFamily="18" charset="0"/>
              </a:rPr>
              <a:t>' objects&gt;, '__doc__': None}</a:t>
            </a:r>
          </a:p>
          <a:p>
            <a:pPr lvl="1"/>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093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FABFD1-FC88-4936-C6AC-E7DC1EFCEC6A}"/>
              </a:ext>
            </a:extLst>
          </p:cNvPr>
          <p:cNvSpPr txBox="1"/>
          <p:nvPr/>
        </p:nvSpPr>
        <p:spPr>
          <a:xfrm>
            <a:off x="0" y="0"/>
            <a:ext cx="12192000" cy="4524315"/>
          </a:xfrm>
          <a:prstGeom prst="rect">
            <a:avLst/>
          </a:prstGeom>
          <a:noFill/>
        </p:spPr>
        <p:txBody>
          <a:bodyPr wrap="square" rtlCol="0">
            <a:spAutoFit/>
          </a:bodyPr>
          <a:lstStyle/>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Defining Functions in a class: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functions defined in a class are known as methods.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method defined in a class always has a mandatory first parameter named self that refers to a instance on which you call the method.</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Self method is used to access the methods and attributes of the class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methods that you will be defining in the class are called instance methods.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By creating the methods inside the class, every object inside the class can access the method. </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021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4F272D-8DC2-C222-3731-7A49F4D86783}"/>
              </a:ext>
            </a:extLst>
          </p:cNvPr>
          <p:cNvSpPr txBox="1"/>
          <p:nvPr/>
        </p:nvSpPr>
        <p:spPr>
          <a:xfrm>
            <a:off x="0" y="0"/>
            <a:ext cx="12192000" cy="5262979"/>
          </a:xfrm>
          <a:prstGeom prst="rect">
            <a:avLst/>
          </a:prstGeom>
          <a:noFill/>
        </p:spPr>
        <p:txBody>
          <a:bodyPr wrap="square" rtlCol="0">
            <a:spAutoFit/>
          </a:bodyPr>
          <a:lstStyle/>
          <a:p>
            <a:pPr lvl="3"/>
            <a:endParaRPr lang="en-IN" sz="2800" dirty="0">
              <a:latin typeface="Times New Roman" panose="02020603050405020304" pitchFamily="18" charset="0"/>
              <a:cs typeface="Times New Roman" panose="02020603050405020304" pitchFamily="18" charset="0"/>
            </a:endParaRPr>
          </a:p>
          <a:p>
            <a:pPr lvl="3"/>
            <a:endParaRPr lang="en-IN" sz="2800" b="1" dirty="0">
              <a:latin typeface="Times New Roman" panose="02020603050405020304" pitchFamily="18" charset="0"/>
              <a:cs typeface="Times New Roman" panose="02020603050405020304" pitchFamily="18" charset="0"/>
            </a:endParaRPr>
          </a:p>
          <a:p>
            <a:pPr lvl="3"/>
            <a:r>
              <a:rPr lang="en-IN" sz="2800" b="1" dirty="0">
                <a:latin typeface="Times New Roman" panose="02020603050405020304" pitchFamily="18" charset="0"/>
                <a:cs typeface="Times New Roman" panose="02020603050405020304" pitchFamily="18" charset="0"/>
              </a:rPr>
              <a:t>Syntax:</a:t>
            </a:r>
          </a:p>
          <a:p>
            <a:pPr lvl="4"/>
            <a:r>
              <a:rPr lang="en-US" sz="2800" dirty="0">
                <a:latin typeface="Times New Roman" panose="02020603050405020304" pitchFamily="18" charset="0"/>
                <a:cs typeface="Times New Roman" panose="02020603050405020304" pitchFamily="18" charset="0"/>
              </a:rPr>
              <a:t>class </a:t>
            </a:r>
            <a:r>
              <a:rPr lang="en-US" sz="2800" dirty="0" err="1">
                <a:latin typeface="Times New Roman" panose="02020603050405020304" pitchFamily="18" charset="0"/>
                <a:cs typeface="Times New Roman" panose="02020603050405020304" pitchFamily="18" charset="0"/>
              </a:rPr>
              <a:t>classname</a:t>
            </a:r>
            <a:r>
              <a:rPr lang="en-US" sz="2800" dirty="0">
                <a:latin typeface="Times New Roman" panose="02020603050405020304" pitchFamily="18" charset="0"/>
                <a:cs typeface="Times New Roman" panose="02020603050405020304" pitchFamily="18" charset="0"/>
              </a:rPr>
              <a:t>:		#base-classes</a:t>
            </a:r>
          </a:p>
          <a:p>
            <a:pPr lvl="4"/>
            <a:r>
              <a:rPr lang="en-US" sz="2800" dirty="0">
                <a:latin typeface="Times New Roman" panose="02020603050405020304" pitchFamily="18" charset="0"/>
                <a:cs typeface="Times New Roman" panose="02020603050405020304" pitchFamily="18" charset="0"/>
              </a:rPr>
              <a:t>	class variables(s)</a:t>
            </a:r>
          </a:p>
          <a:p>
            <a:pPr lvl="4"/>
            <a:r>
              <a:rPr lang="en-US" sz="2800" dirty="0">
                <a:latin typeface="Times New Roman" panose="02020603050405020304" pitchFamily="18" charset="0"/>
                <a:cs typeface="Times New Roman" panose="02020603050405020304" pitchFamily="18" charset="0"/>
              </a:rPr>
              <a:t>	def method1(self):</a:t>
            </a:r>
          </a:p>
          <a:p>
            <a:pPr lvl="4"/>
            <a:r>
              <a:rPr lang="en-US" sz="2800" dirty="0">
                <a:latin typeface="Times New Roman" panose="02020603050405020304" pitchFamily="18" charset="0"/>
                <a:cs typeface="Times New Roman" panose="02020603050405020304" pitchFamily="18" charset="0"/>
              </a:rPr>
              <a:t>		instance variable(s)</a:t>
            </a:r>
          </a:p>
          <a:p>
            <a:pPr lvl="4"/>
            <a:r>
              <a:rPr lang="en-US" sz="2800" dirty="0">
                <a:latin typeface="Times New Roman" panose="02020603050405020304" pitchFamily="18" charset="0"/>
                <a:cs typeface="Times New Roman" panose="02020603050405020304" pitchFamily="18" charset="0"/>
              </a:rPr>
              <a:t>		statements</a:t>
            </a:r>
          </a:p>
          <a:p>
            <a:pPr lvl="4"/>
            <a:r>
              <a:rPr lang="en-US" sz="2800" dirty="0">
                <a:latin typeface="Times New Roman" panose="02020603050405020304" pitchFamily="18" charset="0"/>
                <a:cs typeface="Times New Roman" panose="02020603050405020304" pitchFamily="18" charset="0"/>
              </a:rPr>
              <a:t>	def method(self):</a:t>
            </a:r>
          </a:p>
          <a:p>
            <a:pPr lvl="4"/>
            <a:r>
              <a:rPr lang="en-US" sz="2800" dirty="0">
                <a:latin typeface="Times New Roman" panose="02020603050405020304" pitchFamily="18" charset="0"/>
                <a:cs typeface="Times New Roman" panose="02020603050405020304" pitchFamily="18" charset="0"/>
              </a:rPr>
              <a:t>		instance variable(s)</a:t>
            </a:r>
          </a:p>
          <a:p>
            <a:pPr lvl="4"/>
            <a:r>
              <a:rPr lang="en-US" sz="2800" dirty="0">
                <a:latin typeface="Times New Roman" panose="02020603050405020304" pitchFamily="18" charset="0"/>
                <a:cs typeface="Times New Roman" panose="02020603050405020304" pitchFamily="18" charset="0"/>
              </a:rPr>
              <a:t>		statements</a:t>
            </a:r>
          </a:p>
          <a:p>
            <a:pPr lvl="3"/>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556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4036B6-97F4-B22B-EDBD-E2B49244C7F3}"/>
              </a:ext>
            </a:extLst>
          </p:cNvPr>
          <p:cNvSpPr txBox="1"/>
          <p:nvPr/>
        </p:nvSpPr>
        <p:spPr>
          <a:xfrm>
            <a:off x="0" y="0"/>
            <a:ext cx="12192000" cy="6555641"/>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Accessing class variables in instance method:</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access the class variables, the methods defined in a class body must use a fully qualified name; the class object must be prefixed with the class variables.</a:t>
            </a:r>
          </a:p>
          <a:p>
            <a:endParaRPr lang="en-US" sz="2800" dirty="0">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Program:</a:t>
            </a:r>
          </a:p>
          <a:p>
            <a:pPr lvl="1"/>
            <a:r>
              <a:rPr lang="en-US" sz="2800" dirty="0">
                <a:latin typeface="Times New Roman" panose="02020603050405020304" pitchFamily="18" charset="0"/>
                <a:cs typeface="Times New Roman" panose="02020603050405020304" pitchFamily="18" charset="0"/>
              </a:rPr>
              <a:t>class </a:t>
            </a:r>
            <a:r>
              <a:rPr lang="en-US" sz="2800" dirty="0" err="1">
                <a:latin typeface="Times New Roman" panose="02020603050405020304" pitchFamily="18" charset="0"/>
                <a:cs typeface="Times New Roman" panose="02020603050405020304" pitchFamily="18" charset="0"/>
              </a:rPr>
              <a:t>rect</a:t>
            </a:r>
            <a:r>
              <a:rPr lang="en-US" sz="2800" dirty="0">
                <a:latin typeface="Times New Roman" panose="02020603050405020304" pitchFamily="18" charset="0"/>
                <a:cs typeface="Times New Roman" panose="02020603050405020304" pitchFamily="18" charset="0"/>
              </a:rPr>
              <a:t>:</a:t>
            </a:r>
          </a:p>
          <a:p>
            <a:pPr lvl="1"/>
            <a:r>
              <a:rPr lang="en-US" sz="2800" dirty="0">
                <a:latin typeface="Times New Roman" panose="02020603050405020304" pitchFamily="18" charset="0"/>
                <a:cs typeface="Times New Roman" panose="02020603050405020304" pitchFamily="18" charset="0"/>
              </a:rPr>
              <a:t>    l=8</a:t>
            </a:r>
          </a:p>
          <a:p>
            <a:pPr lvl="1"/>
            <a:r>
              <a:rPr lang="en-US" sz="2800" dirty="0">
                <a:latin typeface="Times New Roman" panose="02020603050405020304" pitchFamily="18" charset="0"/>
                <a:cs typeface="Times New Roman" panose="02020603050405020304" pitchFamily="18" charset="0"/>
              </a:rPr>
              <a:t>    b=5</a:t>
            </a:r>
          </a:p>
          <a:p>
            <a:pPr lvl="1"/>
            <a:r>
              <a:rPr lang="en-US" sz="2800" dirty="0">
                <a:latin typeface="Times New Roman" panose="02020603050405020304" pitchFamily="18" charset="0"/>
                <a:cs typeface="Times New Roman" panose="02020603050405020304" pitchFamily="18" charset="0"/>
              </a:rPr>
              <a:t>    def </a:t>
            </a:r>
            <a:r>
              <a:rPr lang="en-US" sz="2800" dirty="0" err="1">
                <a:latin typeface="Times New Roman" panose="02020603050405020304" pitchFamily="18" charset="0"/>
                <a:cs typeface="Times New Roman" panose="02020603050405020304" pitchFamily="18" charset="0"/>
              </a:rPr>
              <a:t>rectarea</a:t>
            </a:r>
            <a:r>
              <a:rPr lang="en-US" sz="2800" dirty="0">
                <a:latin typeface="Times New Roman" panose="02020603050405020304" pitchFamily="18" charset="0"/>
                <a:cs typeface="Times New Roman" panose="02020603050405020304" pitchFamily="18" charset="0"/>
              </a:rPr>
              <a:t>(self):</a:t>
            </a:r>
          </a:p>
          <a:p>
            <a:pPr lvl="1"/>
            <a:r>
              <a:rPr lang="en-US" sz="2800" dirty="0">
                <a:latin typeface="Times New Roman" panose="02020603050405020304" pitchFamily="18" charset="0"/>
                <a:cs typeface="Times New Roman" panose="02020603050405020304" pitchFamily="18" charset="0"/>
              </a:rPr>
              <a:t>        return </a:t>
            </a:r>
            <a:r>
              <a:rPr lang="en-US" sz="2800" dirty="0" err="1">
                <a:latin typeface="Times New Roman" panose="02020603050405020304" pitchFamily="18" charset="0"/>
                <a:cs typeface="Times New Roman" panose="02020603050405020304" pitchFamily="18" charset="0"/>
              </a:rPr>
              <a:t>rect.l</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rect.b</a:t>
            </a:r>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r=</a:t>
            </a:r>
            <a:r>
              <a:rPr lang="en-US" sz="2800" dirty="0" err="1">
                <a:latin typeface="Times New Roman" panose="02020603050405020304" pitchFamily="18" charset="0"/>
                <a:cs typeface="Times New Roman" panose="02020603050405020304" pitchFamily="18" charset="0"/>
              </a:rPr>
              <a:t>rect</a:t>
            </a:r>
            <a:r>
              <a:rPr lang="en-US" sz="2800" dirty="0">
                <a:latin typeface="Times New Roman" panose="02020603050405020304" pitchFamily="18" charset="0"/>
                <a:cs typeface="Times New Roman" panose="02020603050405020304" pitchFamily="18" charset="0"/>
              </a:rPr>
              <a:t>()</a:t>
            </a:r>
          </a:p>
          <a:p>
            <a:pPr lvl="1"/>
            <a:r>
              <a:rPr lang="en-US" sz="2800" dirty="0">
                <a:latin typeface="Times New Roman" panose="02020603050405020304" pitchFamily="18" charset="0"/>
                <a:cs typeface="Times New Roman" panose="02020603050405020304" pitchFamily="18" charset="0"/>
              </a:rPr>
              <a:t>print("Area of rectangle is",</a:t>
            </a:r>
            <a:r>
              <a:rPr lang="en-US" sz="2800" dirty="0" err="1">
                <a:latin typeface="Times New Roman" panose="02020603050405020304" pitchFamily="18" charset="0"/>
                <a:cs typeface="Times New Roman" panose="02020603050405020304" pitchFamily="18" charset="0"/>
              </a:rPr>
              <a:t>r.rectarea</a:t>
            </a:r>
            <a:r>
              <a:rPr lang="en-US" sz="2800" dirty="0">
                <a:latin typeface="Times New Roman" panose="02020603050405020304" pitchFamily="18" charset="0"/>
                <a:cs typeface="Times New Roman" panose="02020603050405020304" pitchFamily="18" charset="0"/>
              </a:rPr>
              <a:t>())</a:t>
            </a:r>
          </a:p>
          <a:p>
            <a:endParaRPr lang="en-IN" sz="2800" b="1" dirty="0">
              <a:latin typeface="Times New Roman" panose="02020603050405020304" pitchFamily="18" charset="0"/>
              <a:cs typeface="Times New Roman" panose="02020603050405020304" pitchFamily="18" charset="0"/>
            </a:endParaRPr>
          </a:p>
          <a:p>
            <a:r>
              <a:rPr lang="en-IN" sz="2800" b="1" dirty="0">
                <a:solidFill>
                  <a:srgbClr val="FF0000"/>
                </a:solidFill>
                <a:latin typeface="Times New Roman" panose="02020603050405020304" pitchFamily="18" charset="0"/>
                <a:cs typeface="Times New Roman" panose="02020603050405020304" pitchFamily="18" charset="0"/>
              </a:rPr>
              <a:t>Output:</a:t>
            </a:r>
          </a:p>
          <a:p>
            <a:pPr lvl="1"/>
            <a:r>
              <a:rPr lang="en-US" sz="2800" dirty="0">
                <a:latin typeface="Times New Roman" panose="02020603050405020304" pitchFamily="18" charset="0"/>
                <a:cs typeface="Times New Roman" panose="02020603050405020304" pitchFamily="18" charset="0"/>
              </a:rPr>
              <a:t>Area of rectangle is 40</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9116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3312</TotalTime>
  <Words>5004</Words>
  <Application>Microsoft Office PowerPoint</Application>
  <PresentationFormat>Widescreen</PresentationFormat>
  <Paragraphs>823</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Algerian</vt:lpstr>
      <vt:lpstr>Arial</vt:lpstr>
      <vt:lpstr>Blackadder ITC</vt:lpstr>
      <vt:lpstr>Times New Roman</vt:lpstr>
      <vt:lpstr>Trebuchet MS</vt:lpstr>
      <vt:lpstr>Wingdings</vt:lpstr>
      <vt:lpstr>Wingdings 3</vt:lpstr>
      <vt:lpstr>Facet</vt:lpstr>
      <vt:lpstr>OOPS CONCEPT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CONCEPT</dc:title>
  <dc:creator>Hey!</dc:creator>
  <cp:lastModifiedBy>Hey!</cp:lastModifiedBy>
  <cp:revision>183</cp:revision>
  <dcterms:created xsi:type="dcterms:W3CDTF">2024-02-15T09:52:22Z</dcterms:created>
  <dcterms:modified xsi:type="dcterms:W3CDTF">2024-06-12T09:32:57Z</dcterms:modified>
</cp:coreProperties>
</file>