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3" r:id="rId7"/>
    <p:sldId id="264" r:id="rId8"/>
    <p:sldId id="265" r:id="rId9"/>
    <p:sldId id="275" r:id="rId10"/>
    <p:sldId id="266" r:id="rId11"/>
    <p:sldId id="267" r:id="rId12"/>
    <p:sldId id="268" r:id="rId13"/>
    <p:sldId id="271" r:id="rId14"/>
    <p:sldId id="269"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3" autoAdjust="0"/>
    <p:restoredTop sz="94660"/>
  </p:normalViewPr>
  <p:slideViewPr>
    <p:cSldViewPr snapToGrid="0">
      <p:cViewPr varScale="1">
        <p:scale>
          <a:sx n="70" d="100"/>
          <a:sy n="70" d="100"/>
        </p:scale>
        <p:origin x="4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B6A2-131D-8367-E00D-2A5ABDE111CD}"/>
              </a:ext>
            </a:extLst>
          </p:cNvPr>
          <p:cNvSpPr>
            <a:spLocks noGrp="1"/>
          </p:cNvSpPr>
          <p:nvPr>
            <p:ph type="title"/>
          </p:nvPr>
        </p:nvSpPr>
        <p:spPr>
          <a:xfrm>
            <a:off x="645803" y="1792014"/>
            <a:ext cx="8596668" cy="1320800"/>
          </a:xfrm>
        </p:spPr>
        <p:txBody>
          <a:bodyPr>
            <a:normAutofit/>
          </a:bodyPr>
          <a:lstStyle/>
          <a:p>
            <a:r>
              <a:rPr lang="en-US" sz="6000" b="1" dirty="0">
                <a:latin typeface="Algerian" panose="04020705040A02060702" pitchFamily="82" charset="0"/>
              </a:rPr>
              <a:t>EXCEPTION HANDLING</a:t>
            </a:r>
            <a:endParaRPr lang="en-IN" sz="6000" b="1" dirty="0">
              <a:latin typeface="Algerian" panose="04020705040A02060702" pitchFamily="82" charset="0"/>
            </a:endParaRPr>
          </a:p>
        </p:txBody>
      </p:sp>
    </p:spTree>
    <p:extLst>
      <p:ext uri="{BB962C8B-B14F-4D97-AF65-F5344CB8AC3E}">
        <p14:creationId xmlns:p14="http://schemas.microsoft.com/office/powerpoint/2010/main" val="141701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6E5137-1156-4F27-F4DC-CEC99857E724}"/>
              </a:ext>
            </a:extLst>
          </p:cNvPr>
          <p:cNvSpPr txBox="1"/>
          <p:nvPr/>
        </p:nvSpPr>
        <p:spPr>
          <a:xfrm>
            <a:off x="0" y="0"/>
            <a:ext cx="12192000" cy="4462760"/>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 (assert)</a:t>
            </a:r>
          </a:p>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n=int(input("Enter a number:"))</a:t>
            </a:r>
          </a:p>
          <a:p>
            <a:r>
              <a:rPr lang="en-US" sz="2800" dirty="0">
                <a:latin typeface="Times New Roman" panose="02020603050405020304" pitchFamily="18" charset="0"/>
                <a:cs typeface="Times New Roman" panose="02020603050405020304" pitchFamily="18" charset="0"/>
              </a:rPr>
              <a:t>    assert n%2 == 0</a:t>
            </a:r>
          </a:p>
          <a:p>
            <a:r>
              <a:rPr lang="en-US" sz="2800" dirty="0">
                <a:latin typeface="Times New Roman" panose="02020603050405020304" pitchFamily="18" charset="0"/>
                <a:cs typeface="Times New Roman" panose="02020603050405020304" pitchFamily="18" charset="0"/>
              </a:rPr>
              <a:t>except:</a:t>
            </a:r>
          </a:p>
          <a:p>
            <a:r>
              <a:rPr lang="en-US" sz="2800" dirty="0">
                <a:latin typeface="Times New Roman" panose="02020603050405020304" pitchFamily="18" charset="0"/>
                <a:cs typeface="Times New Roman" panose="02020603050405020304" pitchFamily="18" charset="0"/>
              </a:rPr>
              <a:t>    print("Not an even number")</a:t>
            </a:r>
          </a:p>
          <a:p>
            <a:r>
              <a:rPr lang="en-US" sz="280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reciprocal=1/n</a:t>
            </a:r>
          </a:p>
          <a:p>
            <a:r>
              <a:rPr lang="en-US" sz="2800" dirty="0">
                <a:latin typeface="Times New Roman" panose="02020603050405020304" pitchFamily="18" charset="0"/>
                <a:cs typeface="Times New Roman" panose="02020603050405020304" pitchFamily="18" charset="0"/>
              </a:rPr>
              <a:t>    print("Reciprocal of number </a:t>
            </a:r>
            <a:r>
              <a:rPr lang="en-US" sz="2800" dirty="0" err="1">
                <a:latin typeface="Times New Roman" panose="02020603050405020304" pitchFamily="18" charset="0"/>
                <a:cs typeface="Times New Roman" panose="02020603050405020304" pitchFamily="18" charset="0"/>
              </a:rPr>
              <a:t>is",reciprocal</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0FCB5DC-9107-4C06-D6E1-B405A09A322A}"/>
              </a:ext>
            </a:extLst>
          </p:cNvPr>
          <p:cNvSpPr txBox="1"/>
          <p:nvPr/>
        </p:nvSpPr>
        <p:spPr>
          <a:xfrm>
            <a:off x="7094483" y="918411"/>
            <a:ext cx="6069724" cy="4524315"/>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Enter a number:2</a:t>
            </a:r>
          </a:p>
          <a:p>
            <a:pPr lvl="1"/>
            <a:r>
              <a:rPr lang="en-US" sz="2800" dirty="0">
                <a:latin typeface="Times New Roman" panose="02020603050405020304" pitchFamily="18" charset="0"/>
                <a:cs typeface="Times New Roman" panose="02020603050405020304" pitchFamily="18" charset="0"/>
              </a:rPr>
              <a:t>Reciprocal of number is 0.5</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Enter a number:3</a:t>
            </a:r>
          </a:p>
          <a:p>
            <a:pPr lvl="1"/>
            <a:r>
              <a:rPr lang="en-US" sz="2800" dirty="0">
                <a:latin typeface="Times New Roman" panose="02020603050405020304" pitchFamily="18" charset="0"/>
                <a:cs typeface="Times New Roman" panose="02020603050405020304" pitchFamily="18" charset="0"/>
              </a:rPr>
              <a:t>Not an even number</a:t>
            </a:r>
          </a:p>
          <a:p>
            <a:pPr lvl="1"/>
            <a:endParaRPr lang="en-US" sz="2800" dirty="0">
              <a:latin typeface="Times New Roman" panose="02020603050405020304" pitchFamily="18" charset="0"/>
              <a:cs typeface="Times New Roman" panose="02020603050405020304" pitchFamily="18" charset="0"/>
            </a:endParaRPr>
          </a:p>
          <a:p>
            <a:pPr lvl="1"/>
            <a:r>
              <a:rPr lang="en-IN" sz="2800" dirty="0">
                <a:latin typeface="Times New Roman" panose="02020603050405020304" pitchFamily="18" charset="0"/>
                <a:cs typeface="Times New Roman" panose="02020603050405020304" pitchFamily="18" charset="0"/>
              </a:rPr>
              <a:t>Enter a number:0</a:t>
            </a:r>
            <a:endParaRPr lang="en-US" sz="2800" dirty="0">
              <a:latin typeface="Times New Roman" panose="02020603050405020304" pitchFamily="18" charset="0"/>
              <a:cs typeface="Times New Roman" panose="02020603050405020304" pitchFamily="18" charset="0"/>
            </a:endParaRPr>
          </a:p>
          <a:p>
            <a:pPr lvl="1"/>
            <a:r>
              <a:rPr lang="pt-BR" sz="2800" dirty="0">
                <a:solidFill>
                  <a:srgbClr val="FF0000"/>
                </a:solidFill>
                <a:latin typeface="Times New Roman" panose="02020603050405020304" pitchFamily="18" charset="0"/>
                <a:cs typeface="Times New Roman" panose="02020603050405020304" pitchFamily="18" charset="0"/>
              </a:rPr>
              <a:t> reciprocal=1/n</a:t>
            </a:r>
          </a:p>
          <a:p>
            <a:pPr lvl="1"/>
            <a:r>
              <a:rPr lang="pt-BR" sz="2800" dirty="0">
                <a:solidFill>
                  <a:srgbClr val="FF0000"/>
                </a:solidFill>
                <a:latin typeface="Times New Roman" panose="02020603050405020304" pitchFamily="18" charset="0"/>
                <a:cs typeface="Times New Roman" panose="02020603050405020304" pitchFamily="18" charset="0"/>
              </a:rPr>
              <a:t>ZeroDivisionError: division by zero</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01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81DC7-3C80-F358-5BD7-42D307660456}"/>
              </a:ext>
            </a:extLst>
          </p:cNvPr>
          <p:cNvSpPr txBox="1"/>
          <p:nvPr/>
        </p:nvSpPr>
        <p:spPr>
          <a:xfrm>
            <a:off x="0" y="0"/>
            <a:ext cx="12192000" cy="6063198"/>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Program: (value and zero error)</a:t>
            </a:r>
          </a:p>
          <a:p>
            <a:r>
              <a:rPr lang="en-US" sz="3200" dirty="0">
                <a:latin typeface="Times New Roman" panose="02020603050405020304" pitchFamily="18" charset="0"/>
                <a:cs typeface="Times New Roman" panose="02020603050405020304" pitchFamily="18" charset="0"/>
              </a:rPr>
              <a:t>try:</a:t>
            </a:r>
          </a:p>
          <a:p>
            <a:r>
              <a:rPr lang="en-US" sz="3200" dirty="0">
                <a:latin typeface="Times New Roman" panose="02020603050405020304" pitchFamily="18" charset="0"/>
                <a:cs typeface="Times New Roman" panose="02020603050405020304" pitchFamily="18" charset="0"/>
              </a:rPr>
              <a:t>    num1 = int(input("Enter First Number: "))</a:t>
            </a:r>
          </a:p>
          <a:p>
            <a:r>
              <a:rPr lang="en-US" sz="3200" dirty="0">
                <a:latin typeface="Times New Roman" panose="02020603050405020304" pitchFamily="18" charset="0"/>
                <a:cs typeface="Times New Roman" panose="02020603050405020304" pitchFamily="18" charset="0"/>
              </a:rPr>
              <a:t>    num2 = int(input("Enter Second Number: "))</a:t>
            </a:r>
          </a:p>
          <a:p>
            <a:r>
              <a:rPr lang="en-US" sz="3200" dirty="0">
                <a:latin typeface="Times New Roman" panose="02020603050405020304" pitchFamily="18" charset="0"/>
                <a:cs typeface="Times New Roman" panose="02020603050405020304" pitchFamily="18" charset="0"/>
              </a:rPr>
              <a:t>    result = num1 / num2</a:t>
            </a:r>
          </a:p>
          <a:p>
            <a:r>
              <a:rPr lang="en-US" sz="3200" dirty="0">
                <a:latin typeface="Times New Roman" panose="02020603050405020304" pitchFamily="18" charset="0"/>
                <a:cs typeface="Times New Roman" panose="02020603050405020304" pitchFamily="18" charset="0"/>
              </a:rPr>
              <a:t>    print(result)</a:t>
            </a:r>
          </a:p>
          <a:p>
            <a:r>
              <a:rPr lang="en-US" sz="3200" dirty="0">
                <a:latin typeface="Times New Roman" panose="02020603050405020304" pitchFamily="18" charset="0"/>
                <a:cs typeface="Times New Roman" panose="02020603050405020304" pitchFamily="18" charset="0"/>
              </a:rPr>
              <a:t>except </a:t>
            </a:r>
            <a:r>
              <a:rPr lang="en-US" sz="3200" dirty="0" err="1">
                <a:latin typeface="Times New Roman" panose="02020603050405020304" pitchFamily="18" charset="0"/>
                <a:cs typeface="Times New Roman" panose="02020603050405020304" pitchFamily="18" charset="0"/>
              </a:rPr>
              <a:t>ValueError</a:t>
            </a:r>
            <a:r>
              <a:rPr lang="en-US" sz="3200" dirty="0">
                <a:latin typeface="Times New Roman" panose="02020603050405020304" pitchFamily="18" charset="0"/>
                <a:cs typeface="Times New Roman" panose="02020603050405020304" pitchFamily="18" charset="0"/>
              </a:rPr>
              <a:t> as e:</a:t>
            </a:r>
          </a:p>
          <a:p>
            <a:r>
              <a:rPr lang="en-US" sz="3200" dirty="0">
                <a:latin typeface="Times New Roman" panose="02020603050405020304" pitchFamily="18" charset="0"/>
                <a:cs typeface="Times New Roman" panose="02020603050405020304" pitchFamily="18" charset="0"/>
              </a:rPr>
              <a:t>    print("Invalid Input Please Input Integer...",e)</a:t>
            </a:r>
          </a:p>
          <a:p>
            <a:r>
              <a:rPr lang="en-US" sz="3200" dirty="0">
                <a:latin typeface="Times New Roman" panose="02020603050405020304" pitchFamily="18" charset="0"/>
                <a:cs typeface="Times New Roman" panose="02020603050405020304" pitchFamily="18" charset="0"/>
              </a:rPr>
              <a:t>except </a:t>
            </a:r>
            <a:r>
              <a:rPr lang="en-US" sz="3200" dirty="0" err="1">
                <a:latin typeface="Times New Roman" panose="02020603050405020304" pitchFamily="18" charset="0"/>
                <a:cs typeface="Times New Roman" panose="02020603050405020304" pitchFamily="18" charset="0"/>
              </a:rPr>
              <a:t>ZeroDivisionError</a:t>
            </a:r>
            <a:r>
              <a:rPr lang="en-US" sz="3200" dirty="0">
                <a:latin typeface="Times New Roman" panose="02020603050405020304" pitchFamily="18" charset="0"/>
                <a:cs typeface="Times New Roman" panose="02020603050405020304" pitchFamily="18" charset="0"/>
              </a:rPr>
              <a:t> as e:</a:t>
            </a:r>
          </a:p>
          <a:p>
            <a:r>
              <a:rPr lang="en-US" sz="3200" dirty="0">
                <a:latin typeface="Times New Roman" panose="02020603050405020304" pitchFamily="18" charset="0"/>
                <a:cs typeface="Times New Roman" panose="02020603050405020304" pitchFamily="18" charset="0"/>
              </a:rPr>
              <a:t>    print(e)</a:t>
            </a:r>
          </a:p>
          <a:p>
            <a:r>
              <a:rPr lang="en-US" sz="3200" dirty="0">
                <a:latin typeface="Times New Roman" panose="02020603050405020304" pitchFamily="18" charset="0"/>
                <a:cs typeface="Times New Roman" panose="02020603050405020304" pitchFamily="18" charset="0"/>
              </a:rPr>
              <a:t>except Exception as e:</a:t>
            </a:r>
          </a:p>
          <a:p>
            <a:r>
              <a:rPr lang="en-US" sz="3200" dirty="0">
                <a:latin typeface="Times New Roman" panose="02020603050405020304" pitchFamily="18" charset="0"/>
                <a:cs typeface="Times New Roman" panose="02020603050405020304" pitchFamily="18" charset="0"/>
              </a:rPr>
              <a:t>    print(e)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35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E6E97-0992-1A63-BFBF-3C821D20ACCE}"/>
              </a:ext>
            </a:extLst>
          </p:cNvPr>
          <p:cNvSpPr txBox="1"/>
          <p:nvPr/>
        </p:nvSpPr>
        <p:spPr>
          <a:xfrm>
            <a:off x="0" y="0"/>
            <a:ext cx="12192000" cy="6063198"/>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US" sz="3200" dirty="0">
                <a:latin typeface="Times New Roman" panose="02020603050405020304" pitchFamily="18" charset="0"/>
                <a:cs typeface="Times New Roman" panose="02020603050405020304" pitchFamily="18" charset="0"/>
              </a:rPr>
              <a:t>Enter First Number: 4</a:t>
            </a:r>
          </a:p>
          <a:p>
            <a:pPr lvl="1"/>
            <a:r>
              <a:rPr lang="en-US" sz="3200" dirty="0">
                <a:latin typeface="Times New Roman" panose="02020603050405020304" pitchFamily="18" charset="0"/>
                <a:cs typeface="Times New Roman" panose="02020603050405020304" pitchFamily="18" charset="0"/>
              </a:rPr>
              <a:t>Enter Second Number: 2</a:t>
            </a:r>
          </a:p>
          <a:p>
            <a:pPr lvl="1"/>
            <a:r>
              <a:rPr lang="en-US" sz="3200" dirty="0">
                <a:latin typeface="Times New Roman" panose="02020603050405020304" pitchFamily="18" charset="0"/>
                <a:cs typeface="Times New Roman" panose="02020603050405020304" pitchFamily="18" charset="0"/>
              </a:rPr>
              <a:t>2.0</a:t>
            </a:r>
          </a:p>
          <a:p>
            <a:pPr lvl="1"/>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Enter First Number: 6</a:t>
            </a:r>
          </a:p>
          <a:p>
            <a:pPr lvl="1"/>
            <a:r>
              <a:rPr lang="en-US" sz="3200" dirty="0">
                <a:latin typeface="Times New Roman" panose="02020603050405020304" pitchFamily="18" charset="0"/>
                <a:cs typeface="Times New Roman" panose="02020603050405020304" pitchFamily="18" charset="0"/>
              </a:rPr>
              <a:t>Enter Second Number: 0</a:t>
            </a:r>
          </a:p>
          <a:p>
            <a:pPr lvl="1"/>
            <a:r>
              <a:rPr lang="en-US" sz="3200" dirty="0">
                <a:latin typeface="Times New Roman" panose="02020603050405020304" pitchFamily="18" charset="0"/>
                <a:cs typeface="Times New Roman" panose="02020603050405020304" pitchFamily="18" charset="0"/>
              </a:rPr>
              <a:t>division by zero</a:t>
            </a:r>
          </a:p>
          <a:p>
            <a:pPr lvl="1"/>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Enter First Number: 4</a:t>
            </a:r>
          </a:p>
          <a:p>
            <a:pPr lvl="1"/>
            <a:r>
              <a:rPr lang="en-US" sz="3200" dirty="0">
                <a:latin typeface="Times New Roman" panose="02020603050405020304" pitchFamily="18" charset="0"/>
                <a:cs typeface="Times New Roman" panose="02020603050405020304" pitchFamily="18" charset="0"/>
              </a:rPr>
              <a:t>Enter Second Number: hi</a:t>
            </a:r>
          </a:p>
          <a:p>
            <a:pPr lvl="1"/>
            <a:r>
              <a:rPr lang="en-US" sz="3200" dirty="0">
                <a:latin typeface="Times New Roman" panose="02020603050405020304" pitchFamily="18" charset="0"/>
                <a:cs typeface="Times New Roman" panose="02020603050405020304" pitchFamily="18" charset="0"/>
              </a:rPr>
              <a:t>Invalid Input Please Input Integer...</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86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3C8F5-38E3-3D3C-DC46-BD39EEBB2161}"/>
              </a:ext>
            </a:extLst>
          </p:cNvPr>
          <p:cNvSpPr txBox="1"/>
          <p:nvPr/>
        </p:nvSpPr>
        <p:spPr>
          <a:xfrm>
            <a:off x="0" y="0"/>
            <a:ext cx="12192000" cy="5201424"/>
          </a:xfrm>
          <a:prstGeom prst="rect">
            <a:avLst/>
          </a:prstGeom>
          <a:noFill/>
        </p:spPr>
        <p:txBody>
          <a:bodyPr wrap="square" rtlCol="0">
            <a:spAutoFit/>
          </a:bodyPr>
          <a:lstStyle/>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Use try / finally block:</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a exception is raised, the program usually stops the execution and exits.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There are certain essential statements that you want to be execute whether an exception is raised or not.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These statements, which might include freeing up memory or closing an opened file, are written in a finally block.</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2525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9197E-B433-BAA7-A897-978B20E5490E}"/>
              </a:ext>
            </a:extLst>
          </p:cNvPr>
          <p:cNvSpPr txBox="1"/>
          <p:nvPr/>
        </p:nvSpPr>
        <p:spPr>
          <a:xfrm>
            <a:off x="0" y="0"/>
            <a:ext cx="12192000" cy="6063198"/>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Program</a:t>
            </a:r>
            <a:r>
              <a:rPr lang="en-US" sz="3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(try and finally)</a:t>
            </a:r>
            <a:endParaRPr lang="en-US" sz="3600" b="1" dirty="0">
              <a:solidFill>
                <a:srgbClr val="FF000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import  sys</a:t>
            </a:r>
          </a:p>
          <a:p>
            <a:r>
              <a:rPr lang="en-US" sz="3200" dirty="0">
                <a:latin typeface="Times New Roman" panose="02020603050405020304" pitchFamily="18" charset="0"/>
                <a:cs typeface="Times New Roman" panose="02020603050405020304" pitchFamily="18" charset="0"/>
              </a:rPr>
              <a:t>try:</a:t>
            </a:r>
          </a:p>
          <a:p>
            <a:r>
              <a:rPr lang="en-US" sz="3200" dirty="0">
                <a:latin typeface="Times New Roman" panose="02020603050405020304" pitchFamily="18" charset="0"/>
                <a:cs typeface="Times New Roman" panose="02020603050405020304" pitchFamily="18" charset="0"/>
              </a:rPr>
              <a:t>    f=open("</a:t>
            </a:r>
            <a:r>
              <a:rPr lang="en-US" sz="3200" dirty="0" err="1">
                <a:latin typeface="Times New Roman" panose="02020603050405020304" pitchFamily="18" charset="0"/>
                <a:cs typeface="Times New Roman" panose="02020603050405020304" pitchFamily="18" charset="0"/>
              </a:rPr>
              <a:t>abc.txt","r</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try:</a:t>
            </a:r>
          </a:p>
          <a:p>
            <a:r>
              <a:rPr lang="en-US" sz="3200" dirty="0">
                <a:latin typeface="Times New Roman" panose="02020603050405020304" pitchFamily="18" charset="0"/>
                <a:cs typeface="Times New Roman" panose="02020603050405020304" pitchFamily="18" charset="0"/>
              </a:rPr>
              <a:t>        lines=</a:t>
            </a:r>
            <a:r>
              <a:rPr lang="en-US" sz="3200" dirty="0" err="1">
                <a:latin typeface="Times New Roman" panose="02020603050405020304" pitchFamily="18" charset="0"/>
                <a:cs typeface="Times New Roman" panose="02020603050405020304" pitchFamily="18" charset="0"/>
              </a:rPr>
              <a:t>f.read</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finally:</a:t>
            </a:r>
          </a:p>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f.close</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except </a:t>
            </a:r>
            <a:r>
              <a:rPr lang="en-US" sz="3200" dirty="0" err="1">
                <a:latin typeface="Times New Roman" panose="02020603050405020304" pitchFamily="18" charset="0"/>
                <a:cs typeface="Times New Roman" panose="02020603050405020304" pitchFamily="18" charset="0"/>
              </a:rPr>
              <a:t>IOError</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print("File abc.txt does not exist")</a:t>
            </a:r>
          </a:p>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sys.exit</a:t>
            </a:r>
            <a:r>
              <a:rPr lang="en-US" sz="3200" dirty="0">
                <a:latin typeface="Times New Roman" panose="02020603050405020304" pitchFamily="18" charset="0"/>
                <a:cs typeface="Times New Roman" panose="02020603050405020304" pitchFamily="18" charset="0"/>
              </a:rPr>
              <a:t>(1)</a:t>
            </a:r>
          </a:p>
          <a:p>
            <a:r>
              <a:rPr lang="en-US" sz="3200" dirty="0">
                <a:latin typeface="Times New Roman" panose="02020603050405020304" pitchFamily="18" charset="0"/>
                <a:cs typeface="Times New Roman" panose="02020603050405020304" pitchFamily="18" charset="0"/>
              </a:rPr>
              <a:t>print(lines)</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43BDBA-DC76-C029-3ABB-4E4353BB8D78}"/>
              </a:ext>
            </a:extLst>
          </p:cNvPr>
          <p:cNvSpPr txBox="1"/>
          <p:nvPr/>
        </p:nvSpPr>
        <p:spPr>
          <a:xfrm>
            <a:off x="6096000" y="1580207"/>
            <a:ext cx="5770180" cy="1138773"/>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US" sz="3200" dirty="0">
                <a:latin typeface="Times New Roman" panose="02020603050405020304" pitchFamily="18" charset="0"/>
                <a:cs typeface="Times New Roman" panose="02020603050405020304" pitchFamily="18" charset="0"/>
              </a:rPr>
              <a:t>File abc.txt does not exist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53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8E2A2-467C-D75C-CF2F-82284B08A7BD}"/>
              </a:ext>
            </a:extLst>
          </p:cNvPr>
          <p:cNvSpPr txBox="1"/>
          <p:nvPr/>
        </p:nvSpPr>
        <p:spPr>
          <a:xfrm>
            <a:off x="0" y="0"/>
            <a:ext cx="12192000" cy="581697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Raising an exception: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Exceptions are automatically raised when some undesired situation occurs during program execution.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Can raise an exception explicitly through the raise statement in a try/except block.</a:t>
            </a:r>
          </a:p>
          <a:p>
            <a:endParaRPr lang="en-IN" sz="28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Syntax:</a:t>
            </a:r>
          </a:p>
          <a:p>
            <a:r>
              <a:rPr lang="en-IN" sz="2800" dirty="0">
                <a:latin typeface="Times New Roman" panose="02020603050405020304" pitchFamily="18" charset="0"/>
                <a:cs typeface="Times New Roman" panose="02020603050405020304" pitchFamily="18" charset="0"/>
              </a:rPr>
              <a:t>try:</a:t>
            </a:r>
          </a:p>
          <a:p>
            <a:r>
              <a:rPr lang="en-IN" sz="2800" dirty="0">
                <a:latin typeface="Times New Roman" panose="02020603050405020304" pitchFamily="18" charset="0"/>
                <a:cs typeface="Times New Roman" panose="02020603050405020304" pitchFamily="18" charset="0"/>
              </a:rPr>
              <a:t>	if condition:</a:t>
            </a:r>
          </a:p>
          <a:p>
            <a:r>
              <a:rPr lang="en-IN" sz="2800" dirty="0">
                <a:latin typeface="Times New Roman" panose="02020603050405020304" pitchFamily="18" charset="0"/>
                <a:cs typeface="Times New Roman" panose="02020603050405020304" pitchFamily="18" charset="0"/>
              </a:rPr>
              <a:t>		raise </a:t>
            </a:r>
            <a:r>
              <a:rPr lang="en-IN" sz="2800" dirty="0" err="1">
                <a:latin typeface="Times New Roman" panose="02020603050405020304" pitchFamily="18" charset="0"/>
                <a:cs typeface="Times New Roman" panose="02020603050405020304" pitchFamily="18" charset="0"/>
              </a:rPr>
              <a:t>customException</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statement</a:t>
            </a:r>
          </a:p>
          <a:p>
            <a:r>
              <a:rPr lang="en-IN" sz="2800" dirty="0">
                <a:latin typeface="Times New Roman" panose="02020603050405020304" pitchFamily="18" charset="0"/>
                <a:cs typeface="Times New Roman" panose="02020603050405020304" pitchFamily="18" charset="0"/>
              </a:rPr>
              <a:t>	except </a:t>
            </a:r>
            <a:r>
              <a:rPr lang="en-IN" sz="2800" dirty="0" err="1">
                <a:latin typeface="Times New Roman" panose="02020603050405020304" pitchFamily="18" charset="0"/>
                <a:cs typeface="Times New Roman" panose="02020603050405020304" pitchFamily="18" charset="0"/>
              </a:rPr>
              <a:t>customException</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val="21121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A116B-C3C0-93C3-4D73-0A0FEA69AC28}"/>
              </a:ext>
            </a:extLst>
          </p:cNvPr>
          <p:cNvSpPr txBox="1"/>
          <p:nvPr/>
        </p:nvSpPr>
        <p:spPr>
          <a:xfrm>
            <a:off x="0" y="0"/>
            <a:ext cx="12192000" cy="741741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 (custom exception)</a:t>
            </a:r>
          </a:p>
          <a:p>
            <a:r>
              <a:rPr lang="en-IN" sz="2800" dirty="0">
                <a:latin typeface="Times New Roman" panose="02020603050405020304" pitchFamily="18" charset="0"/>
                <a:cs typeface="Times New Roman" panose="02020603050405020304" pitchFamily="18" charset="0"/>
              </a:rPr>
              <a:t>class </a:t>
            </a:r>
            <a:r>
              <a:rPr lang="en-IN" sz="2800" dirty="0" err="1">
                <a:latin typeface="Times New Roman" panose="02020603050405020304" pitchFamily="18" charset="0"/>
                <a:cs typeface="Times New Roman" panose="02020603050405020304" pitchFamily="18" charset="0"/>
              </a:rPr>
              <a:t>myException</a:t>
            </a:r>
            <a:r>
              <a:rPr lang="en-IN" sz="2800" dirty="0">
                <a:latin typeface="Times New Roman" panose="02020603050405020304" pitchFamily="18" charset="0"/>
                <a:cs typeface="Times New Roman" panose="02020603050405020304" pitchFamily="18" charset="0"/>
              </a:rPr>
              <a:t>(Exception):</a:t>
            </a:r>
          </a:p>
          <a:p>
            <a:r>
              <a:rPr lang="en-IN" sz="2800" dirty="0">
                <a:latin typeface="Times New Roman" panose="02020603050405020304" pitchFamily="18" charset="0"/>
                <a:cs typeface="Times New Roman" panose="02020603050405020304" pitchFamily="18" charset="0"/>
              </a:rPr>
              <a:t>    def __</a:t>
            </a:r>
            <a:r>
              <a:rPr lang="en-IN" sz="2800" dirty="0" err="1">
                <a:latin typeface="Times New Roman" panose="02020603050405020304" pitchFamily="18" charset="0"/>
                <a:cs typeface="Times New Roman" panose="02020603050405020304" pitchFamily="18" charset="0"/>
              </a:rPr>
              <a:t>init</a:t>
            </a:r>
            <a:r>
              <a:rPr lang="en-IN" sz="2800" dirty="0">
                <a:latin typeface="Times New Roman" panose="02020603050405020304" pitchFamily="18" charset="0"/>
                <a:cs typeface="Times New Roman" panose="02020603050405020304" pitchFamily="18" charset="0"/>
              </a:rPr>
              <a:t>__(</a:t>
            </a:r>
            <a:r>
              <a:rPr lang="en-IN" sz="2800" dirty="0" err="1">
                <a:latin typeface="Times New Roman" panose="02020603050405020304" pitchFamily="18" charset="0"/>
                <a:cs typeface="Times New Roman" panose="02020603050405020304" pitchFamily="18" charset="0"/>
              </a:rPr>
              <a:t>self,quantity</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Exception.__</a:t>
            </a:r>
            <a:r>
              <a:rPr lang="en-IN" sz="2800" dirty="0" err="1">
                <a:latin typeface="Times New Roman" panose="02020603050405020304" pitchFamily="18" charset="0"/>
                <a:cs typeface="Times New Roman" panose="02020603050405020304" pitchFamily="18" charset="0"/>
              </a:rPr>
              <a:t>init</a:t>
            </a:r>
            <a:r>
              <a:rPr lang="en-IN" sz="2800" dirty="0">
                <a:latin typeface="Times New Roman" panose="02020603050405020304" pitchFamily="18" charset="0"/>
                <a:cs typeface="Times New Roman" panose="02020603050405020304" pitchFamily="18" charset="0"/>
              </a:rPr>
              <a:t>__(self)</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self.quantity</a:t>
            </a:r>
            <a:r>
              <a:rPr lang="en-IN" sz="2800" dirty="0">
                <a:latin typeface="Times New Roman" panose="02020603050405020304" pitchFamily="18" charset="0"/>
                <a:cs typeface="Times New Roman" panose="02020603050405020304" pitchFamily="18" charset="0"/>
              </a:rPr>
              <a:t>=quantity</a:t>
            </a:r>
          </a:p>
          <a:p>
            <a:r>
              <a:rPr lang="en-IN" sz="2800" dirty="0">
                <a:latin typeface="Times New Roman" panose="02020603050405020304" pitchFamily="18" charset="0"/>
                <a:cs typeface="Times New Roman" panose="02020603050405020304" pitchFamily="18" charset="0"/>
              </a:rPr>
              <a:t>    try:</a:t>
            </a:r>
          </a:p>
          <a:p>
            <a:r>
              <a:rPr lang="en-IN" sz="2800" dirty="0">
                <a:latin typeface="Times New Roman" panose="02020603050405020304" pitchFamily="18" charset="0"/>
                <a:cs typeface="Times New Roman" panose="02020603050405020304" pitchFamily="18" charset="0"/>
              </a:rPr>
              <a:t>        s=int(input("Enter Quantity "))</a:t>
            </a:r>
          </a:p>
          <a:p>
            <a:r>
              <a:rPr lang="en-IN" sz="2800" dirty="0">
                <a:latin typeface="Times New Roman" panose="02020603050405020304" pitchFamily="18" charset="0"/>
                <a:cs typeface="Times New Roman" panose="02020603050405020304" pitchFamily="18" charset="0"/>
              </a:rPr>
              <a:t>        if s &lt;= 0:</a:t>
            </a:r>
          </a:p>
          <a:p>
            <a:r>
              <a:rPr lang="en-IN" sz="2800" dirty="0">
                <a:latin typeface="Times New Roman" panose="02020603050405020304" pitchFamily="18" charset="0"/>
                <a:cs typeface="Times New Roman" panose="02020603050405020304" pitchFamily="18" charset="0"/>
              </a:rPr>
              <a:t>            raise </a:t>
            </a:r>
            <a:r>
              <a:rPr lang="en-IN" sz="2800" dirty="0" err="1">
                <a:latin typeface="Times New Roman" panose="02020603050405020304" pitchFamily="18" charset="0"/>
                <a:cs typeface="Times New Roman" panose="02020603050405020304" pitchFamily="18" charset="0"/>
              </a:rPr>
              <a:t>myException</a:t>
            </a:r>
            <a:r>
              <a:rPr lang="en-IN" sz="2800" dirty="0">
                <a:latin typeface="Times New Roman" panose="02020603050405020304" pitchFamily="18" charset="0"/>
                <a:cs typeface="Times New Roman" panose="02020603050405020304" pitchFamily="18" charset="0"/>
              </a:rPr>
              <a:t>(s)</a:t>
            </a:r>
          </a:p>
          <a:p>
            <a:r>
              <a:rPr lang="en-IN" sz="2800" dirty="0">
                <a:latin typeface="Times New Roman" panose="02020603050405020304" pitchFamily="18" charset="0"/>
                <a:cs typeface="Times New Roman" panose="02020603050405020304" pitchFamily="18" charset="0"/>
              </a:rPr>
              <a:t>    except </a:t>
            </a:r>
            <a:r>
              <a:rPr lang="en-IN" sz="2800" dirty="0" err="1">
                <a:latin typeface="Times New Roman" panose="02020603050405020304" pitchFamily="18" charset="0"/>
                <a:cs typeface="Times New Roman" panose="02020603050405020304" pitchFamily="18" charset="0"/>
              </a:rPr>
              <a:t>EOFError</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print("You pressed EOF")</a:t>
            </a:r>
          </a:p>
          <a:p>
            <a:r>
              <a:rPr lang="en-IN" sz="2800" dirty="0">
                <a:latin typeface="Times New Roman" panose="02020603050405020304" pitchFamily="18" charset="0"/>
                <a:cs typeface="Times New Roman" panose="02020603050405020304" pitchFamily="18" charset="0"/>
              </a:rPr>
              <a:t>    except </a:t>
            </a:r>
            <a:r>
              <a:rPr lang="en-IN" sz="2800" dirty="0" err="1">
                <a:latin typeface="Times New Roman" panose="02020603050405020304" pitchFamily="18" charset="0"/>
                <a:cs typeface="Times New Roman" panose="02020603050405020304" pitchFamily="18" charset="0"/>
              </a:rPr>
              <a:t>myException</a:t>
            </a:r>
            <a:r>
              <a:rPr lang="en-IN" sz="2800" dirty="0">
                <a:latin typeface="Times New Roman" panose="02020603050405020304" pitchFamily="18" charset="0"/>
                <a:cs typeface="Times New Roman" panose="02020603050405020304" pitchFamily="18" charset="0"/>
              </a:rPr>
              <a:t> as ex:</a:t>
            </a:r>
          </a:p>
          <a:p>
            <a:r>
              <a:rPr lang="en-IN" sz="2800" dirty="0">
                <a:latin typeface="Times New Roman" panose="02020603050405020304" pitchFamily="18" charset="0"/>
                <a:cs typeface="Times New Roman" panose="02020603050405020304" pitchFamily="18" charset="0"/>
              </a:rPr>
              <a:t>        print("</a:t>
            </a:r>
            <a:r>
              <a:rPr lang="en-IN" sz="2800" dirty="0" err="1">
                <a:latin typeface="Times New Roman" panose="02020603050405020304" pitchFamily="18" charset="0"/>
                <a:cs typeface="Times New Roman" panose="02020603050405020304" pitchFamily="18" charset="0"/>
              </a:rPr>
              <a:t>myException</a:t>
            </a:r>
            <a:r>
              <a:rPr lang="en-IN" sz="2800" dirty="0">
                <a:latin typeface="Times New Roman" panose="02020603050405020304" pitchFamily="18" charset="0"/>
                <a:cs typeface="Times New Roman" panose="02020603050405020304" pitchFamily="18" charset="0"/>
              </a:rPr>
              <a:t>: The quantity entered is %d, It must be some positive value" %</a:t>
            </a:r>
            <a:r>
              <a:rPr lang="en-IN" sz="2800" dirty="0" err="1">
                <a:latin typeface="Times New Roman" panose="02020603050405020304" pitchFamily="18" charset="0"/>
                <a:cs typeface="Times New Roman" panose="02020603050405020304" pitchFamily="18" charset="0"/>
              </a:rPr>
              <a:t>ex.quantity</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else:</a:t>
            </a:r>
          </a:p>
          <a:p>
            <a:r>
              <a:rPr lang="en-IN" sz="2800" dirty="0">
                <a:latin typeface="Times New Roman" panose="02020603050405020304" pitchFamily="18" charset="0"/>
                <a:cs typeface="Times New Roman" panose="02020603050405020304" pitchFamily="18" charset="0"/>
              </a:rPr>
              <a:t>        print("No exception raised")</a:t>
            </a:r>
          </a:p>
          <a:p>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81F6A65-6C62-7CE7-0A1C-64E219AFE6CD}"/>
              </a:ext>
            </a:extLst>
          </p:cNvPr>
          <p:cNvSpPr txBox="1"/>
          <p:nvPr/>
        </p:nvSpPr>
        <p:spPr>
          <a:xfrm>
            <a:off x="6779172" y="1725809"/>
            <a:ext cx="6069725" cy="1631216"/>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IN" sz="3200" dirty="0">
                <a:latin typeface="Times New Roman" panose="02020603050405020304" pitchFamily="18" charset="0"/>
                <a:cs typeface="Times New Roman" panose="02020603050405020304" pitchFamily="18" charset="0"/>
              </a:rPr>
              <a:t>Enter Quantity 2</a:t>
            </a:r>
          </a:p>
          <a:p>
            <a:pPr lvl="1"/>
            <a:r>
              <a:rPr lang="en-IN" sz="3200" dirty="0">
                <a:latin typeface="Times New Roman" panose="02020603050405020304" pitchFamily="18" charset="0"/>
                <a:cs typeface="Times New Roman" panose="02020603050405020304" pitchFamily="18" charset="0"/>
              </a:rPr>
              <a:t>No exception raised</a:t>
            </a:r>
          </a:p>
        </p:txBody>
      </p:sp>
    </p:spTree>
    <p:extLst>
      <p:ext uri="{BB962C8B-B14F-4D97-AF65-F5344CB8AC3E}">
        <p14:creationId xmlns:p14="http://schemas.microsoft.com/office/powerpoint/2010/main" val="356000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2C98-358C-042A-8515-BF1AB9B1A227}"/>
              </a:ext>
            </a:extLst>
          </p:cNvPr>
          <p:cNvSpPr txBox="1"/>
          <p:nvPr/>
        </p:nvSpPr>
        <p:spPr>
          <a:xfrm>
            <a:off x="0" y="0"/>
            <a:ext cx="12192000" cy="5139869"/>
          </a:xfrm>
          <a:prstGeom prst="rect">
            <a:avLst/>
          </a:prstGeom>
          <a:noFill/>
        </p:spPr>
        <p:txBody>
          <a:bodyPr wrap="square" rtlCol="0">
            <a:spAutoFit/>
          </a:bodyPr>
          <a:lstStyle/>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Assert statement: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assert statement is used to place an error-checking statement in the program.</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assert statement returns true if all the values of the variables are as expected, no matter what inputs are provided. If something is wrong in the program, the assert statement returns false.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AssertionError</a:t>
            </a:r>
            <a:r>
              <a:rPr lang="en-US" sz="3200" dirty="0">
                <a:latin typeface="Times New Roman" panose="02020603050405020304" pitchFamily="18" charset="0"/>
                <a:cs typeface="Times New Roman" panose="02020603050405020304" pitchFamily="18" charset="0"/>
              </a:rPr>
              <a:t> exception raised when the assert statement returns false.</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61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ABCC2-DA33-D0DD-3CC2-88C0241FFEB4}"/>
              </a:ext>
            </a:extLst>
          </p:cNvPr>
          <p:cNvSpPr txBox="1"/>
          <p:nvPr/>
        </p:nvSpPr>
        <p:spPr>
          <a:xfrm>
            <a:off x="0" y="0"/>
            <a:ext cx="12192000" cy="5386090"/>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 (assert)</a:t>
            </a:r>
          </a:p>
          <a:p>
            <a:r>
              <a:rPr lang="en-US" sz="2800" dirty="0">
                <a:latin typeface="Times New Roman" panose="02020603050405020304" pitchFamily="18" charset="0"/>
                <a:cs typeface="Times New Roman" panose="02020603050405020304" pitchFamily="18" charset="0"/>
              </a:rPr>
              <a:t>n=int(input("Enter a positive value:"))</a:t>
            </a:r>
          </a:p>
          <a:p>
            <a:r>
              <a:rPr lang="en-US" sz="2800" dirty="0">
                <a:latin typeface="Times New Roman" panose="02020603050405020304" pitchFamily="18" charset="0"/>
                <a:cs typeface="Times New Roman" panose="02020603050405020304" pitchFamily="18" charset="0"/>
              </a:rPr>
              <a:t>assert(n&gt;=0), 'Entered value is not a positive value’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3200" b="1" dirty="0">
                <a:solidFill>
                  <a:srgbClr val="FF0000"/>
                </a:solidFill>
                <a:latin typeface="Times New Roman" panose="02020603050405020304" pitchFamily="18" charset="0"/>
                <a:cs typeface="Times New Roman" panose="02020603050405020304" pitchFamily="18" charset="0"/>
              </a:rPr>
              <a:t>Output:</a:t>
            </a:r>
          </a:p>
          <a:p>
            <a:r>
              <a:rPr lang="en-IN" sz="2800" dirty="0">
                <a:latin typeface="Times New Roman" panose="02020603050405020304" pitchFamily="18" charset="0"/>
                <a:cs typeface="Times New Roman" panose="02020603050405020304" pitchFamily="18" charset="0"/>
              </a:rPr>
              <a:t>Enter a positive value:-1</a:t>
            </a:r>
          </a:p>
          <a:p>
            <a:r>
              <a:rPr lang="en-IN" sz="2800" dirty="0">
                <a:solidFill>
                  <a:srgbClr val="FF0000"/>
                </a:solidFill>
                <a:latin typeface="Times New Roman" panose="02020603050405020304" pitchFamily="18" charset="0"/>
                <a:cs typeface="Times New Roman" panose="02020603050405020304" pitchFamily="18" charset="0"/>
              </a:rPr>
              <a:t>Traceback (most recent call last):</a:t>
            </a:r>
          </a:p>
          <a:p>
            <a:r>
              <a:rPr lang="en-IN" sz="2800" dirty="0">
                <a:solidFill>
                  <a:srgbClr val="FF0000"/>
                </a:solidFill>
                <a:latin typeface="Times New Roman" panose="02020603050405020304" pitchFamily="18" charset="0"/>
                <a:cs typeface="Times New Roman" panose="02020603050405020304" pitchFamily="18" charset="0"/>
              </a:rPr>
              <a:t>  File "D:\RINO MOL\PYTHON PPT\Python Program\Chapter 7\exception handling.py", line 77, in &lt;module&gt;</a:t>
            </a:r>
          </a:p>
          <a:p>
            <a:r>
              <a:rPr lang="en-IN" sz="2800" dirty="0">
                <a:solidFill>
                  <a:srgbClr val="FF0000"/>
                </a:solidFill>
                <a:latin typeface="Times New Roman" panose="02020603050405020304" pitchFamily="18" charset="0"/>
                <a:cs typeface="Times New Roman" panose="02020603050405020304" pitchFamily="18" charset="0"/>
              </a:rPr>
              <a:t>    assert(n&gt;=0), 'Entered value is not a positive value'</a:t>
            </a:r>
          </a:p>
          <a:p>
            <a:r>
              <a:rPr lang="en-IN" sz="2800" dirty="0" err="1">
                <a:solidFill>
                  <a:srgbClr val="FF0000"/>
                </a:solidFill>
                <a:latin typeface="Times New Roman" panose="02020603050405020304" pitchFamily="18" charset="0"/>
                <a:cs typeface="Times New Roman" panose="02020603050405020304" pitchFamily="18" charset="0"/>
              </a:rPr>
              <a:t>AssertionError</a:t>
            </a:r>
            <a:r>
              <a:rPr lang="en-IN" sz="2800" dirty="0">
                <a:solidFill>
                  <a:srgbClr val="FF0000"/>
                </a:solidFill>
                <a:latin typeface="Times New Roman" panose="02020603050405020304" pitchFamily="18" charset="0"/>
                <a:cs typeface="Times New Roman" panose="02020603050405020304" pitchFamily="18" charset="0"/>
              </a:rPr>
              <a:t>: Entered value is not a positive value</a:t>
            </a:r>
          </a:p>
        </p:txBody>
      </p:sp>
    </p:spTree>
    <p:extLst>
      <p:ext uri="{BB962C8B-B14F-4D97-AF65-F5344CB8AC3E}">
        <p14:creationId xmlns:p14="http://schemas.microsoft.com/office/powerpoint/2010/main" val="346078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1186D-74EE-831C-878D-07CF63FF3705}"/>
              </a:ext>
            </a:extLst>
          </p:cNvPr>
          <p:cNvSpPr txBox="1"/>
          <p:nvPr/>
        </p:nvSpPr>
        <p:spPr>
          <a:xfrm>
            <a:off x="0" y="0"/>
            <a:ext cx="12192000" cy="655564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Exception handling:</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 exception is an event, which occurs during the execution of a program that disrupts the normal flow of the program’s instructions.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 exception is a python object that represents an error.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a python script raises an exception, it must either handle the exception immediately otherwise it terminates and quits.</a:t>
            </a:r>
          </a:p>
          <a:p>
            <a:endParaRPr lang="en-US" sz="3200" dirty="0">
              <a:latin typeface="Times New Roman" panose="02020603050405020304" pitchFamily="18" charset="0"/>
              <a:cs typeface="Times New Roman" panose="02020603050405020304" pitchFamily="18" charset="0"/>
            </a:endParaRPr>
          </a:p>
          <a:p>
            <a:r>
              <a:rPr lang="en-IN" sz="3600" b="1" dirty="0">
                <a:solidFill>
                  <a:srgbClr val="FF0000"/>
                </a:solidFill>
                <a:latin typeface="Times New Roman" panose="02020603050405020304" pitchFamily="18" charset="0"/>
                <a:cs typeface="Times New Roman" panose="02020603050405020304" pitchFamily="18" charset="0"/>
              </a:rPr>
              <a:t>Program:</a:t>
            </a:r>
          </a:p>
          <a:p>
            <a:r>
              <a:rPr lang="en-US" sz="3200" dirty="0">
                <a:latin typeface="Times New Roman" panose="02020603050405020304" pitchFamily="18" charset="0"/>
                <a:cs typeface="Times New Roman" panose="02020603050405020304" pitchFamily="18" charset="0"/>
              </a:rPr>
              <a:t>a=4</a:t>
            </a:r>
          </a:p>
          <a:p>
            <a:r>
              <a:rPr lang="en-US" sz="3200" dirty="0">
                <a:latin typeface="Times New Roman" panose="02020603050405020304" pitchFamily="18" charset="0"/>
                <a:cs typeface="Times New Roman" panose="02020603050405020304" pitchFamily="18" charset="0"/>
              </a:rPr>
              <a:t>b=0</a:t>
            </a:r>
          </a:p>
          <a:p>
            <a:r>
              <a:rPr lang="en-US" sz="3200" dirty="0">
                <a:latin typeface="Times New Roman" panose="02020603050405020304" pitchFamily="18" charset="0"/>
                <a:cs typeface="Times New Roman" panose="02020603050405020304" pitchFamily="18" charset="0"/>
              </a:rPr>
              <a:t>c=a/b</a:t>
            </a:r>
          </a:p>
          <a:p>
            <a:r>
              <a:rPr lang="en-US" sz="3200" dirty="0">
                <a:latin typeface="Times New Roman" panose="02020603050405020304" pitchFamily="18" charset="0"/>
                <a:cs typeface="Times New Roman" panose="02020603050405020304" pitchFamily="18" charset="0"/>
              </a:rPr>
              <a:t>print(c)</a:t>
            </a:r>
          </a:p>
          <a:p>
            <a:r>
              <a:rPr lang="en-US" sz="3200" dirty="0">
                <a:latin typeface="Times New Roman" panose="02020603050405020304" pitchFamily="18" charset="0"/>
                <a:cs typeface="Times New Roman" panose="02020603050405020304" pitchFamily="18" charset="0"/>
              </a:rPr>
              <a:t>print("hello world")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05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3DF7-C37F-6FBD-0FA6-AF70D071AD42}"/>
              </a:ext>
            </a:extLst>
          </p:cNvPr>
          <p:cNvSpPr>
            <a:spLocks noGrp="1"/>
          </p:cNvSpPr>
          <p:nvPr>
            <p:ph type="title"/>
          </p:nvPr>
        </p:nvSpPr>
        <p:spPr/>
        <p:txBody>
          <a:bodyPr>
            <a:normAutofit fontScale="90000"/>
          </a:bodyPr>
          <a:lstStyle/>
          <a:p>
            <a:pPr algn="ctr"/>
            <a:r>
              <a:rPr lang="en-US" sz="4400" b="1" dirty="0"/>
              <a:t>Different of Syntax error and Exception</a:t>
            </a:r>
            <a:endParaRPr lang="en-IN" sz="4400" b="1" dirty="0"/>
          </a:p>
        </p:txBody>
      </p:sp>
      <p:sp>
        <p:nvSpPr>
          <p:cNvPr id="3" name="Text Placeholder 2">
            <a:extLst>
              <a:ext uri="{FF2B5EF4-FFF2-40B4-BE49-F238E27FC236}">
                <a16:creationId xmlns:a16="http://schemas.microsoft.com/office/drawing/2014/main" id="{21574604-D67E-0E07-EB01-79C19E9F9410}"/>
              </a:ext>
            </a:extLst>
          </p:cNvPr>
          <p:cNvSpPr>
            <a:spLocks noGrp="1"/>
          </p:cNvSpPr>
          <p:nvPr>
            <p:ph type="body" idx="1"/>
          </p:nvPr>
        </p:nvSpPr>
        <p:spPr/>
        <p:txBody>
          <a:bodyPr/>
          <a:lstStyle/>
          <a:p>
            <a:r>
              <a:rPr lang="en-US" sz="3600" b="1" dirty="0">
                <a:latin typeface="Times New Roman" panose="02020603050405020304" pitchFamily="18" charset="0"/>
                <a:cs typeface="Times New Roman" panose="02020603050405020304" pitchFamily="18" charset="0"/>
              </a:rPr>
              <a:t>Syntax error</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2197B55-604A-4AF1-9D55-8C2014AB7AD6}"/>
              </a:ext>
            </a:extLst>
          </p:cNvPr>
          <p:cNvSpPr>
            <a:spLocks noGrp="1"/>
          </p:cNvSpPr>
          <p:nvPr>
            <p:ph sz="half" idx="2"/>
          </p:nvPr>
        </p:nvSpPr>
        <p:spPr/>
        <p:txBody>
          <a:bodyPr>
            <a:normAutofit/>
          </a:bodyPr>
          <a:lstStyle/>
          <a:p>
            <a:r>
              <a:rPr lang="en-US" sz="3200" dirty="0">
                <a:latin typeface="Times New Roman" panose="02020603050405020304" pitchFamily="18" charset="0"/>
                <a:cs typeface="Times New Roman" panose="02020603050405020304" pitchFamily="18" charset="0"/>
              </a:rPr>
              <a:t>Error is occurred by wrong syntax in the code called syntax error.</a:t>
            </a:r>
          </a:p>
          <a:p>
            <a:endParaRPr lang="en-IN" sz="32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38092D5-9FC4-1BE6-0E38-86AB53819039}"/>
              </a:ext>
            </a:extLst>
          </p:cNvPr>
          <p:cNvSpPr>
            <a:spLocks noGrp="1"/>
          </p:cNvSpPr>
          <p:nvPr>
            <p:ph type="body" sz="quarter" idx="3"/>
          </p:nvPr>
        </p:nvSpPr>
        <p:spPr/>
        <p:txBody>
          <a:bodyPr/>
          <a:lstStyle/>
          <a:p>
            <a:r>
              <a:rPr lang="en-US" sz="3200" b="1" dirty="0">
                <a:latin typeface="Times New Roman" panose="02020603050405020304" pitchFamily="18" charset="0"/>
                <a:cs typeface="Times New Roman" panose="02020603050405020304" pitchFamily="18" charset="0"/>
              </a:rPr>
              <a:t>Exception</a:t>
            </a:r>
            <a:endParaRPr lang="en-IN" sz="32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1A8D778-61F9-779E-631D-B3CF1F4C8E7C}"/>
              </a:ext>
            </a:extLst>
          </p:cNvPr>
          <p:cNvSpPr>
            <a:spLocks noGrp="1"/>
          </p:cNvSpPr>
          <p:nvPr>
            <p:ph sz="quarter" idx="4"/>
          </p:nvPr>
        </p:nvSpPr>
        <p:spPr/>
        <p:txBody>
          <a:bodyPr>
            <a:normAutofit/>
          </a:bodyPr>
          <a:lstStyle/>
          <a:p>
            <a:r>
              <a:rPr lang="en-US" sz="3200" dirty="0">
                <a:latin typeface="Times New Roman" panose="02020603050405020304" pitchFamily="18" charset="0"/>
                <a:cs typeface="Times New Roman" panose="02020603050405020304" pitchFamily="18" charset="0"/>
              </a:rPr>
              <a:t>The program is syntactically correct but the code resulted in an error is called exception.</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7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D5F2D-08AF-8984-6C4F-A017C366A0B7}"/>
              </a:ext>
            </a:extLst>
          </p:cNvPr>
          <p:cNvSpPr txBox="1"/>
          <p:nvPr/>
        </p:nvSpPr>
        <p:spPr>
          <a:xfrm>
            <a:off x="0" y="0"/>
            <a:ext cx="12192000" cy="710963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try and except block:</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code that might raise an error/exception is written in the try block, that the errors/exceptions are handled through the except block.</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try statement can have multiple except statements. This is useful when the block contains statements that may throw different types of exception.</a:t>
            </a:r>
          </a:p>
          <a:p>
            <a:endParaRPr lang="en-IN" sz="28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Syntax:</a:t>
            </a:r>
          </a:p>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statement</a:t>
            </a:r>
          </a:p>
          <a:p>
            <a:r>
              <a:rPr lang="en-US" sz="2800" dirty="0">
                <a:latin typeface="Times New Roman" panose="02020603050405020304" pitchFamily="18" charset="0"/>
                <a:cs typeface="Times New Roman" panose="02020603050405020304" pitchFamily="18" charset="0"/>
              </a:rPr>
              <a:t>except:</a:t>
            </a:r>
          </a:p>
          <a:p>
            <a:r>
              <a:rPr lang="en-US" sz="2800" dirty="0">
                <a:latin typeface="Times New Roman" panose="02020603050405020304" pitchFamily="18" charset="0"/>
                <a:cs typeface="Times New Roman" panose="02020603050405020304" pitchFamily="18" charset="0"/>
              </a:rPr>
              <a:t>  statement</a:t>
            </a:r>
          </a:p>
          <a:p>
            <a:r>
              <a:rPr lang="en-US" sz="280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statement		//</a:t>
            </a:r>
            <a:r>
              <a:rPr lang="en-US" sz="2800" b="0" i="0" dirty="0">
                <a:solidFill>
                  <a:srgbClr val="008200"/>
                </a:solidFill>
                <a:effectLst/>
                <a:latin typeface="inter-regular"/>
              </a:rPr>
              <a:t>  If there is no exception, this  block will be executed</a:t>
            </a: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highlight>
                  <a:srgbClr val="FFFF00"/>
                </a:highlight>
                <a:latin typeface="Times New Roman" panose="02020603050405020304" pitchFamily="18" charset="0"/>
                <a:cs typeface="Times New Roman" panose="02020603050405020304" pitchFamily="18" charset="0"/>
              </a:rPr>
              <a:t>‘else’</a:t>
            </a:r>
            <a:r>
              <a:rPr lang="en-US" sz="2800" dirty="0">
                <a:latin typeface="Times New Roman" panose="02020603050405020304" pitchFamily="18" charset="0"/>
                <a:cs typeface="Times New Roman" panose="02020603050405020304" pitchFamily="18" charset="0"/>
              </a:rPr>
              <a:t> is to define a block of code that executed if no errors were raised.</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88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3C1F4-F5CB-FC88-017B-7BD8977D1D81}"/>
              </a:ext>
            </a:extLst>
          </p:cNvPr>
          <p:cNvSpPr txBox="1"/>
          <p:nvPr/>
        </p:nvSpPr>
        <p:spPr>
          <a:xfrm>
            <a:off x="0" y="0"/>
            <a:ext cx="12192000" cy="6617196"/>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finally block:</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code written in the finally block always executes whether an exception occurs or not.</a:t>
            </a:r>
          </a:p>
          <a:p>
            <a:endParaRPr lang="en-US" sz="3200" dirty="0">
              <a:latin typeface="Times New Roman" panose="02020603050405020304" pitchFamily="18" charset="0"/>
              <a:cs typeface="Times New Roman" panose="02020603050405020304" pitchFamily="18" charset="0"/>
            </a:endParaRPr>
          </a:p>
          <a:p>
            <a:r>
              <a:rPr lang="en-IN" sz="4000" b="1" dirty="0">
                <a:latin typeface="Times New Roman" panose="02020603050405020304" pitchFamily="18" charset="0"/>
                <a:cs typeface="Times New Roman" panose="02020603050405020304" pitchFamily="18" charset="0"/>
              </a:rPr>
              <a:t>Exception and description:</a:t>
            </a:r>
          </a:p>
          <a:p>
            <a:r>
              <a:rPr lang="en-US" sz="3200" b="1" i="1" dirty="0" err="1">
                <a:latin typeface="Times New Roman" panose="02020603050405020304" pitchFamily="18" charset="0"/>
                <a:cs typeface="Times New Roman" panose="02020603050405020304" pitchFamily="18" charset="0"/>
              </a:rPr>
              <a:t>AssertionError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Assertion Fails.</a:t>
            </a:r>
          </a:p>
          <a:p>
            <a:r>
              <a:rPr lang="en-US" sz="3200" b="1" i="1" dirty="0" err="1">
                <a:latin typeface="Times New Roman" panose="02020603050405020304" pitchFamily="18" charset="0"/>
                <a:cs typeface="Times New Roman" panose="02020603050405020304" pitchFamily="18" charset="0"/>
              </a:rPr>
              <a:t>AttributeError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attribute is not found in an object.</a:t>
            </a:r>
          </a:p>
          <a:p>
            <a:r>
              <a:rPr lang="en-US" sz="3200" b="1" i="1" dirty="0" err="1">
                <a:latin typeface="Times New Roman" panose="02020603050405020304" pitchFamily="18" charset="0"/>
                <a:cs typeface="Times New Roman" panose="02020603050405020304" pitchFamily="18" charset="0"/>
              </a:rPr>
              <a:t>EOFError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you try to read beyond the end of a file.</a:t>
            </a:r>
          </a:p>
          <a:p>
            <a:r>
              <a:rPr lang="en-US" sz="3200" b="1" i="1" dirty="0" err="1">
                <a:latin typeface="Times New Roman" panose="02020603050405020304" pitchFamily="18" charset="0"/>
                <a:cs typeface="Times New Roman" panose="02020603050405020304" pitchFamily="18" charset="0"/>
              </a:rPr>
              <a:t>FloatingPointError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floating point operations fails.</a:t>
            </a:r>
          </a:p>
          <a:p>
            <a:r>
              <a:rPr lang="en-US" sz="3200" b="1" i="1" dirty="0" err="1">
                <a:latin typeface="Times New Roman" panose="02020603050405020304" pitchFamily="18" charset="0"/>
                <a:cs typeface="Times New Roman" panose="02020603050405020304" pitchFamily="18" charset="0"/>
              </a:rPr>
              <a:t>IOError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I/O operations fails.</a:t>
            </a:r>
          </a:p>
          <a:p>
            <a:r>
              <a:rPr lang="en-US" sz="3200" b="1" i="1" dirty="0" err="1">
                <a:latin typeface="Times New Roman" panose="02020603050405020304" pitchFamily="18" charset="0"/>
                <a:cs typeface="Times New Roman" panose="02020603050405020304" pitchFamily="18" charset="0"/>
              </a:rPr>
              <a:t>IndexError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you use an index value that is out of range.</a:t>
            </a:r>
          </a:p>
          <a:p>
            <a:r>
              <a:rPr lang="en-US" sz="3200" b="1" i="1" dirty="0" err="1">
                <a:latin typeface="Times New Roman" panose="02020603050405020304" pitchFamily="18" charset="0"/>
                <a:cs typeface="Times New Roman" panose="02020603050405020304" pitchFamily="18" charset="0"/>
              </a:rPr>
              <a:t>KeyError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mapping key is not found.</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22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82FD3-6F2C-A45C-61F9-0C70606B7874}"/>
              </a:ext>
            </a:extLst>
          </p:cNvPr>
          <p:cNvSpPr txBox="1"/>
          <p:nvPr/>
        </p:nvSpPr>
        <p:spPr>
          <a:xfrm>
            <a:off x="0" y="0"/>
            <a:ext cx="12192000" cy="4524315"/>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err="1">
                <a:latin typeface="Times New Roman" panose="02020603050405020304" pitchFamily="18" charset="0"/>
                <a:cs typeface="Times New Roman" panose="02020603050405020304" pitchFamily="18" charset="0"/>
              </a:rPr>
              <a:t>OSError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an operating system calls fails.</a:t>
            </a:r>
          </a:p>
          <a:p>
            <a:r>
              <a:rPr lang="en-US" sz="3200" b="1" dirty="0" err="1">
                <a:latin typeface="Times New Roman" panose="02020603050405020304" pitchFamily="18" charset="0"/>
                <a:cs typeface="Times New Roman" panose="02020603050405020304" pitchFamily="18" charset="0"/>
              </a:rPr>
              <a:t>OverflowError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a value is too large to be represented.</a:t>
            </a:r>
          </a:p>
          <a:p>
            <a:r>
              <a:rPr lang="en-US" sz="3200" b="1" dirty="0" err="1">
                <a:latin typeface="Times New Roman" panose="02020603050405020304" pitchFamily="18" charset="0"/>
                <a:cs typeface="Times New Roman" panose="02020603050405020304" pitchFamily="18" charset="0"/>
              </a:rPr>
              <a:t>TypeError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an argument of inappropriate type is 								supplied.</a:t>
            </a:r>
          </a:p>
          <a:p>
            <a:r>
              <a:rPr lang="en-US" sz="3200" b="1" dirty="0" err="1">
                <a:latin typeface="Times New Roman" panose="02020603050405020304" pitchFamily="18" charset="0"/>
                <a:cs typeface="Times New Roman" panose="02020603050405020304" pitchFamily="18" charset="0"/>
              </a:rPr>
              <a:t>ValueError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an inappropriate argument value is supplied.</a:t>
            </a:r>
          </a:p>
          <a:p>
            <a:r>
              <a:rPr lang="en-US" sz="3200" b="1" dirty="0" err="1">
                <a:latin typeface="Times New Roman" panose="02020603050405020304" pitchFamily="18" charset="0"/>
                <a:cs typeface="Times New Roman" panose="02020603050405020304" pitchFamily="18" charset="0"/>
              </a:rPr>
              <a:t>ZeroDivisionError</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Raised when a number is divided by 0 or when 								the second argument in a module operation is zero.</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41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74B368-7562-E5C0-0214-EA1A9C7460B0}"/>
              </a:ext>
            </a:extLst>
          </p:cNvPr>
          <p:cNvSpPr txBox="1"/>
          <p:nvPr/>
        </p:nvSpPr>
        <p:spPr>
          <a:xfrm>
            <a:off x="0" y="0"/>
            <a:ext cx="12192000" cy="7109639"/>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Program: (try-except)</a:t>
            </a:r>
          </a:p>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a=int(input("Enter a number:"))</a:t>
            </a:r>
          </a:p>
          <a:p>
            <a:r>
              <a:rPr lang="en-US" sz="2800" dirty="0">
                <a:latin typeface="Times New Roman" panose="02020603050405020304" pitchFamily="18" charset="0"/>
                <a:cs typeface="Times New Roman" panose="02020603050405020304" pitchFamily="18" charset="0"/>
              </a:rPr>
              <a:t>    if a&lt;4:</a:t>
            </a:r>
          </a:p>
          <a:p>
            <a:r>
              <a:rPr lang="en-US" sz="2800" dirty="0">
                <a:latin typeface="Times New Roman" panose="02020603050405020304" pitchFamily="18" charset="0"/>
                <a:cs typeface="Times New Roman" panose="02020603050405020304" pitchFamily="18" charset="0"/>
              </a:rPr>
              <a:t>        b=a/(a-3)</a:t>
            </a:r>
          </a:p>
          <a:p>
            <a:r>
              <a:rPr lang="en-US" sz="2800" dirty="0">
                <a:latin typeface="Times New Roman" panose="02020603050405020304" pitchFamily="18" charset="0"/>
                <a:cs typeface="Times New Roman" panose="02020603050405020304" pitchFamily="18" charset="0"/>
              </a:rPr>
              <a:t>        print("Value of b=",b)</a:t>
            </a:r>
          </a:p>
          <a:p>
            <a:r>
              <a:rPr lang="en-US" sz="2800" dirty="0">
                <a:latin typeface="Times New Roman" panose="02020603050405020304" pitchFamily="18" charset="0"/>
                <a:cs typeface="Times New Roman" panose="02020603050405020304" pitchFamily="18" charset="0"/>
              </a:rPr>
              <a:t>except Exception as ex:</a:t>
            </a:r>
          </a:p>
          <a:p>
            <a:r>
              <a:rPr lang="en-US" sz="2800" dirty="0">
                <a:latin typeface="Times New Roman" panose="02020603050405020304" pitchFamily="18" charset="0"/>
                <a:cs typeface="Times New Roman" panose="02020603050405020304" pitchFamily="18" charset="0"/>
              </a:rPr>
              <a:t>    print("Error </a:t>
            </a:r>
            <a:r>
              <a:rPr lang="en-US" sz="2800" dirty="0" err="1">
                <a:latin typeface="Times New Roman" panose="02020603050405020304" pitchFamily="18" charset="0"/>
                <a:cs typeface="Times New Roman" panose="02020603050405020304" pitchFamily="18" charset="0"/>
              </a:rPr>
              <a:t>Occurred",ex</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print("End of the program")</a:t>
            </a:r>
          </a:p>
          <a:p>
            <a:endParaRPr lang="en-IN" sz="3600" b="1" dirty="0">
              <a:solidFill>
                <a:srgbClr val="FF0000"/>
              </a:solidFill>
              <a:latin typeface="Times New Roman" panose="02020603050405020304" pitchFamily="18" charset="0"/>
              <a:cs typeface="Times New Roman" panose="02020603050405020304" pitchFamily="18" charset="0"/>
            </a:endParaRPr>
          </a:p>
          <a:p>
            <a:r>
              <a:rPr lang="en-IN" sz="36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Enter a number:2</a:t>
            </a:r>
          </a:p>
          <a:p>
            <a:pPr lvl="1"/>
            <a:r>
              <a:rPr lang="en-US" sz="2800" dirty="0">
                <a:latin typeface="Times New Roman" panose="02020603050405020304" pitchFamily="18" charset="0"/>
                <a:cs typeface="Times New Roman" panose="02020603050405020304" pitchFamily="18" charset="0"/>
              </a:rPr>
              <a:t>Value of b= -2.0</a:t>
            </a:r>
          </a:p>
          <a:p>
            <a:pPr lvl="1"/>
            <a:r>
              <a:rPr lang="en-US" sz="2800" dirty="0">
                <a:latin typeface="Times New Roman" panose="02020603050405020304" pitchFamily="18" charset="0"/>
                <a:cs typeface="Times New Roman" panose="02020603050405020304" pitchFamily="18" charset="0"/>
              </a:rPr>
              <a:t>End of the program</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240F2D-5CB1-F54B-BB77-39939BC629B2}"/>
              </a:ext>
            </a:extLst>
          </p:cNvPr>
          <p:cNvSpPr txBox="1"/>
          <p:nvPr/>
        </p:nvSpPr>
        <p:spPr>
          <a:xfrm>
            <a:off x="5108028" y="4185762"/>
            <a:ext cx="6385034" cy="1631216"/>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US" sz="3200" dirty="0">
                <a:latin typeface="Times New Roman" panose="02020603050405020304" pitchFamily="18" charset="0"/>
                <a:cs typeface="Times New Roman" panose="02020603050405020304" pitchFamily="18" charset="0"/>
              </a:rPr>
              <a:t>Enter a number:3</a:t>
            </a:r>
          </a:p>
          <a:p>
            <a:pPr lvl="1"/>
            <a:r>
              <a:rPr lang="en-US" sz="3200" dirty="0">
                <a:latin typeface="Times New Roman" panose="02020603050405020304" pitchFamily="18" charset="0"/>
                <a:cs typeface="Times New Roman" panose="02020603050405020304" pitchFamily="18" charset="0"/>
              </a:rPr>
              <a:t>Error Occurred division by zero</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91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8DE22-CE5D-6277-5CB8-7B2864C4456C}"/>
              </a:ext>
            </a:extLst>
          </p:cNvPr>
          <p:cNvSpPr txBox="1"/>
          <p:nvPr/>
        </p:nvSpPr>
        <p:spPr>
          <a:xfrm>
            <a:off x="0" y="0"/>
            <a:ext cx="12192000" cy="7171194"/>
          </a:xfrm>
          <a:prstGeom prst="rect">
            <a:avLst/>
          </a:prstGeom>
          <a:noFill/>
        </p:spPr>
        <p:txBody>
          <a:bodyPr wrap="square" rtlCol="0">
            <a:spAutoFit/>
          </a:bodyPr>
          <a:lstStyle/>
          <a:p>
            <a:endParaRPr lang="en-US" sz="3200" b="1" dirty="0">
              <a:solidFill>
                <a:srgbClr val="FF0000"/>
              </a:solidFill>
              <a:latin typeface="Times New Roman" panose="02020603050405020304" pitchFamily="18" charset="0"/>
              <a:cs typeface="Times New Roman" panose="02020603050405020304" pitchFamily="18" charset="0"/>
            </a:endParaRPr>
          </a:p>
          <a:p>
            <a:r>
              <a:rPr lang="en-US" sz="3200" b="1" dirty="0">
                <a:solidFill>
                  <a:srgbClr val="FF0000"/>
                </a:solidFill>
                <a:latin typeface="Times New Roman" panose="02020603050405020304" pitchFamily="18" charset="0"/>
                <a:cs typeface="Times New Roman" panose="02020603050405020304" pitchFamily="18" charset="0"/>
              </a:rPr>
              <a:t>Program: (using else block)</a:t>
            </a:r>
          </a:p>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print("hello")</a:t>
            </a:r>
          </a:p>
          <a:p>
            <a:r>
              <a:rPr lang="en-US" sz="2800" dirty="0">
                <a:latin typeface="Times New Roman" panose="02020603050405020304" pitchFamily="18" charset="0"/>
                <a:cs typeface="Times New Roman" panose="02020603050405020304" pitchFamily="18" charset="0"/>
              </a:rPr>
              <a:t>except:</a:t>
            </a:r>
          </a:p>
          <a:p>
            <a:r>
              <a:rPr lang="en-US" sz="2800" dirty="0">
                <a:latin typeface="Times New Roman" panose="02020603050405020304" pitchFamily="18" charset="0"/>
                <a:cs typeface="Times New Roman" panose="02020603050405020304" pitchFamily="18" charset="0"/>
              </a:rPr>
              <a:t>    print("something went wrong")</a:t>
            </a:r>
          </a:p>
          <a:p>
            <a:r>
              <a:rPr lang="en-US" sz="280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print("nothing went wrong")</a:t>
            </a:r>
          </a:p>
          <a:p>
            <a:endParaRPr lang="en-US" sz="2800" dirty="0">
              <a:latin typeface="Times New Roman" panose="02020603050405020304" pitchFamily="18" charset="0"/>
              <a:cs typeface="Times New Roman" panose="02020603050405020304" pitchFamily="18" charset="0"/>
            </a:endParaRPr>
          </a:p>
          <a:p>
            <a:r>
              <a:rPr lang="en-US" sz="3200" b="1" dirty="0">
                <a:solidFill>
                  <a:srgbClr val="FF0000"/>
                </a:solidFill>
                <a:latin typeface="Times New Roman" panose="02020603050405020304" pitchFamily="18" charset="0"/>
                <a:cs typeface="Times New Roman" panose="02020603050405020304" pitchFamily="18" charset="0"/>
              </a:rPr>
              <a:t>Output:</a:t>
            </a:r>
          </a:p>
          <a:p>
            <a:pPr lvl="1"/>
            <a:r>
              <a:rPr lang="en-IN" sz="2800" dirty="0">
                <a:latin typeface="Times New Roman" panose="02020603050405020304" pitchFamily="18" charset="0"/>
                <a:cs typeface="Times New Roman" panose="02020603050405020304" pitchFamily="18" charset="0"/>
              </a:rPr>
              <a:t>hello</a:t>
            </a:r>
          </a:p>
          <a:p>
            <a:pPr lvl="1"/>
            <a:r>
              <a:rPr lang="en-IN" sz="2800" dirty="0">
                <a:latin typeface="Times New Roman" panose="02020603050405020304" pitchFamily="18" charset="0"/>
                <a:cs typeface="Times New Roman" panose="02020603050405020304" pitchFamily="18" charset="0"/>
              </a:rPr>
              <a:t>nothing went wrong</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6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F81E3-68A0-308E-E4A5-B3A951DE7F5B}"/>
              </a:ext>
            </a:extLst>
          </p:cNvPr>
          <p:cNvSpPr txBox="1"/>
          <p:nvPr/>
        </p:nvSpPr>
        <p:spPr>
          <a:xfrm>
            <a:off x="0" y="0"/>
            <a:ext cx="12192000" cy="6801862"/>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Program:</a:t>
            </a:r>
          </a:p>
          <a:p>
            <a:r>
              <a:rPr lang="en-US" sz="3200" dirty="0">
                <a:latin typeface="Times New Roman" panose="02020603050405020304" pitchFamily="18" charset="0"/>
                <a:cs typeface="Times New Roman" panose="02020603050405020304" pitchFamily="18" charset="0"/>
              </a:rPr>
              <a:t>a=int(input("enter value : "))</a:t>
            </a:r>
          </a:p>
          <a:p>
            <a:r>
              <a:rPr lang="en-US" sz="3200" dirty="0">
                <a:latin typeface="Times New Roman" panose="02020603050405020304" pitchFamily="18" charset="0"/>
                <a:cs typeface="Times New Roman" panose="02020603050405020304" pitchFamily="18" charset="0"/>
              </a:rPr>
              <a:t>assert a%2==0,'not an even num'</a:t>
            </a:r>
          </a:p>
          <a:p>
            <a:r>
              <a:rPr lang="en-US" sz="3200" dirty="0">
                <a:latin typeface="Times New Roman" panose="02020603050405020304" pitchFamily="18" charset="0"/>
                <a:cs typeface="Times New Roman" panose="02020603050405020304" pitchFamily="18" charset="0"/>
              </a:rPr>
              <a:t>print("Evan number")</a:t>
            </a:r>
          </a:p>
          <a:p>
            <a:endParaRPr lang="en-US" sz="3200" dirty="0">
              <a:latin typeface="Times New Roman" panose="02020603050405020304" pitchFamily="18" charset="0"/>
              <a:cs typeface="Times New Roman" panose="02020603050405020304" pitchFamily="18" charset="0"/>
            </a:endParaRPr>
          </a:p>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US" sz="3200" dirty="0">
                <a:latin typeface="Times New Roman" panose="02020603050405020304" pitchFamily="18" charset="0"/>
                <a:cs typeface="Times New Roman" panose="02020603050405020304" pitchFamily="18" charset="0"/>
              </a:rPr>
              <a:t>Enter value : 2</a:t>
            </a:r>
          </a:p>
          <a:p>
            <a:pPr lvl="1"/>
            <a:r>
              <a:rPr lang="en-US" sz="3200" dirty="0">
                <a:latin typeface="Times New Roman" panose="02020603050405020304" pitchFamily="18" charset="0"/>
                <a:cs typeface="Times New Roman" panose="02020603050405020304" pitchFamily="18" charset="0"/>
              </a:rPr>
              <a:t>Evan number</a:t>
            </a:r>
          </a:p>
          <a:p>
            <a:pPr lvl="1"/>
            <a:endParaRPr lang="en-US" sz="32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Enter value : 3</a:t>
            </a:r>
          </a:p>
          <a:p>
            <a:pPr lvl="1"/>
            <a:r>
              <a:rPr lang="en-US" sz="2800" dirty="0">
                <a:solidFill>
                  <a:srgbClr val="C00000"/>
                </a:solidFill>
                <a:latin typeface="Times New Roman" panose="02020603050405020304" pitchFamily="18" charset="0"/>
                <a:cs typeface="Times New Roman" panose="02020603050405020304" pitchFamily="18" charset="0"/>
              </a:rPr>
              <a:t>Traceback (most recent call last):</a:t>
            </a:r>
          </a:p>
          <a:p>
            <a:pPr lvl="1"/>
            <a:r>
              <a:rPr lang="en-US" sz="2800" dirty="0">
                <a:solidFill>
                  <a:srgbClr val="C00000"/>
                </a:solidFill>
                <a:latin typeface="Times New Roman" panose="02020603050405020304" pitchFamily="18" charset="0"/>
                <a:cs typeface="Times New Roman" panose="02020603050405020304" pitchFamily="18" charset="0"/>
              </a:rPr>
              <a:t>  File "D:\Yovans\Yovans.py", line 2, in &lt;module&gt;</a:t>
            </a:r>
          </a:p>
          <a:p>
            <a:pPr lvl="1"/>
            <a:r>
              <a:rPr lang="en-US" sz="2800" dirty="0">
                <a:solidFill>
                  <a:srgbClr val="C00000"/>
                </a:solidFill>
                <a:latin typeface="Times New Roman" panose="02020603050405020304" pitchFamily="18" charset="0"/>
                <a:cs typeface="Times New Roman" panose="02020603050405020304" pitchFamily="18" charset="0"/>
              </a:rPr>
              <a:t>    assert a%2==0,'not an even num'</a:t>
            </a:r>
          </a:p>
          <a:p>
            <a:pPr lvl="1"/>
            <a:r>
              <a:rPr lang="en-US" sz="2800" dirty="0" err="1">
                <a:solidFill>
                  <a:srgbClr val="C00000"/>
                </a:solidFill>
                <a:latin typeface="Times New Roman" panose="02020603050405020304" pitchFamily="18" charset="0"/>
                <a:cs typeface="Times New Roman" panose="02020603050405020304" pitchFamily="18" charset="0"/>
              </a:rPr>
              <a:t>AssertionError</a:t>
            </a:r>
            <a:r>
              <a:rPr lang="en-US" sz="2800" dirty="0">
                <a:solidFill>
                  <a:srgbClr val="C00000"/>
                </a:solidFill>
                <a:latin typeface="Times New Roman" panose="02020603050405020304" pitchFamily="18" charset="0"/>
                <a:cs typeface="Times New Roman" panose="02020603050405020304" pitchFamily="18" charset="0"/>
              </a:rPr>
              <a:t>: not an even num</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52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1312</TotalTime>
  <Words>1309</Words>
  <Application>Microsoft Office PowerPoint</Application>
  <PresentationFormat>Widescreen</PresentationFormat>
  <Paragraphs>201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inter-regular</vt:lpstr>
      <vt:lpstr>Times New Roman</vt:lpstr>
      <vt:lpstr>Trebuchet MS</vt:lpstr>
      <vt:lpstr>Wingdings</vt:lpstr>
      <vt:lpstr>Wingdings 3</vt:lpstr>
      <vt:lpstr>Facet</vt:lpstr>
      <vt:lpstr>EXCEPTION HANDLING</vt:lpstr>
      <vt:lpstr>PowerPoint Presentation</vt:lpstr>
      <vt:lpstr>Different of Syntax error and 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Hey!</dc:creator>
  <cp:lastModifiedBy>Hey!</cp:lastModifiedBy>
  <cp:revision>53</cp:revision>
  <dcterms:created xsi:type="dcterms:W3CDTF">2024-03-19T04:10:48Z</dcterms:created>
  <dcterms:modified xsi:type="dcterms:W3CDTF">2024-06-26T11:15:41Z</dcterms:modified>
</cp:coreProperties>
</file>