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57" r:id="rId3"/>
    <p:sldId id="261" r:id="rId4"/>
    <p:sldId id="260" r:id="rId5"/>
    <p:sldId id="263" r:id="rId6"/>
    <p:sldId id="264" r:id="rId7"/>
    <p:sldId id="272" r:id="rId8"/>
    <p:sldId id="266" r:id="rId9"/>
    <p:sldId id="269" r:id="rId10"/>
    <p:sldId id="267" r:id="rId11"/>
    <p:sldId id="270" r:id="rId12"/>
    <p:sldId id="265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8AF1F15C-E917-4610-BB0D-6331EA6B9EB8}">
          <p14:sldIdLst>
            <p14:sldId id="256"/>
            <p14:sldId id="257"/>
            <p14:sldId id="261"/>
            <p14:sldId id="260"/>
            <p14:sldId id="263"/>
            <p14:sldId id="264"/>
            <p14:sldId id="272"/>
            <p14:sldId id="266"/>
            <p14:sldId id="269"/>
            <p14:sldId id="267"/>
            <p14:sldId id="270"/>
            <p14:sldId id="265"/>
            <p14:sldId id="271"/>
          </p14:sldIdLst>
        </p14:section>
        <p14:section name="タイトルなしのセクション" id="{2F6F20CA-5935-4A2C-85FC-1346E09C84C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土城 遼" initials="土城" lastIdx="5" clrIdx="0">
    <p:extLst>
      <p:ext uri="{19B8F6BF-5375-455C-9EA6-DF929625EA0E}">
        <p15:presenceInfo xmlns:p15="http://schemas.microsoft.com/office/powerpoint/2012/main" userId="cdb213405332ca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1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2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9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2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3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1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9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9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6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6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16C4C9A-3960-41CF-A4E9-2A8FB932454B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35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8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36B62D-34E6-41D4-B3AA-AC21AB387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73F4344-BD8F-4433-9E60-CF86E30E5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1043" y="770467"/>
            <a:ext cx="6608963" cy="3352800"/>
          </a:xfrm>
        </p:spPr>
        <p:txBody>
          <a:bodyPr>
            <a:normAutofit/>
          </a:bodyPr>
          <a:lstStyle/>
          <a:p>
            <a:r>
              <a:rPr lang="en-US" altLang="ja-JP" sz="7500" dirty="0"/>
              <a:t>Power	automate</a:t>
            </a:r>
            <a:br>
              <a:rPr lang="en-US" altLang="ja-JP" sz="7500" dirty="0"/>
            </a:br>
            <a:r>
              <a:rPr lang="ja-JP" altLang="en-US" sz="6000" dirty="0"/>
              <a:t>って何なん？</a:t>
            </a:r>
            <a:endParaRPr kumimoji="1" lang="ja-JP" altLang="en-US" sz="6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E92409-AD19-4CE3-9956-8C03560F7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90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9327C20-63C3-48B3-AA10-67454978B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08" y="1960534"/>
            <a:ext cx="4476748" cy="258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1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0EA079-2C52-49F6-9E11-087C5062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38" y="84556"/>
            <a:ext cx="6625527" cy="1016188"/>
          </a:xfrm>
        </p:spPr>
        <p:txBody>
          <a:bodyPr anchor="b">
            <a:normAutofit fontScale="90000"/>
          </a:bodyPr>
          <a:lstStyle/>
          <a:p>
            <a:pPr algn="r"/>
            <a:r>
              <a:rPr kumimoji="1" lang="en-US" altLang="ja-JP" dirty="0"/>
              <a:t>Power Automate</a:t>
            </a:r>
            <a:r>
              <a:rPr kumimoji="1" lang="ja-JP" altLang="en-US" dirty="0"/>
              <a:t>の作り方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8218D1F-C56E-4085-8B18-F0E6A1092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43" y="1162353"/>
            <a:ext cx="9340364" cy="5611089"/>
          </a:xfrm>
          <a:prstGeom prst="rect">
            <a:avLst/>
          </a:prstGeom>
        </p:spPr>
      </p:pic>
      <p:sp>
        <p:nvSpPr>
          <p:cNvPr id="3" name="右中かっこ 2">
            <a:extLst>
              <a:ext uri="{FF2B5EF4-FFF2-40B4-BE49-F238E27FC236}">
                <a16:creationId xmlns:a16="http://schemas.microsoft.com/office/drawing/2014/main" id="{DE94DBD6-5F94-4147-9C4A-1DB79476BB70}"/>
              </a:ext>
            </a:extLst>
          </p:cNvPr>
          <p:cNvSpPr/>
          <p:nvPr/>
        </p:nvSpPr>
        <p:spPr>
          <a:xfrm>
            <a:off x="7660038" y="1530265"/>
            <a:ext cx="306091" cy="3970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CB9479CF-5AA5-447C-B517-7ACF89ED1FDB}"/>
              </a:ext>
            </a:extLst>
          </p:cNvPr>
          <p:cNvSpPr/>
          <p:nvPr/>
        </p:nvSpPr>
        <p:spPr>
          <a:xfrm>
            <a:off x="7660040" y="2136086"/>
            <a:ext cx="306091" cy="3811292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9C25400-1F13-4DFD-952E-04A4BB7D0C35}"/>
              </a:ext>
            </a:extLst>
          </p:cNvPr>
          <p:cNvSpPr txBox="1">
            <a:spLocks/>
          </p:cNvSpPr>
          <p:nvPr/>
        </p:nvSpPr>
        <p:spPr>
          <a:xfrm>
            <a:off x="8010041" y="1507015"/>
            <a:ext cx="1130084" cy="445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ja-JP" altLang="en-US" sz="2400" dirty="0"/>
              <a:t>トリガー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49D808A1-D688-48A9-9E69-EA6CB4BE9A66}"/>
              </a:ext>
            </a:extLst>
          </p:cNvPr>
          <p:cNvSpPr txBox="1">
            <a:spLocks/>
          </p:cNvSpPr>
          <p:nvPr/>
        </p:nvSpPr>
        <p:spPr>
          <a:xfrm>
            <a:off x="8002290" y="3785250"/>
            <a:ext cx="1363850" cy="49704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ja-JP" altLang="en-US" sz="2400" dirty="0">
                <a:solidFill>
                  <a:srgbClr val="00B050"/>
                </a:solidFill>
              </a:rPr>
              <a:t>アクション</a:t>
            </a:r>
          </a:p>
        </p:txBody>
      </p:sp>
    </p:spTree>
    <p:extLst>
      <p:ext uri="{BB962C8B-B14F-4D97-AF65-F5344CB8AC3E}">
        <p14:creationId xmlns:p14="http://schemas.microsoft.com/office/powerpoint/2010/main" val="66963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2FE3A7B-DDFF-4F81-8AAE-11D96D13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6948"/>
            <a:ext cx="10744200" cy="540410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C0CFBB8-ECE3-4819-B9F4-3C477C0E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137" y="2039285"/>
            <a:ext cx="9607160" cy="277942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ja-JP" sz="4800" b="0" i="0" dirty="0">
                <a:solidFill>
                  <a:schemeClr val="tx1"/>
                </a:solidFill>
                <a:effectLst/>
                <a:latin typeface="-apple-system"/>
              </a:rPr>
              <a:t>2019</a:t>
            </a:r>
            <a:r>
              <a:rPr lang="ja-JP" altLang="en-US" sz="4800" b="0" i="0" dirty="0">
                <a:solidFill>
                  <a:schemeClr val="tx1"/>
                </a:solidFill>
                <a:effectLst/>
                <a:latin typeface="-apple-system"/>
              </a:rPr>
              <a:t>年</a:t>
            </a:r>
            <a:r>
              <a:rPr lang="en-US" altLang="ja-JP" sz="4800" dirty="0">
                <a:solidFill>
                  <a:schemeClr val="tx1"/>
                </a:solidFill>
                <a:latin typeface="-apple-system"/>
              </a:rPr>
              <a:t>11</a:t>
            </a:r>
            <a:r>
              <a:rPr lang="ja-JP" altLang="en-US" sz="4800" b="0" i="0" dirty="0">
                <a:solidFill>
                  <a:schemeClr val="tx1"/>
                </a:solidFill>
                <a:effectLst/>
                <a:latin typeface="-apple-system"/>
              </a:rPr>
              <a:t>月</a:t>
            </a:r>
            <a:r>
              <a:rPr lang="ja-JP" altLang="en-US" sz="4800" dirty="0">
                <a:solidFill>
                  <a:schemeClr val="tx1"/>
                </a:solidFill>
              </a:rPr>
              <a:t>に</a:t>
            </a:r>
            <a:r>
              <a:rPr lang="en-US" altLang="ja-JP" sz="4800" dirty="0">
                <a:solidFill>
                  <a:srgbClr val="FFC000"/>
                </a:solidFill>
              </a:rPr>
              <a:t>UI Flows</a:t>
            </a:r>
            <a:r>
              <a:rPr lang="en-US" altLang="ja-JP" sz="4800" dirty="0">
                <a:solidFill>
                  <a:schemeClr val="tx1"/>
                </a:solidFill>
              </a:rPr>
              <a:t>,</a:t>
            </a:r>
            <a:br>
              <a:rPr lang="en-US" altLang="ja-JP" sz="4800" dirty="0">
                <a:solidFill>
                  <a:schemeClr val="tx1"/>
                </a:solidFill>
              </a:rPr>
            </a:br>
            <a:r>
              <a:rPr lang="en-US" altLang="ja-JP" sz="4800" b="0" i="0" dirty="0">
                <a:solidFill>
                  <a:schemeClr val="tx1"/>
                </a:solidFill>
                <a:effectLst/>
                <a:latin typeface="-apple-system"/>
              </a:rPr>
              <a:t>2020</a:t>
            </a:r>
            <a:r>
              <a:rPr lang="ja-JP" altLang="en-US" sz="4800" b="0" i="0" dirty="0">
                <a:solidFill>
                  <a:schemeClr val="tx1"/>
                </a:solidFill>
                <a:effectLst/>
                <a:latin typeface="-apple-system"/>
              </a:rPr>
              <a:t>年</a:t>
            </a:r>
            <a:r>
              <a:rPr lang="en-US" altLang="ja-JP" sz="4800" b="0" i="0" dirty="0">
                <a:solidFill>
                  <a:schemeClr val="tx1"/>
                </a:solidFill>
                <a:effectLst/>
                <a:latin typeface="-apple-system"/>
              </a:rPr>
              <a:t>5</a:t>
            </a:r>
            <a:r>
              <a:rPr lang="ja-JP" altLang="en-US" sz="4800" b="0" i="0" dirty="0">
                <a:solidFill>
                  <a:schemeClr val="tx1"/>
                </a:solidFill>
                <a:effectLst/>
                <a:latin typeface="-apple-system"/>
              </a:rPr>
              <a:t>月</a:t>
            </a:r>
            <a:r>
              <a:rPr lang="ja-JP" altLang="en-US" sz="4800" dirty="0">
                <a:solidFill>
                  <a:schemeClr val="tx1"/>
                </a:solidFill>
                <a:latin typeface="-apple-system"/>
              </a:rPr>
              <a:t>に</a:t>
            </a:r>
            <a:r>
              <a:rPr lang="en-US" altLang="ja-JP" sz="4800" dirty="0" err="1">
                <a:solidFill>
                  <a:srgbClr val="FFC000"/>
                </a:solidFill>
                <a:latin typeface="-apple-system"/>
              </a:rPr>
              <a:t>WinAutomation</a:t>
            </a:r>
            <a:r>
              <a:rPr lang="ja-JP" altLang="en-US" sz="4800" dirty="0">
                <a:solidFill>
                  <a:schemeClr val="tx1"/>
                </a:solidFill>
                <a:latin typeface="-apple-system"/>
              </a:rPr>
              <a:t>が追加</a:t>
            </a:r>
            <a:br>
              <a:rPr lang="en-US" altLang="ja-JP" sz="4800" dirty="0">
                <a:solidFill>
                  <a:schemeClr val="tx1"/>
                </a:solidFill>
                <a:latin typeface="-apple-system"/>
              </a:rPr>
            </a:br>
            <a:br>
              <a:rPr lang="en-US" altLang="ja-JP" sz="4800" dirty="0">
                <a:solidFill>
                  <a:schemeClr val="tx1"/>
                </a:solidFill>
                <a:latin typeface="-apple-system"/>
              </a:rPr>
            </a:br>
            <a:r>
              <a:rPr lang="ja-JP" altLang="en-US" sz="4800" dirty="0">
                <a:solidFill>
                  <a:schemeClr val="tx1"/>
                </a:solidFill>
                <a:latin typeface="-apple-system"/>
              </a:rPr>
              <a:t>→</a:t>
            </a:r>
            <a:r>
              <a:rPr lang="en-US" altLang="ja-JP" sz="4800" dirty="0">
                <a:solidFill>
                  <a:srgbClr val="FFFF00"/>
                </a:solidFill>
                <a:latin typeface="-apple-system"/>
              </a:rPr>
              <a:t>RPA</a:t>
            </a:r>
            <a:r>
              <a:rPr lang="ja-JP" altLang="en-US" sz="4800" dirty="0">
                <a:solidFill>
                  <a:srgbClr val="FFFF00"/>
                </a:solidFill>
                <a:latin typeface="-apple-system"/>
              </a:rPr>
              <a:t>機能も利用可能に</a:t>
            </a:r>
            <a:endParaRPr kumimoji="1" lang="en-US" altLang="ja-JP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856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0EA079-2C52-49F6-9E11-087C5062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" y="121659"/>
            <a:ext cx="8133734" cy="1144049"/>
          </a:xfrm>
        </p:spPr>
        <p:txBody>
          <a:bodyPr anchor="b">
            <a:normAutofit/>
          </a:bodyPr>
          <a:lstStyle/>
          <a:p>
            <a:pPr algn="r"/>
            <a:r>
              <a:rPr kumimoji="1" lang="en-US" altLang="ja-JP" sz="6000" dirty="0"/>
              <a:t>UI Flows / </a:t>
            </a:r>
            <a:r>
              <a:rPr kumimoji="1" lang="en-US" altLang="ja-JP" sz="6000" dirty="0" err="1"/>
              <a:t>WinAutomation</a:t>
            </a:r>
            <a:endParaRPr kumimoji="1" lang="ja-JP" altLang="en-US" sz="6000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DC75209-23C8-4796-B5F0-672DB5A80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" y="1473636"/>
            <a:ext cx="1189672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12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2FE3A7B-DDFF-4F81-8AAE-11D96D13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6948"/>
            <a:ext cx="10744200" cy="540410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C0CFBB8-ECE3-4819-B9F4-3C477C0E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ja-JP" sz="7200" dirty="0">
                <a:solidFill>
                  <a:srgbClr val="FFFFFF"/>
                </a:solidFill>
              </a:rPr>
              <a:t>Power automate is </a:t>
            </a:r>
            <a:br>
              <a:rPr kumimoji="1" lang="en-US" altLang="ja-JP" sz="7200" dirty="0">
                <a:solidFill>
                  <a:srgbClr val="FFFFFF"/>
                </a:solidFill>
              </a:rPr>
            </a:br>
            <a:r>
              <a:rPr kumimoji="1" lang="en-US" altLang="ja-JP" sz="7200" dirty="0">
                <a:solidFill>
                  <a:srgbClr val="FFFF00"/>
                </a:solidFill>
              </a:rPr>
              <a:t>not only RPA</a:t>
            </a:r>
          </a:p>
        </p:txBody>
      </p:sp>
    </p:spTree>
    <p:extLst>
      <p:ext uri="{BB962C8B-B14F-4D97-AF65-F5344CB8AC3E}">
        <p14:creationId xmlns:p14="http://schemas.microsoft.com/office/powerpoint/2010/main" val="3080647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2FE3A7B-DDFF-4F81-8AAE-11D96D13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6948"/>
            <a:ext cx="10744200" cy="540410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C0CFBB8-ECE3-4819-B9F4-3C477C0E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ja-JP" sz="7200">
                <a:solidFill>
                  <a:srgbClr val="FFFFFF"/>
                </a:solidFill>
              </a:rPr>
              <a:t>What is Power Platform?</a:t>
            </a:r>
          </a:p>
        </p:txBody>
      </p:sp>
    </p:spTree>
    <p:extLst>
      <p:ext uri="{BB962C8B-B14F-4D97-AF65-F5344CB8AC3E}">
        <p14:creationId xmlns:p14="http://schemas.microsoft.com/office/powerpoint/2010/main" val="98979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F906758F-DFD7-4A7F-A31C-1E89E8BFD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1235"/>
            <a:ext cx="11619503" cy="166650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90EA079-2C52-49F6-9E11-087C5062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77695" y="0"/>
            <a:ext cx="8133734" cy="1144049"/>
          </a:xfrm>
        </p:spPr>
        <p:txBody>
          <a:bodyPr anchor="b">
            <a:normAutofit/>
          </a:bodyPr>
          <a:lstStyle/>
          <a:p>
            <a:pPr algn="r"/>
            <a:r>
              <a:rPr kumimoji="1" lang="en-US" altLang="ja-JP" sz="6000" dirty="0"/>
              <a:t>Power Platform </a:t>
            </a:r>
            <a:endParaRPr kumimoji="1" lang="ja-JP" altLang="en-US" sz="60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E0E4883-3911-413A-8754-6C513C905F77}"/>
              </a:ext>
            </a:extLst>
          </p:cNvPr>
          <p:cNvSpPr/>
          <p:nvPr/>
        </p:nvSpPr>
        <p:spPr>
          <a:xfrm>
            <a:off x="3429660" y="1506747"/>
            <a:ext cx="2319306" cy="4167377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0034BE1B-95C0-4B97-A54E-886D6F5C8DB9}"/>
              </a:ext>
            </a:extLst>
          </p:cNvPr>
          <p:cNvSpPr/>
          <p:nvPr/>
        </p:nvSpPr>
        <p:spPr>
          <a:xfrm>
            <a:off x="5949487" y="1506747"/>
            <a:ext cx="2083890" cy="414852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2BC8C945-61F5-4BCE-84FE-4B29FC6415BF}"/>
              </a:ext>
            </a:extLst>
          </p:cNvPr>
          <p:cNvSpPr/>
          <p:nvPr/>
        </p:nvSpPr>
        <p:spPr>
          <a:xfrm>
            <a:off x="8164918" y="1506747"/>
            <a:ext cx="2319306" cy="41673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74D2F923-A9C6-4819-A448-D0692C90AB1E}"/>
              </a:ext>
            </a:extLst>
          </p:cNvPr>
          <p:cNvSpPr/>
          <p:nvPr/>
        </p:nvSpPr>
        <p:spPr>
          <a:xfrm>
            <a:off x="1246879" y="1514124"/>
            <a:ext cx="2055646" cy="4141145"/>
          </a:xfrm>
          <a:prstGeom prst="roundRect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2ACF62CF-B454-4DC6-8601-A79BE4F7A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256" y="3590435"/>
            <a:ext cx="2319305" cy="10417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1700" dirty="0"/>
              <a:t>コーディングなしで</a:t>
            </a:r>
            <a:endParaRPr kumimoji="1" lang="en-US" altLang="ja-JP" sz="1700" dirty="0"/>
          </a:p>
          <a:p>
            <a:pPr marL="0" indent="0">
              <a:buNone/>
            </a:pPr>
            <a:r>
              <a:rPr lang="ja-JP" altLang="en-US" sz="1700" dirty="0">
                <a:solidFill>
                  <a:srgbClr val="0070C0"/>
                </a:solidFill>
              </a:rPr>
              <a:t>ビジネスロジック</a:t>
            </a:r>
            <a:r>
              <a:rPr kumimoji="1" lang="ja-JP" altLang="en-US" sz="1700" dirty="0">
                <a:solidFill>
                  <a:srgbClr val="0070C0"/>
                </a:solidFill>
              </a:rPr>
              <a:t>作成</a:t>
            </a:r>
            <a:endParaRPr kumimoji="1" lang="en-US" altLang="ja-JP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ja-JP" altLang="en-US" sz="1700" dirty="0">
                <a:solidFill>
                  <a:srgbClr val="0070C0"/>
                </a:solidFill>
              </a:rPr>
              <a:t>・自動化</a:t>
            </a:r>
            <a:r>
              <a:rPr kumimoji="1" lang="ja-JP" altLang="en-US" sz="1700" dirty="0"/>
              <a:t>　　</a:t>
            </a:r>
            <a:endParaRPr kumimoji="1" lang="ja-JP" altLang="en-US" dirty="0"/>
          </a:p>
        </p:txBody>
      </p:sp>
      <p:sp>
        <p:nvSpPr>
          <p:cNvPr id="38" name="タイトル 1">
            <a:extLst>
              <a:ext uri="{FF2B5EF4-FFF2-40B4-BE49-F238E27FC236}">
                <a16:creationId xmlns:a16="http://schemas.microsoft.com/office/drawing/2014/main" id="{F4D8E582-C381-47D3-A7CE-F09A525D4B0A}"/>
              </a:ext>
            </a:extLst>
          </p:cNvPr>
          <p:cNvSpPr txBox="1">
            <a:spLocks/>
          </p:cNvSpPr>
          <p:nvPr/>
        </p:nvSpPr>
        <p:spPr>
          <a:xfrm>
            <a:off x="-1073824" y="2409646"/>
            <a:ext cx="5542307" cy="8823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ja-JP" altLang="en-US" sz="6000" dirty="0"/>
          </a:p>
        </p:txBody>
      </p:sp>
      <p:sp>
        <p:nvSpPr>
          <p:cNvPr id="45" name="コンテンツ プレースホルダー 2">
            <a:extLst>
              <a:ext uri="{FF2B5EF4-FFF2-40B4-BE49-F238E27FC236}">
                <a16:creationId xmlns:a16="http://schemas.microsoft.com/office/drawing/2014/main" id="{DA1EC323-1EA5-42D3-B713-97E4CC8CB816}"/>
              </a:ext>
            </a:extLst>
          </p:cNvPr>
          <p:cNvSpPr txBox="1">
            <a:spLocks/>
          </p:cNvSpPr>
          <p:nvPr/>
        </p:nvSpPr>
        <p:spPr>
          <a:xfrm>
            <a:off x="3673851" y="3549941"/>
            <a:ext cx="1968966" cy="1041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1700" dirty="0"/>
              <a:t>コーディングなしで</a:t>
            </a:r>
            <a:endParaRPr lang="en-US" altLang="ja-JP" sz="1700" dirty="0"/>
          </a:p>
          <a:p>
            <a:pPr marL="0" indent="0">
              <a:buFont typeface="Arial" pitchFamily="34" charset="0"/>
              <a:buNone/>
            </a:pPr>
            <a:r>
              <a:rPr lang="ja-JP" altLang="en-US" sz="1700" dirty="0">
                <a:solidFill>
                  <a:srgbClr val="7030A0"/>
                </a:solidFill>
              </a:rPr>
              <a:t>アプリ作成</a:t>
            </a:r>
            <a:endParaRPr lang="ja-JP" altLang="en-US" dirty="0"/>
          </a:p>
        </p:txBody>
      </p:sp>
      <p:sp>
        <p:nvSpPr>
          <p:cNvPr id="46" name="コンテンツ プレースホルダー 2">
            <a:extLst>
              <a:ext uri="{FF2B5EF4-FFF2-40B4-BE49-F238E27FC236}">
                <a16:creationId xmlns:a16="http://schemas.microsoft.com/office/drawing/2014/main" id="{267F5CFD-C422-427B-92E4-DBB8D564BC9B}"/>
              </a:ext>
            </a:extLst>
          </p:cNvPr>
          <p:cNvSpPr txBox="1">
            <a:spLocks/>
          </p:cNvSpPr>
          <p:nvPr/>
        </p:nvSpPr>
        <p:spPr>
          <a:xfrm>
            <a:off x="1445804" y="3537409"/>
            <a:ext cx="1968966" cy="1041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1700"/>
              <a:t>コーディングなしで</a:t>
            </a:r>
            <a:endParaRPr lang="en-US" altLang="ja-JP" sz="1700"/>
          </a:p>
          <a:p>
            <a:pPr marL="0" indent="0">
              <a:buFont typeface="Arial" pitchFamily="34" charset="0"/>
              <a:buNone/>
            </a:pPr>
            <a:r>
              <a:rPr lang="en-US" altLang="ja-JP">
                <a:solidFill>
                  <a:srgbClr val="FFC000"/>
                </a:solidFill>
              </a:rPr>
              <a:t>BI</a:t>
            </a:r>
            <a:r>
              <a:rPr lang="ja-JP" altLang="en-US" sz="1700"/>
              <a:t>の実現　　　</a:t>
            </a:r>
            <a:endParaRPr lang="ja-JP" altLang="en-US" dirty="0"/>
          </a:p>
        </p:txBody>
      </p:sp>
      <p:sp>
        <p:nvSpPr>
          <p:cNvPr id="47" name="コンテンツ プレースホルダー 2">
            <a:extLst>
              <a:ext uri="{FF2B5EF4-FFF2-40B4-BE49-F238E27FC236}">
                <a16:creationId xmlns:a16="http://schemas.microsoft.com/office/drawing/2014/main" id="{7324AA33-4400-4EF8-A38F-32125714C5FB}"/>
              </a:ext>
            </a:extLst>
          </p:cNvPr>
          <p:cNvSpPr txBox="1">
            <a:spLocks/>
          </p:cNvSpPr>
          <p:nvPr/>
        </p:nvSpPr>
        <p:spPr>
          <a:xfrm>
            <a:off x="8268792" y="3549941"/>
            <a:ext cx="1968966" cy="1041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1700" dirty="0"/>
              <a:t>コーディングなしで</a:t>
            </a:r>
            <a:endParaRPr lang="en-US" altLang="ja-JP" sz="1700" dirty="0"/>
          </a:p>
          <a:p>
            <a:pPr marL="0" indent="0">
              <a:buFont typeface="Arial" pitchFamily="34" charset="0"/>
              <a:buNone/>
            </a:pP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Bot</a:t>
            </a:r>
            <a:r>
              <a:rPr lang="ja-JP" altLang="en-US" sz="1700" dirty="0"/>
              <a:t>の実現　　　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483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F906758F-DFD7-4A7F-A31C-1E89E8BFD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1235"/>
            <a:ext cx="11619503" cy="166650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90EA079-2C52-49F6-9E11-087C5062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77695" y="0"/>
            <a:ext cx="8133734" cy="1144049"/>
          </a:xfrm>
        </p:spPr>
        <p:txBody>
          <a:bodyPr anchor="b">
            <a:normAutofit/>
          </a:bodyPr>
          <a:lstStyle/>
          <a:p>
            <a:pPr algn="r"/>
            <a:r>
              <a:rPr kumimoji="1" lang="en-US" altLang="ja-JP" sz="6000" dirty="0"/>
              <a:t>Power Platform </a:t>
            </a:r>
            <a:endParaRPr kumimoji="1" lang="ja-JP" altLang="en-US" sz="60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E0E4883-3911-413A-8754-6C513C905F77}"/>
              </a:ext>
            </a:extLst>
          </p:cNvPr>
          <p:cNvSpPr/>
          <p:nvPr/>
        </p:nvSpPr>
        <p:spPr>
          <a:xfrm>
            <a:off x="3429660" y="1506747"/>
            <a:ext cx="2319306" cy="4167377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0034BE1B-95C0-4B97-A54E-886D6F5C8DB9}"/>
              </a:ext>
            </a:extLst>
          </p:cNvPr>
          <p:cNvSpPr/>
          <p:nvPr/>
        </p:nvSpPr>
        <p:spPr>
          <a:xfrm>
            <a:off x="5949487" y="1506747"/>
            <a:ext cx="2083890" cy="4148522"/>
          </a:xfrm>
          <a:prstGeom prst="round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2BC8C945-61F5-4BCE-84FE-4B29FC6415BF}"/>
              </a:ext>
            </a:extLst>
          </p:cNvPr>
          <p:cNvSpPr/>
          <p:nvPr/>
        </p:nvSpPr>
        <p:spPr>
          <a:xfrm>
            <a:off x="8164918" y="1506747"/>
            <a:ext cx="2319306" cy="41673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74D2F923-A9C6-4819-A448-D0692C90AB1E}"/>
              </a:ext>
            </a:extLst>
          </p:cNvPr>
          <p:cNvSpPr/>
          <p:nvPr/>
        </p:nvSpPr>
        <p:spPr>
          <a:xfrm>
            <a:off x="1246879" y="1514124"/>
            <a:ext cx="2055646" cy="4141145"/>
          </a:xfrm>
          <a:prstGeom prst="roundRect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2ACF62CF-B454-4DC6-8601-A79BE4F7A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256" y="3590435"/>
            <a:ext cx="2319305" cy="10417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1700" dirty="0"/>
              <a:t>コーディングなしで</a:t>
            </a:r>
            <a:endParaRPr kumimoji="1" lang="en-US" altLang="ja-JP" sz="1700" dirty="0"/>
          </a:p>
          <a:p>
            <a:pPr marL="0" indent="0">
              <a:buNone/>
            </a:pPr>
            <a:r>
              <a:rPr lang="ja-JP" altLang="en-US" sz="1700" dirty="0">
                <a:solidFill>
                  <a:srgbClr val="0070C0"/>
                </a:solidFill>
              </a:rPr>
              <a:t>ビジネスロジック</a:t>
            </a:r>
            <a:r>
              <a:rPr kumimoji="1" lang="ja-JP" altLang="en-US" sz="1700" dirty="0">
                <a:solidFill>
                  <a:srgbClr val="0070C0"/>
                </a:solidFill>
              </a:rPr>
              <a:t>作成</a:t>
            </a:r>
            <a:endParaRPr kumimoji="1" lang="en-US" altLang="ja-JP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ja-JP" altLang="en-US" sz="1700" dirty="0">
                <a:solidFill>
                  <a:srgbClr val="0070C0"/>
                </a:solidFill>
              </a:rPr>
              <a:t>・自動化　</a:t>
            </a:r>
            <a:r>
              <a:rPr kumimoji="1" lang="ja-JP" altLang="en-US" sz="1700" dirty="0"/>
              <a:t>　</a:t>
            </a:r>
            <a:endParaRPr kumimoji="1" lang="ja-JP" altLang="en-US" dirty="0"/>
          </a:p>
        </p:txBody>
      </p:sp>
      <p:sp>
        <p:nvSpPr>
          <p:cNvPr id="38" name="タイトル 1">
            <a:extLst>
              <a:ext uri="{FF2B5EF4-FFF2-40B4-BE49-F238E27FC236}">
                <a16:creationId xmlns:a16="http://schemas.microsoft.com/office/drawing/2014/main" id="{F4D8E582-C381-47D3-A7CE-F09A525D4B0A}"/>
              </a:ext>
            </a:extLst>
          </p:cNvPr>
          <p:cNvSpPr txBox="1">
            <a:spLocks/>
          </p:cNvSpPr>
          <p:nvPr/>
        </p:nvSpPr>
        <p:spPr>
          <a:xfrm>
            <a:off x="-1073824" y="2409646"/>
            <a:ext cx="5542307" cy="8823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ja-JP" altLang="en-US" sz="6000" dirty="0"/>
          </a:p>
        </p:txBody>
      </p:sp>
      <p:sp>
        <p:nvSpPr>
          <p:cNvPr id="45" name="コンテンツ プレースホルダー 2">
            <a:extLst>
              <a:ext uri="{FF2B5EF4-FFF2-40B4-BE49-F238E27FC236}">
                <a16:creationId xmlns:a16="http://schemas.microsoft.com/office/drawing/2014/main" id="{DA1EC323-1EA5-42D3-B713-97E4CC8CB816}"/>
              </a:ext>
            </a:extLst>
          </p:cNvPr>
          <p:cNvSpPr txBox="1">
            <a:spLocks/>
          </p:cNvSpPr>
          <p:nvPr/>
        </p:nvSpPr>
        <p:spPr>
          <a:xfrm>
            <a:off x="3673851" y="3549941"/>
            <a:ext cx="1968966" cy="1041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1700" dirty="0"/>
              <a:t>コーディングなしで</a:t>
            </a:r>
            <a:endParaRPr lang="en-US" altLang="ja-JP" sz="1700" dirty="0"/>
          </a:p>
          <a:p>
            <a:pPr marL="0" indent="0">
              <a:buFont typeface="Arial" pitchFamily="34" charset="0"/>
              <a:buNone/>
            </a:pPr>
            <a:r>
              <a:rPr lang="ja-JP" altLang="en-US" sz="1700" dirty="0">
                <a:solidFill>
                  <a:srgbClr val="7030A0"/>
                </a:solidFill>
              </a:rPr>
              <a:t>アプリ作成</a:t>
            </a:r>
            <a:endParaRPr lang="ja-JP" altLang="en-US" dirty="0"/>
          </a:p>
        </p:txBody>
      </p:sp>
      <p:sp>
        <p:nvSpPr>
          <p:cNvPr id="46" name="コンテンツ プレースホルダー 2">
            <a:extLst>
              <a:ext uri="{FF2B5EF4-FFF2-40B4-BE49-F238E27FC236}">
                <a16:creationId xmlns:a16="http://schemas.microsoft.com/office/drawing/2014/main" id="{267F5CFD-C422-427B-92E4-DBB8D564BC9B}"/>
              </a:ext>
            </a:extLst>
          </p:cNvPr>
          <p:cNvSpPr txBox="1">
            <a:spLocks/>
          </p:cNvSpPr>
          <p:nvPr/>
        </p:nvSpPr>
        <p:spPr>
          <a:xfrm>
            <a:off x="1445804" y="3537409"/>
            <a:ext cx="1968966" cy="1041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1700"/>
              <a:t>コーディングなしで</a:t>
            </a:r>
            <a:endParaRPr lang="en-US" altLang="ja-JP" sz="1700"/>
          </a:p>
          <a:p>
            <a:pPr marL="0" indent="0">
              <a:buFont typeface="Arial" pitchFamily="34" charset="0"/>
              <a:buNone/>
            </a:pPr>
            <a:r>
              <a:rPr lang="en-US" altLang="ja-JP">
                <a:solidFill>
                  <a:srgbClr val="FFC000"/>
                </a:solidFill>
              </a:rPr>
              <a:t>BI</a:t>
            </a:r>
            <a:r>
              <a:rPr lang="ja-JP" altLang="en-US" sz="1700"/>
              <a:t>の実現　　　</a:t>
            </a:r>
            <a:endParaRPr lang="ja-JP" altLang="en-US" dirty="0"/>
          </a:p>
        </p:txBody>
      </p:sp>
      <p:sp>
        <p:nvSpPr>
          <p:cNvPr id="47" name="コンテンツ プレースホルダー 2">
            <a:extLst>
              <a:ext uri="{FF2B5EF4-FFF2-40B4-BE49-F238E27FC236}">
                <a16:creationId xmlns:a16="http://schemas.microsoft.com/office/drawing/2014/main" id="{7324AA33-4400-4EF8-A38F-32125714C5FB}"/>
              </a:ext>
            </a:extLst>
          </p:cNvPr>
          <p:cNvSpPr txBox="1">
            <a:spLocks/>
          </p:cNvSpPr>
          <p:nvPr/>
        </p:nvSpPr>
        <p:spPr>
          <a:xfrm>
            <a:off x="8268792" y="3549941"/>
            <a:ext cx="1968966" cy="1041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1700" dirty="0"/>
              <a:t>コーディングなしで</a:t>
            </a:r>
            <a:endParaRPr lang="en-US" altLang="ja-JP" sz="1700" dirty="0"/>
          </a:p>
          <a:p>
            <a:pPr marL="0" indent="0">
              <a:buFont typeface="Arial" pitchFamily="34" charset="0"/>
              <a:buNone/>
            </a:pP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Bot</a:t>
            </a:r>
            <a:r>
              <a:rPr lang="ja-JP" altLang="en-US" sz="1700" dirty="0"/>
              <a:t>の実現　　　</a:t>
            </a:r>
            <a:endParaRPr lang="ja-JP" altLang="en-US" dirty="0"/>
          </a:p>
        </p:txBody>
      </p:sp>
      <p:pic>
        <p:nvPicPr>
          <p:cNvPr id="14" name="図 13" descr="ダイアグラム&#10;&#10;自動的に生成された説明">
            <a:extLst>
              <a:ext uri="{FF2B5EF4-FFF2-40B4-BE49-F238E27FC236}">
                <a16:creationId xmlns:a16="http://schemas.microsoft.com/office/drawing/2014/main" id="{BD467A44-9796-40D6-8C91-E38F79CAA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80" t="4547" r="32114"/>
          <a:stretch/>
        </p:blipFill>
        <p:spPr>
          <a:xfrm>
            <a:off x="6051523" y="1632577"/>
            <a:ext cx="1836650" cy="159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2FE3A7B-DDFF-4F81-8AAE-11D96D13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6948"/>
            <a:ext cx="10744200" cy="540410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C0CFBB8-ECE3-4819-B9F4-3C477C0E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ja-JP" sz="7200" dirty="0">
                <a:solidFill>
                  <a:srgbClr val="FFFFFF"/>
                </a:solidFill>
              </a:rPr>
              <a:t>Power automate is </a:t>
            </a:r>
            <a:br>
              <a:rPr kumimoji="1" lang="en-US" altLang="ja-JP" sz="7200" dirty="0">
                <a:solidFill>
                  <a:srgbClr val="FFFFFF"/>
                </a:solidFill>
              </a:rPr>
            </a:br>
            <a:r>
              <a:rPr kumimoji="1" lang="en-US" altLang="ja-JP" sz="7200" dirty="0">
                <a:solidFill>
                  <a:srgbClr val="FFFF00"/>
                </a:solidFill>
              </a:rPr>
              <a:t>not RPA</a:t>
            </a:r>
          </a:p>
        </p:txBody>
      </p:sp>
    </p:spTree>
    <p:extLst>
      <p:ext uri="{BB962C8B-B14F-4D97-AF65-F5344CB8AC3E}">
        <p14:creationId xmlns:p14="http://schemas.microsoft.com/office/powerpoint/2010/main" val="3196836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0EA079-2C52-49F6-9E11-087C5062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38230" y="-7020"/>
            <a:ext cx="8133734" cy="1144049"/>
          </a:xfrm>
        </p:spPr>
        <p:txBody>
          <a:bodyPr anchor="b">
            <a:normAutofit/>
          </a:bodyPr>
          <a:lstStyle/>
          <a:p>
            <a:pPr algn="r"/>
            <a:r>
              <a:rPr kumimoji="1" lang="en-US" altLang="ja-JP" sz="6000" dirty="0"/>
              <a:t>Power</a:t>
            </a:r>
            <a:r>
              <a:rPr lang="ja-JP" altLang="en-US" sz="6000" dirty="0"/>
              <a:t> </a:t>
            </a:r>
            <a:r>
              <a:rPr lang="en-US" altLang="ja-JP" sz="6000" dirty="0"/>
              <a:t>automate</a:t>
            </a:r>
            <a:r>
              <a:rPr lang="ja-JP" altLang="en-US" sz="6000" dirty="0"/>
              <a:t> </a:t>
            </a:r>
            <a:r>
              <a:rPr lang="en-US" altLang="ja-JP" sz="6000" u="sng" dirty="0">
                <a:solidFill>
                  <a:srgbClr val="0070C0"/>
                </a:solidFill>
              </a:rPr>
              <a:t>is</a:t>
            </a:r>
            <a:r>
              <a:rPr lang="ja-JP" altLang="en-US" sz="6000" u="sng" dirty="0">
                <a:solidFill>
                  <a:srgbClr val="0070C0"/>
                </a:solidFill>
              </a:rPr>
              <a:t> </a:t>
            </a:r>
            <a:r>
              <a:rPr lang="en-US" altLang="ja-JP" sz="6000" u="sng" dirty="0">
                <a:solidFill>
                  <a:srgbClr val="0070C0"/>
                </a:solidFill>
              </a:rPr>
              <a:t>DPA</a:t>
            </a:r>
            <a:endParaRPr kumimoji="1" lang="ja-JP" altLang="en-US" sz="6000" u="sng" dirty="0">
              <a:solidFill>
                <a:srgbClr val="0070C0"/>
              </a:solidFill>
            </a:endParaRPr>
          </a:p>
        </p:txBody>
      </p:sp>
      <p:sp>
        <p:nvSpPr>
          <p:cNvPr id="38" name="タイトル 1">
            <a:extLst>
              <a:ext uri="{FF2B5EF4-FFF2-40B4-BE49-F238E27FC236}">
                <a16:creationId xmlns:a16="http://schemas.microsoft.com/office/drawing/2014/main" id="{F4D8E582-C381-47D3-A7CE-F09A525D4B0A}"/>
              </a:ext>
            </a:extLst>
          </p:cNvPr>
          <p:cNvSpPr txBox="1">
            <a:spLocks/>
          </p:cNvSpPr>
          <p:nvPr/>
        </p:nvSpPr>
        <p:spPr>
          <a:xfrm>
            <a:off x="-1073824" y="2409646"/>
            <a:ext cx="5542307" cy="8823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ja-JP" altLang="en-US" sz="6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63E5AF-A29C-448A-8388-3719F2BC1F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5"/>
          <a:stretch/>
        </p:blipFill>
        <p:spPr bwMode="auto">
          <a:xfrm>
            <a:off x="4541664" y="1478433"/>
            <a:ext cx="7502698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E64107A-9BB0-456E-B1A5-336939489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817" y="4838737"/>
            <a:ext cx="944854" cy="829890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49524B26-D8A6-4C73-9F22-4F6950BE0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37"/>
          <a:stretch/>
        </p:blipFill>
        <p:spPr bwMode="auto">
          <a:xfrm>
            <a:off x="-126002" y="1439188"/>
            <a:ext cx="3195773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71A038EA-8802-4FCE-BB14-073EB1EA8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6848" y="4775946"/>
            <a:ext cx="944854" cy="82989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F42C1BCA-C63D-4145-B2BA-A608B28E1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002" y="3233678"/>
            <a:ext cx="420826" cy="77727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DBC3E9F-8511-476E-B5F3-1CCE9A8C6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664" y="3292027"/>
            <a:ext cx="194372" cy="829890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3BC0B1D-E9F1-4CCD-AF79-5EFB8D7BB3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5" t="41941" r="23350" b="44589"/>
          <a:stretch/>
        </p:blipFill>
        <p:spPr bwMode="auto">
          <a:xfrm>
            <a:off x="2919801" y="3408404"/>
            <a:ext cx="1816235" cy="60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BE70FAC-8F5A-4150-AFAD-5D2B0D8EA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75" t="74584" r="21108" b="39"/>
          <a:stretch/>
        </p:blipFill>
        <p:spPr bwMode="auto">
          <a:xfrm>
            <a:off x="2652938" y="4831004"/>
            <a:ext cx="2452789" cy="113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71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0EA079-2C52-49F6-9E11-087C5062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38" y="84556"/>
            <a:ext cx="6780562" cy="1016188"/>
          </a:xfrm>
        </p:spPr>
        <p:txBody>
          <a:bodyPr anchor="b">
            <a:normAutofit fontScale="90000"/>
          </a:bodyPr>
          <a:lstStyle/>
          <a:p>
            <a:pPr algn="r"/>
            <a:r>
              <a:rPr kumimoji="1" lang="en-US" altLang="ja-JP" dirty="0"/>
              <a:t>Power Automate</a:t>
            </a:r>
            <a:r>
              <a:rPr lang="ja-JP" altLang="en-US" dirty="0"/>
              <a:t>のコネクタ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8218D1F-C56E-4085-8B18-F0E6A1092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43" y="1162353"/>
            <a:ext cx="9340364" cy="5611089"/>
          </a:xfrm>
          <a:prstGeom prst="rect">
            <a:avLst/>
          </a:prstGeom>
        </p:spPr>
      </p:pic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1D0E5227-B7F4-4B2C-8F0B-AC50E6CE77F1}"/>
              </a:ext>
            </a:extLst>
          </p:cNvPr>
          <p:cNvSpPr/>
          <p:nvPr/>
        </p:nvSpPr>
        <p:spPr>
          <a:xfrm>
            <a:off x="7677277" y="925207"/>
            <a:ext cx="2319130" cy="801179"/>
          </a:xfrm>
          <a:prstGeom prst="wedgeEllipseCallout">
            <a:avLst>
              <a:gd name="adj1" fmla="val -47726"/>
              <a:gd name="adj2" fmla="val 48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outlook</a:t>
            </a:r>
            <a:r>
              <a:rPr kumimoji="1" lang="ja-JP" altLang="en-US" dirty="0"/>
              <a:t>コネクタ</a:t>
            </a:r>
          </a:p>
        </p:txBody>
      </p:sp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0220DAEB-196D-4A0C-8957-A1A0759D1859}"/>
              </a:ext>
            </a:extLst>
          </p:cNvPr>
          <p:cNvSpPr/>
          <p:nvPr/>
        </p:nvSpPr>
        <p:spPr>
          <a:xfrm>
            <a:off x="7829678" y="2393990"/>
            <a:ext cx="2166729" cy="801179"/>
          </a:xfrm>
          <a:prstGeom prst="wedgeEllipseCallout">
            <a:avLst>
              <a:gd name="adj1" fmla="val -54774"/>
              <a:gd name="adj2" fmla="val -46104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LUIS</a:t>
            </a:r>
            <a:r>
              <a:rPr kumimoji="1" lang="ja-JP" altLang="en-US" dirty="0"/>
              <a:t>コネクタ</a:t>
            </a:r>
          </a:p>
        </p:txBody>
      </p:sp>
      <p:sp>
        <p:nvSpPr>
          <p:cNvPr id="12" name="吹き出し: 円形 11">
            <a:extLst>
              <a:ext uri="{FF2B5EF4-FFF2-40B4-BE49-F238E27FC236}">
                <a16:creationId xmlns:a16="http://schemas.microsoft.com/office/drawing/2014/main" id="{F3377E23-4A00-4929-A0D8-561638FE1A2C}"/>
              </a:ext>
            </a:extLst>
          </p:cNvPr>
          <p:cNvSpPr/>
          <p:nvPr/>
        </p:nvSpPr>
        <p:spPr>
          <a:xfrm>
            <a:off x="5662949" y="4958286"/>
            <a:ext cx="2166729" cy="801179"/>
          </a:xfrm>
          <a:prstGeom prst="wedgeEllipseCallout">
            <a:avLst>
              <a:gd name="adj1" fmla="val -54774"/>
              <a:gd name="adj2" fmla="val -4610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Teams</a:t>
            </a:r>
            <a:r>
              <a:rPr kumimoji="1" lang="ja-JP" altLang="en-US" dirty="0"/>
              <a:t>コネクタ</a:t>
            </a:r>
          </a:p>
        </p:txBody>
      </p:sp>
    </p:spTree>
    <p:extLst>
      <p:ext uri="{BB962C8B-B14F-4D97-AF65-F5344CB8AC3E}">
        <p14:creationId xmlns:p14="http://schemas.microsoft.com/office/powerpoint/2010/main" val="391624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0EA079-2C52-49F6-9E11-087C5062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224" y="0"/>
            <a:ext cx="8133734" cy="1144049"/>
          </a:xfrm>
        </p:spPr>
        <p:txBody>
          <a:bodyPr anchor="b">
            <a:normAutofit/>
          </a:bodyPr>
          <a:lstStyle/>
          <a:p>
            <a:pPr algn="r"/>
            <a:r>
              <a:rPr lang="ja-JP" altLang="en-US" dirty="0"/>
              <a:t>２５０以上の標準コネクタ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94764F2-DD88-4E92-AAD0-A55F1EAB4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92" y="1144049"/>
            <a:ext cx="6950990" cy="538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58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0EA079-2C52-49F6-9E11-087C5062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1735" y="298342"/>
            <a:ext cx="11468746" cy="710847"/>
          </a:xfrm>
        </p:spPr>
        <p:txBody>
          <a:bodyPr anchor="b">
            <a:normAutofit/>
          </a:bodyPr>
          <a:lstStyle/>
          <a:p>
            <a:pPr algn="r"/>
            <a:r>
              <a:rPr kumimoji="1" lang="en-US" altLang="ja-JP" sz="4000" dirty="0"/>
              <a:t>API</a:t>
            </a:r>
            <a:r>
              <a:rPr kumimoji="1" lang="ja-JP" altLang="en-US" sz="4000" dirty="0"/>
              <a:t>があれば、独自コネクタも作れる（カスタムコネクタ）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FA2D32D-CC70-4619-9C0F-4A49BA66A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1" y="1502157"/>
            <a:ext cx="5110925" cy="464243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B8B8CD2-776B-44D7-9CD7-323F0F7B1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938" y="1740452"/>
            <a:ext cx="5290859" cy="4404139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A322E793-F930-4D94-8D84-38C58123B1CA}"/>
              </a:ext>
            </a:extLst>
          </p:cNvPr>
          <p:cNvSpPr/>
          <p:nvPr/>
        </p:nvSpPr>
        <p:spPr>
          <a:xfrm>
            <a:off x="5421395" y="3258904"/>
            <a:ext cx="1040076" cy="1001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097479"/>
      </p:ext>
    </p:extLst>
  </p:cSld>
  <p:clrMapOvr>
    <a:masterClrMapping/>
  </p:clrMapOvr>
</p:sld>
</file>

<file path=ppt/theme/theme1.xml><?xml version="1.0" encoding="utf-8"?>
<a:theme xmlns:a="http://schemas.openxmlformats.org/drawingml/2006/main" name="メトロポリタン">
  <a:themeElements>
    <a:clrScheme name="メトロポリタン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メトロポリタン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144</Words>
  <Application>Microsoft Office PowerPoint</Application>
  <PresentationFormat>ワイド画面</PresentationFormat>
  <Paragraphs>36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-apple-system</vt:lpstr>
      <vt:lpstr>Arial</vt:lpstr>
      <vt:lpstr>Calibri Light</vt:lpstr>
      <vt:lpstr>メトロポリタン</vt:lpstr>
      <vt:lpstr>Power automate って何なん？</vt:lpstr>
      <vt:lpstr>What is Power Platform?</vt:lpstr>
      <vt:lpstr>Power Platform </vt:lpstr>
      <vt:lpstr>Power Platform </vt:lpstr>
      <vt:lpstr>Power automate is  not RPA</vt:lpstr>
      <vt:lpstr>Power automate is DPA</vt:lpstr>
      <vt:lpstr>Power Automateのコネクタ</vt:lpstr>
      <vt:lpstr>２５０以上の標準コネクタ</vt:lpstr>
      <vt:lpstr>APIがあれば、独自コネクタも作れる（カスタムコネクタ）</vt:lpstr>
      <vt:lpstr>Power Automateの作り方</vt:lpstr>
      <vt:lpstr>2019年11月にUI Flows, 2020年5月にWinAutomationが追加  →RPA機能も利用可能に</vt:lpstr>
      <vt:lpstr>UI Flows / WinAutomation</vt:lpstr>
      <vt:lpstr>Power automate is  not only RPA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automate との付き合い方</dc:title>
  <dc:creator>土城 遼</dc:creator>
  <cp:lastModifiedBy>土城 遼</cp:lastModifiedBy>
  <cp:revision>32</cp:revision>
  <dcterms:created xsi:type="dcterms:W3CDTF">2020-11-23T11:37:55Z</dcterms:created>
  <dcterms:modified xsi:type="dcterms:W3CDTF">2020-12-12T16:40:19Z</dcterms:modified>
</cp:coreProperties>
</file>