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9" r:id="rId4"/>
    <p:sldId id="263" r:id="rId5"/>
    <p:sldId id="262" r:id="rId6"/>
    <p:sldId id="278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Baloo 2 ExtraBold" panose="020B060402020202020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AAA774-EAB0-499A-86F3-EA92F3A59FFF}">
  <a:tblStyle styleId="{2EAAA774-EAB0-499A-86F3-EA92F3A59F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9A052D-CD84-4377-8593-0993C55371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b820867f1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b820867f1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4" name="Google Shape;354;p15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1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rot="6952720" flipH="1">
              <a:off x="7556640" y="3956446"/>
              <a:ext cx="2602540" cy="213436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8" extrusionOk="0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1" r:id="rId5"/>
    <p:sldLayoutId id="2147483662" r:id="rId6"/>
    <p:sldLayoutId id="2147483666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"/>
          <p:cNvSpPr/>
          <p:nvPr/>
        </p:nvSpPr>
        <p:spPr>
          <a:xfrm>
            <a:off x="7330025" y="459500"/>
            <a:ext cx="1262100" cy="35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>PowerDash AI</a:t>
            </a:r>
            <a:endParaRPr sz="4400"/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Red Bull Basement - ICK</a:t>
            </a:r>
            <a:endParaRPr/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The Data Overload Problem</a:t>
            </a:r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250032" y="2831784"/>
            <a:ext cx="2843212" cy="67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Only 0.5% of available data is ever analyzed and used. (Source: Forbes)</a:t>
            </a:r>
            <a:endParaRPr lang="en-US"/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2"/>
          </p:nvPr>
        </p:nvSpPr>
        <p:spPr>
          <a:xfrm>
            <a:off x="250032" y="1538600"/>
            <a:ext cx="3000374" cy="67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90% of the world’s data has been created in the last two years </a:t>
            </a:r>
            <a:r>
              <a:rPr lang="en-US"/>
              <a:t>alone</a:t>
            </a:r>
            <a:r>
              <a:rPr lang="en-US" smtClean="0"/>
              <a:t>. (</a:t>
            </a:r>
            <a:r>
              <a:rPr lang="en-US"/>
              <a:t>Source: </a:t>
            </a:r>
            <a:r>
              <a:rPr lang="en-US"/>
              <a:t>IBM</a:t>
            </a:r>
            <a:r>
              <a:rPr lang="en-US" smtClean="0"/>
              <a:t>).</a:t>
            </a:r>
            <a:endParaRPr/>
          </a:p>
        </p:txBody>
      </p:sp>
      <p:sp>
        <p:nvSpPr>
          <p:cNvPr id="3" name="AutoShape 4" descr="undefined"/>
          <p:cNvSpPr>
            <a:spLocks noChangeAspect="1" noChangeArrowheads="1"/>
          </p:cNvSpPr>
          <p:nvPr/>
        </p:nvSpPr>
        <p:spPr bwMode="auto">
          <a:xfrm>
            <a:off x="550069" y="2155821"/>
            <a:ext cx="3779045" cy="33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94" y="1587799"/>
            <a:ext cx="4171950" cy="2757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237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Market Demand for Accessible Data Tools</a:t>
            </a:r>
            <a:endParaRPr/>
          </a:p>
        </p:txBody>
      </p:sp>
      <p:sp>
        <p:nvSpPr>
          <p:cNvPr id="1241" name="Google Shape;1241;p40"/>
          <p:cNvSpPr txBox="1">
            <a:spLocks noGrp="1"/>
          </p:cNvSpPr>
          <p:nvPr>
            <p:ph type="subTitle" idx="4294967295"/>
          </p:nvPr>
        </p:nvSpPr>
        <p:spPr>
          <a:xfrm>
            <a:off x="548917" y="1978838"/>
            <a:ext cx="2787213" cy="1478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The global data visualization market is projected to grow from $10.2 billion in 2022 to $19.2 billion by </a:t>
            </a:r>
            <a:r>
              <a:rPr lang="en-US"/>
              <a:t>2027</a:t>
            </a:r>
            <a:r>
              <a:rPr lang="en-US" smtClean="0"/>
              <a:t>. </a:t>
            </a:r>
            <a:r>
              <a:rPr lang="en-US"/>
              <a:t>(Source: MarketsandMarkets)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07" y="1307823"/>
            <a:ext cx="4415925" cy="3107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Vision and Social Impact</a:t>
            </a:r>
            <a:endParaRPr/>
          </a:p>
        </p:txBody>
      </p:sp>
      <p:sp>
        <p:nvSpPr>
          <p:cNvPr id="908" name="Google Shape;908;p34"/>
          <p:cNvSpPr txBox="1">
            <a:spLocks noGrp="1"/>
          </p:cNvSpPr>
          <p:nvPr>
            <p:ph type="subTitle" idx="6"/>
          </p:nvPr>
        </p:nvSpPr>
        <p:spPr>
          <a:xfrm>
            <a:off x="344069" y="1967246"/>
            <a:ext cx="3056356" cy="1566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Data-driven businesses are 23 times more likely to acquire customers, six times more likely to retain them, and 19 times more </a:t>
            </a:r>
            <a:r>
              <a:rPr lang="en-US"/>
              <a:t>profitable</a:t>
            </a:r>
            <a:r>
              <a:rPr lang="en-US" smtClean="0"/>
              <a:t>. </a:t>
            </a:r>
            <a:r>
              <a:rPr lang="en-US"/>
              <a:t>(Source: McKinsey)</a:t>
            </a:r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556" y="1150143"/>
            <a:ext cx="5457825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Effort &amp; Time Required for Data Analysis</a:t>
            </a:r>
            <a:endParaRPr/>
          </a:p>
        </p:txBody>
      </p:sp>
      <p:sp>
        <p:nvSpPr>
          <p:cNvPr id="893" name="Google Shape;893;p33"/>
          <p:cNvSpPr txBox="1">
            <a:spLocks noGrp="1"/>
          </p:cNvSpPr>
          <p:nvPr>
            <p:ph type="subTitle" idx="2"/>
          </p:nvPr>
        </p:nvSpPr>
        <p:spPr>
          <a:xfrm>
            <a:off x="562269" y="2040158"/>
            <a:ext cx="2873875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Nearly 60% of businesses find it difficult to interpret and understand </a:t>
            </a:r>
            <a:r>
              <a:rPr lang="en-US"/>
              <a:t>data</a:t>
            </a:r>
            <a:r>
              <a:rPr lang="en-US" smtClean="0"/>
              <a:t>. </a:t>
            </a:r>
            <a:r>
              <a:rPr lang="en-US"/>
              <a:t>(Source: Accenture)</a:t>
            </a:r>
            <a:endParaRPr/>
          </a:p>
        </p:txBody>
      </p:sp>
      <p:pic>
        <p:nvPicPr>
          <p:cNvPr id="2050" name="Picture 2" descr="The Most Common Problems Companies Are Facing With Their Big Data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05" y="1490663"/>
            <a:ext cx="3728533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9"/>
          <p:cNvSpPr txBox="1">
            <a:spLocks noGrp="1"/>
          </p:cNvSpPr>
          <p:nvPr>
            <p:ph type="title"/>
          </p:nvPr>
        </p:nvSpPr>
        <p:spPr>
          <a:xfrm>
            <a:off x="3124125" y="2190820"/>
            <a:ext cx="23122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Thank you!</a:t>
            </a:r>
            <a:endParaRPr/>
          </a:p>
        </p:txBody>
      </p:sp>
      <p:grpSp>
        <p:nvGrpSpPr>
          <p:cNvPr id="1858" name="Google Shape;1858;p49"/>
          <p:cNvGrpSpPr/>
          <p:nvPr/>
        </p:nvGrpSpPr>
        <p:grpSpPr>
          <a:xfrm>
            <a:off x="6441798" y="2312952"/>
            <a:ext cx="1923820" cy="2491358"/>
            <a:chOff x="6441798" y="2312952"/>
            <a:chExt cx="1923820" cy="2491358"/>
          </a:xfrm>
        </p:grpSpPr>
        <p:grpSp>
          <p:nvGrpSpPr>
            <p:cNvPr id="1859" name="Google Shape;1859;p49"/>
            <p:cNvGrpSpPr/>
            <p:nvPr/>
          </p:nvGrpSpPr>
          <p:grpSpPr>
            <a:xfrm>
              <a:off x="7303533" y="2990635"/>
              <a:ext cx="1062085" cy="995219"/>
              <a:chOff x="1932280" y="1331475"/>
              <a:chExt cx="637200" cy="597084"/>
            </a:xfrm>
          </p:grpSpPr>
          <p:sp>
            <p:nvSpPr>
              <p:cNvPr id="1860" name="Google Shape;1860;p49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49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49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49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49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49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49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49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49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49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49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49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2" name="Google Shape;1872;p49"/>
            <p:cNvSpPr/>
            <p:nvPr/>
          </p:nvSpPr>
          <p:spPr>
            <a:xfrm>
              <a:off x="7499752" y="423812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3" name="Google Shape;1873;p49"/>
            <p:cNvGrpSpPr/>
            <p:nvPr/>
          </p:nvGrpSpPr>
          <p:grpSpPr>
            <a:xfrm>
              <a:off x="7950419" y="2312952"/>
              <a:ext cx="415198" cy="415198"/>
              <a:chOff x="1404969" y="1106377"/>
              <a:chExt cx="415198" cy="415198"/>
            </a:xfrm>
          </p:grpSpPr>
          <p:sp>
            <p:nvSpPr>
              <p:cNvPr id="1874" name="Google Shape;1874;p49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49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6" name="Google Shape;1876;p49"/>
            <p:cNvGrpSpPr/>
            <p:nvPr/>
          </p:nvGrpSpPr>
          <p:grpSpPr>
            <a:xfrm>
              <a:off x="6441798" y="3880086"/>
              <a:ext cx="653332" cy="924225"/>
              <a:chOff x="6000261" y="1225220"/>
              <a:chExt cx="627600" cy="887824"/>
            </a:xfrm>
          </p:grpSpPr>
          <p:sp>
            <p:nvSpPr>
              <p:cNvPr id="1877" name="Google Shape;1877;p49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49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49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49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49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49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49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49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49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0" name="Google Shape;1890;p49"/>
            <p:cNvSpPr/>
            <p:nvPr/>
          </p:nvSpPr>
          <p:spPr>
            <a:xfrm>
              <a:off x="7405114" y="24411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145</Words>
  <Application>Microsoft Office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DM Sans</vt:lpstr>
      <vt:lpstr>Calibri</vt:lpstr>
      <vt:lpstr>Arial</vt:lpstr>
      <vt:lpstr>Baloo 2 ExtraBold</vt:lpstr>
      <vt:lpstr>Statistics and Data Analysis - 6th Grade by Slidesgo</vt:lpstr>
      <vt:lpstr>PowerDash AI</vt:lpstr>
      <vt:lpstr>The Data Overload Problem</vt:lpstr>
      <vt:lpstr>Market Demand for Accessible Data Tools</vt:lpstr>
      <vt:lpstr>Vision and Social Impact</vt:lpstr>
      <vt:lpstr>Effort &amp; Time Required for Data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PowerDash AI</dc:title>
  <cp:lastModifiedBy>Rinor</cp:lastModifiedBy>
  <cp:revision>8</cp:revision>
  <dcterms:modified xsi:type="dcterms:W3CDTF">2024-11-05T21:45:37Z</dcterms:modified>
</cp:coreProperties>
</file>