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D8C26-E872-407E-8FA1-B0A72F477974}" type="datetimeFigureOut">
              <a:rPr lang="en-GB" smtClean="0"/>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80E6DD5-CF73-48E4-9CC8-BED53213FF3A}" type="slidenum">
              <a:rPr lang="en-GB" smtClean="0"/>
              <a:t>‹#›</a:t>
            </a:fld>
            <a:endParaRPr lang="en-GB"/>
          </a:p>
        </p:txBody>
      </p:sp>
    </p:spTree>
    <p:extLst>
      <p:ext uri="{BB962C8B-B14F-4D97-AF65-F5344CB8AC3E}">
        <p14:creationId xmlns:p14="http://schemas.microsoft.com/office/powerpoint/2010/main" val="5547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1</a:t>
            </a:fld>
            <a:endParaRPr lang="en-GB"/>
          </a:p>
        </p:txBody>
      </p:sp>
    </p:spTree>
    <p:extLst>
      <p:ext uri="{BB962C8B-B14F-4D97-AF65-F5344CB8AC3E}">
        <p14:creationId xmlns:p14="http://schemas.microsoft.com/office/powerpoint/2010/main" val="121193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5</a:t>
            </a:fld>
            <a:endParaRPr lang="en-GB"/>
          </a:p>
        </p:txBody>
      </p:sp>
    </p:spTree>
    <p:extLst>
      <p:ext uri="{BB962C8B-B14F-4D97-AF65-F5344CB8AC3E}">
        <p14:creationId xmlns:p14="http://schemas.microsoft.com/office/powerpoint/2010/main" val="387043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5492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371600" y="235105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590800" y="723304"/>
            <a:ext cx="8305800" cy="997709"/>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02060"/>
                </a:solidFill>
                <a:latin typeface="Trebuchet MS"/>
                <a:cs typeface="Trebuchet MS"/>
              </a:rPr>
              <a:t>Project Title: </a:t>
            </a:r>
            <a:r>
              <a:rPr lang="en-US" sz="3200" b="1" i="0" dirty="0">
                <a:solidFill>
                  <a:srgbClr val="002060"/>
                </a:solidFill>
                <a:effectLst/>
                <a:latin typeface="Söhne"/>
              </a:rPr>
              <a:t>"Truth Sleuth: Utilizing Deep Learning for Fake News Detection“</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89607376-8360-C3F0-E8EC-8111C935BCCD}"/>
              </a:ext>
            </a:extLst>
          </p:cNvPr>
          <p:cNvSpPr txBox="1"/>
          <p:nvPr/>
        </p:nvSpPr>
        <p:spPr>
          <a:xfrm>
            <a:off x="3581400" y="2514600"/>
            <a:ext cx="7239000" cy="1015663"/>
          </a:xfrm>
          <a:prstGeom prst="rect">
            <a:avLst/>
          </a:prstGeom>
          <a:noFill/>
        </p:spPr>
        <p:txBody>
          <a:bodyPr wrap="square" rtlCol="0">
            <a:spAutoFit/>
          </a:bodyPr>
          <a:lstStyle/>
          <a:p>
            <a:r>
              <a:rPr lang="en-IN" sz="2000" b="1" dirty="0"/>
              <a:t>PRESENTED BY : RINOZ FATHIMA J</a:t>
            </a:r>
          </a:p>
          <a:p>
            <a:r>
              <a:rPr lang="en-IN" sz="2000" b="1" dirty="0"/>
              <a:t>REGISTER NO:813821104078</a:t>
            </a:r>
          </a:p>
          <a:p>
            <a:r>
              <a:rPr lang="en-IN" sz="2000" b="1" dirty="0"/>
              <a:t>DEPARTMENT:COMPUTER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6082113"/>
          </a:xfrm>
          <a:prstGeom prst="rect">
            <a:avLst/>
          </a:prstGeom>
        </p:spPr>
        <p:txBody>
          <a:bodyPr vert="horz" wrap="square" lIns="0" tIns="460692" rIns="0" bIns="0" rtlCol="0">
            <a:spAutoFit/>
          </a:bodyPr>
          <a:lstStyle/>
          <a:p>
            <a:pPr marL="193675">
              <a:lnSpc>
                <a:spcPct val="100000"/>
              </a:lnSpc>
              <a:spcBef>
                <a:spcPts val="130"/>
              </a:spcBef>
            </a:pPr>
            <a:r>
              <a:rPr lang="en-US" sz="4000" dirty="0"/>
              <a:t>FAKE NEWS DETECTION</a:t>
            </a:r>
            <a:br>
              <a:rPr lang="en-US" sz="4250" dirty="0"/>
            </a:br>
            <a:br>
              <a:rPr lang="en-US" sz="4250" dirty="0"/>
            </a:br>
            <a:r>
              <a:rPr lang="en-US" sz="2800" b="0" i="0" dirty="0">
                <a:solidFill>
                  <a:schemeClr val="tx1">
                    <a:lumMod val="95000"/>
                    <a:lumOff val="5000"/>
                  </a:schemeClr>
                </a:solidFill>
                <a:effectLst/>
                <a:latin typeface="Söhne"/>
              </a:rPr>
              <a:t>"Truth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a:t>
            </a:r>
            <a:endParaRPr sz="2800" dirty="0">
              <a:solidFill>
                <a:schemeClr val="tx1">
                  <a:lumMod val="95000"/>
                  <a:lumOff val="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44442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br>
              <a:rPr lang="en-US" spc="-10" dirty="0"/>
            </a:br>
            <a:r>
              <a:rPr lang="en-US" spc="-10" dirty="0"/>
              <a:t>      </a:t>
            </a:r>
            <a:r>
              <a:rPr lang="en-US" sz="2800" dirty="0"/>
              <a:t>➢ PROBLEM STATEMENT </a:t>
            </a:r>
            <a:br>
              <a:rPr lang="en-US" sz="2800" dirty="0"/>
            </a:br>
            <a:r>
              <a:rPr lang="en-US" sz="2800" dirty="0"/>
              <a:t>           ➢ PROJECT OVERVIEW </a:t>
            </a:r>
            <a:br>
              <a:rPr lang="en-US" sz="2800" dirty="0"/>
            </a:br>
            <a:r>
              <a:rPr lang="en-US" sz="2800" dirty="0"/>
              <a:t>           ➢ BENEFITING END USERS </a:t>
            </a:r>
            <a:br>
              <a:rPr lang="en-US" sz="2800" dirty="0"/>
            </a:br>
            <a:r>
              <a:rPr lang="en-US" sz="2800" dirty="0"/>
              <a:t>           ➢ SOLUTION AND ITS VALUE PROPOSITION </a:t>
            </a:r>
            <a:br>
              <a:rPr lang="en-US" sz="2800" dirty="0"/>
            </a:br>
            <a:r>
              <a:rPr lang="en-US" sz="2800" dirty="0"/>
              <a:t>           ➢ INNOVATIVE APPROACH </a:t>
            </a:r>
            <a:br>
              <a:rPr lang="en-US" sz="2800" dirty="0"/>
            </a:br>
            <a:r>
              <a:rPr lang="en-US" sz="2800" dirty="0"/>
              <a:t>           ➢ WORKFLOW MODEL</a:t>
            </a:r>
            <a:endParaRPr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75055"/>
            <a:ext cx="8229600"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US" sz="4250" spc="-75" dirty="0"/>
            </a:br>
            <a:br>
              <a:rPr lang="en-US" sz="4250" spc="-75" dirty="0"/>
            </a:br>
            <a:r>
              <a:rPr lang="en-US" sz="2400" b="0" i="0" dirty="0">
                <a:solidFill>
                  <a:schemeClr val="tx1">
                    <a:lumMod val="95000"/>
                    <a:lumOff val="5000"/>
                  </a:schemeClr>
                </a:solidFill>
                <a:effectLst/>
                <a:latin typeface="Söhne"/>
              </a:rPr>
              <a:t>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a:t>
            </a: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829627"/>
            <a:ext cx="9382125" cy="5872120"/>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US" sz="4250" spc="-10" dirty="0"/>
            </a:br>
            <a:br>
              <a:rPr lang="en-US" sz="18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Collection</a:t>
            </a:r>
            <a:r>
              <a:rPr lang="en-US" sz="2000" b="0" i="0" dirty="0">
                <a:solidFill>
                  <a:schemeClr val="tx1">
                    <a:lumMod val="95000"/>
                    <a:lumOff val="5000"/>
                  </a:schemeClr>
                </a:solidFill>
                <a:effectLst/>
                <a:latin typeface="Söhne"/>
              </a:rPr>
              <a:t>: Gather various news articles and labels indicating whether they are real or fake from credible sources.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Preprocessing</a:t>
            </a:r>
            <a:r>
              <a:rPr lang="en-US" sz="2000" b="0" i="0" dirty="0">
                <a:solidFill>
                  <a:schemeClr val="tx1">
                    <a:lumMod val="95000"/>
                    <a:lumOff val="5000"/>
                  </a:schemeClr>
                </a:solidFill>
                <a:effectLst/>
                <a:latin typeface="Söhne"/>
              </a:rPr>
              <a:t>: Clean and organize the collected data to make it suitable for analysis.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Text Representation</a:t>
            </a:r>
            <a:r>
              <a:rPr lang="en-US" sz="2000" b="0" i="0" dirty="0">
                <a:solidFill>
                  <a:schemeClr val="tx1">
                    <a:lumMod val="95000"/>
                    <a:lumOff val="5000"/>
                  </a:schemeClr>
                </a:solidFill>
                <a:effectLst/>
                <a:latin typeface="Söhne"/>
              </a:rPr>
              <a:t>: Convert the text data into a format that deep learning models can understand.</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Feature Engineering</a:t>
            </a:r>
            <a:r>
              <a:rPr lang="en-US" sz="2000" b="0" i="0" dirty="0">
                <a:solidFill>
                  <a:schemeClr val="tx1">
                    <a:lumMod val="95000"/>
                    <a:lumOff val="5000"/>
                  </a:schemeClr>
                </a:solidFill>
                <a:effectLst/>
                <a:latin typeface="Söhne"/>
              </a:rPr>
              <a:t>: Add extra information like sentiment scores or author credibility to enhance the model's understanding.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Model Building</a:t>
            </a:r>
            <a:r>
              <a:rPr lang="en-US" sz="2000" b="0" i="0" dirty="0">
                <a:solidFill>
                  <a:schemeClr val="tx1">
                    <a:lumMod val="95000"/>
                    <a:lumOff val="5000"/>
                  </a:schemeClr>
                </a:solidFill>
                <a:effectLst/>
                <a:latin typeface="Söhne"/>
              </a:rPr>
              <a:t>: Create a deep learning model specifically designed to identify fake news from real news.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Training and Evaluation</a:t>
            </a:r>
            <a:r>
              <a:rPr lang="en-US" sz="2000" b="0" i="0" dirty="0">
                <a:solidFill>
                  <a:schemeClr val="tx1">
                    <a:lumMod val="95000"/>
                    <a:lumOff val="5000"/>
                  </a:schemeClr>
                </a:solidFill>
                <a:effectLst/>
                <a:latin typeface="Söhne"/>
              </a:rPr>
              <a:t>: Train the model on the data and assess its performance using metrics like accuracy.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Interpretation</a:t>
            </a:r>
            <a:r>
              <a:rPr lang="en-US" sz="2000" b="0" i="0" dirty="0">
                <a:solidFill>
                  <a:schemeClr val="tx1">
                    <a:lumMod val="95000"/>
                    <a:lumOff val="5000"/>
                  </a:schemeClr>
                </a:solidFill>
                <a:effectLst/>
                <a:latin typeface="Söhne"/>
              </a:rPr>
              <a:t>: Understand how the model makes decisions to ensure its reliability and transparency.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Deployment</a:t>
            </a:r>
            <a:r>
              <a:rPr lang="en-US" sz="2000" b="0" i="0" dirty="0">
                <a:solidFill>
                  <a:schemeClr val="tx1">
                    <a:lumMod val="95000"/>
                    <a:lumOff val="5000"/>
                  </a:schemeClr>
                </a:solidFill>
                <a:effectLst/>
                <a:latin typeface="Söhne"/>
              </a:rPr>
              <a:t>: Make the model accessible to users through an easy-to-use application or integration into existing platforms.</a:t>
            </a:r>
            <a:br>
              <a:rPr lang="en-US" sz="2000" b="0" i="0" dirty="0">
                <a:solidFill>
                  <a:srgbClr val="ECECEC"/>
                </a:solidFill>
                <a:effectLst/>
                <a:latin typeface="Söhne"/>
              </a:rPr>
            </a:br>
            <a:endParaRPr sz="2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899" y="385444"/>
            <a:ext cx="8953501" cy="5575500"/>
          </a:xfrm>
          <a:prstGeom prst="rect">
            <a:avLst/>
          </a:prstGeom>
        </p:spPr>
        <p:txBody>
          <a:bodyPr vert="horz" wrap="square" lIns="0" tIns="522858" rIns="0" bIns="0" rtlCol="0">
            <a:spAutoFit/>
          </a:bodyPr>
          <a:lstStyle/>
          <a:p>
            <a:pPr algn="l"/>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br>
              <a:rPr lang="en-US" sz="3200" spc="-10" dirty="0"/>
            </a:br>
            <a:r>
              <a:rPr lang="en-US" sz="2000" b="1" i="0" dirty="0">
                <a:solidFill>
                  <a:schemeClr val="tx1">
                    <a:lumMod val="95000"/>
                    <a:lumOff val="5000"/>
                  </a:schemeClr>
                </a:solidFill>
                <a:effectLst/>
                <a:latin typeface="Söhne"/>
              </a:rPr>
              <a:t>End Users of the "Truth Sleuth" Project:</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General Public</a:t>
            </a:r>
            <a:r>
              <a:rPr lang="en-US" sz="2000" b="0" i="0" dirty="0">
                <a:solidFill>
                  <a:schemeClr val="tx1">
                    <a:lumMod val="95000"/>
                    <a:lumOff val="5000"/>
                  </a:schemeClr>
                </a:solidFill>
                <a:effectLst/>
                <a:latin typeface="Söhne"/>
              </a:rPr>
              <a:t>: Individuals seeking to verify news credibility before sharing.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Journalists &amp; Fact-Checkers</a:t>
            </a:r>
            <a:r>
              <a:rPr lang="en-US" sz="2000" b="0" i="0" dirty="0">
                <a:solidFill>
                  <a:schemeClr val="tx1">
                    <a:lumMod val="95000"/>
                    <a:lumOff val="5000"/>
                  </a:schemeClr>
                </a:solidFill>
                <a:effectLst/>
                <a:latin typeface="Söhne"/>
              </a:rPr>
              <a:t>: Professionals needing tools for accurate news verification.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Social Media Platforms</a:t>
            </a:r>
            <a:r>
              <a:rPr lang="en-US" sz="2000" b="0" i="0" dirty="0">
                <a:solidFill>
                  <a:schemeClr val="tx1">
                    <a:lumMod val="95000"/>
                    <a:lumOff val="5000"/>
                  </a:schemeClr>
                </a:solidFill>
                <a:effectLst/>
                <a:latin typeface="Söhne"/>
              </a:rPr>
              <a:t>: Companies aiming to curb fake news dissemination on their platforms.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Government Agencies</a:t>
            </a:r>
            <a:r>
              <a:rPr lang="en-US" sz="2000" b="0" i="0" dirty="0">
                <a:solidFill>
                  <a:schemeClr val="tx1">
                    <a:lumMod val="95000"/>
                    <a:lumOff val="5000"/>
                  </a:schemeClr>
                </a:solidFill>
                <a:effectLst/>
                <a:latin typeface="Söhne"/>
              </a:rPr>
              <a:t>: Entities ensuring accurate information dissemination.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Educational Institutions</a:t>
            </a:r>
            <a:r>
              <a:rPr lang="en-US" sz="2000" b="0" i="0" dirty="0">
                <a:solidFill>
                  <a:schemeClr val="tx1">
                    <a:lumMod val="95000"/>
                    <a:lumOff val="5000"/>
                  </a:schemeClr>
                </a:solidFill>
                <a:effectLst/>
                <a:latin typeface="Söhne"/>
              </a:rPr>
              <a:t>: Schools integrating media literacy programs.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Businesses</a:t>
            </a:r>
            <a:r>
              <a:rPr lang="en-US" sz="2000" b="0" i="0" dirty="0">
                <a:solidFill>
                  <a:schemeClr val="tx1">
                    <a:lumMod val="95000"/>
                    <a:lumOff val="5000"/>
                  </a:schemeClr>
                </a:solidFill>
                <a:effectLst/>
                <a:latin typeface="Söhne"/>
              </a:rPr>
              <a:t>: Companies safeguarding brand reputation from false information.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Non-Governmental Organizations (NGOs)</a:t>
            </a:r>
            <a:r>
              <a:rPr lang="en-US" sz="2000" b="0" i="0" dirty="0">
                <a:solidFill>
                  <a:schemeClr val="tx1">
                    <a:lumMod val="95000"/>
                    <a:lumOff val="5000"/>
                  </a:schemeClr>
                </a:solidFill>
                <a:effectLst/>
                <a:latin typeface="Söhne"/>
              </a:rPr>
              <a:t>: Advocates combating misinformation in society.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Research Communities</a:t>
            </a:r>
            <a:r>
              <a:rPr lang="en-US" sz="2000" b="0" i="0" dirty="0">
                <a:solidFill>
                  <a:schemeClr val="tx1">
                    <a:lumMod val="95000"/>
                    <a:lumOff val="5000"/>
                  </a:schemeClr>
                </a:solidFill>
                <a:effectLst/>
                <a:latin typeface="Söhne"/>
              </a:rPr>
              <a:t>: Academics studying the impact of fake news on society.</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999489"/>
            <a:ext cx="24384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31916" y="46002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180659"/>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4" name="TextBox 13">
            <a:extLst>
              <a:ext uri="{FF2B5EF4-FFF2-40B4-BE49-F238E27FC236}">
                <a16:creationId xmlns:a16="http://schemas.microsoft.com/office/drawing/2014/main" id="{3B690696-7E79-817C-91BC-C8354F01CB21}"/>
              </a:ext>
            </a:extLst>
          </p:cNvPr>
          <p:cNvSpPr txBox="1"/>
          <p:nvPr/>
        </p:nvSpPr>
        <p:spPr>
          <a:xfrm>
            <a:off x="2795451" y="1026933"/>
            <a:ext cx="6100354" cy="5355312"/>
          </a:xfrm>
          <a:prstGeom prst="rect">
            <a:avLst/>
          </a:prstGeom>
          <a:noFill/>
        </p:spPr>
        <p:txBody>
          <a:bodyPr wrap="square">
            <a:spAutoFit/>
          </a:bodyPr>
          <a:lstStyle/>
          <a:p>
            <a:r>
              <a:rPr lang="en-US" sz="1800" b="1" dirty="0"/>
              <a:t>High Accuracy</a:t>
            </a:r>
            <a:r>
              <a:rPr lang="en-US" sz="1800" dirty="0"/>
              <a:t>: CNNs capture complex patterns for accurate classification of real and fake news.</a:t>
            </a:r>
          </a:p>
          <a:p>
            <a:r>
              <a:rPr lang="en-US" sz="1800" dirty="0"/>
              <a:t>Feature Extraction: Automatically learns relevant features for subtle cue detection in text data.</a:t>
            </a:r>
          </a:p>
          <a:p>
            <a:endParaRPr lang="en-US" sz="1800" dirty="0"/>
          </a:p>
          <a:p>
            <a:r>
              <a:rPr lang="en-US" sz="1800" b="1" dirty="0"/>
              <a:t>Adaptability</a:t>
            </a:r>
            <a:r>
              <a:rPr lang="en-US" sz="1800" dirty="0"/>
              <a:t>: Adapts to new data and evolving fake news patterns for long-term effectiveness.</a:t>
            </a:r>
          </a:p>
          <a:p>
            <a:endParaRPr lang="en-US" sz="1800" dirty="0"/>
          </a:p>
          <a:p>
            <a:r>
              <a:rPr lang="en-US" sz="1800" b="1" dirty="0"/>
              <a:t>Scalability</a:t>
            </a:r>
            <a:r>
              <a:rPr lang="en-US" sz="1800" dirty="0"/>
              <a:t>: Efficiently handles large volumes of news articles in real-time processing.</a:t>
            </a:r>
          </a:p>
          <a:p>
            <a:endParaRPr lang="en-US" sz="1800" dirty="0"/>
          </a:p>
          <a:p>
            <a:r>
              <a:rPr lang="en-US" sz="1800" b="1" dirty="0"/>
              <a:t>Explainability</a:t>
            </a:r>
            <a:r>
              <a:rPr lang="en-US" sz="1800" dirty="0"/>
              <a:t>: Techniques like attention mechanisms enhance model transparency and trust.</a:t>
            </a:r>
          </a:p>
          <a:p>
            <a:endParaRPr lang="en-US" sz="1800" dirty="0"/>
          </a:p>
          <a:p>
            <a:r>
              <a:rPr lang="en-US" sz="1800" b="1" dirty="0"/>
              <a:t>Real-time Detection</a:t>
            </a:r>
            <a:r>
              <a:rPr lang="en-US" sz="1800" dirty="0"/>
              <a:t>: Promptly identifies and mitigates fake news as it spreads online.</a:t>
            </a:r>
          </a:p>
          <a:p>
            <a:r>
              <a:rPr lang="en-US" sz="1800" dirty="0"/>
              <a:t>Integration and Deployment: Seamless integration into platforms for user awareness and informed news consumptions.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9232" y="781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A5CE7CE-657D-8EDE-DB85-2FF15FB21F73}"/>
              </a:ext>
            </a:extLst>
          </p:cNvPr>
          <p:cNvSpPr txBox="1"/>
          <p:nvPr/>
        </p:nvSpPr>
        <p:spPr>
          <a:xfrm>
            <a:off x="2885259" y="2936145"/>
            <a:ext cx="6468291" cy="1477328"/>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5BA50CA1-1003-C367-A91F-E374AD1250D7}"/>
              </a:ext>
            </a:extLst>
          </p:cNvPr>
          <p:cNvSpPr txBox="1"/>
          <p:nvPr/>
        </p:nvSpPr>
        <p:spPr>
          <a:xfrm>
            <a:off x="2699793" y="1981200"/>
            <a:ext cx="6100354" cy="4247317"/>
          </a:xfrm>
          <a:prstGeom prst="rect">
            <a:avLst/>
          </a:prstGeom>
          <a:noFill/>
        </p:spPr>
        <p:txBody>
          <a:bodyPr wrap="square">
            <a:spAutoFit/>
          </a:bodyPr>
          <a:lstStyle/>
          <a:p>
            <a:r>
              <a:rPr lang="en-IN" b="1" dirty="0"/>
              <a:t>Hierarchical Feature Extraction</a:t>
            </a:r>
            <a:r>
              <a:rPr lang="en-IN" dirty="0"/>
              <a:t>: Learns hierarchical representations from text, capturing complex linguistic nuances.</a:t>
            </a:r>
          </a:p>
          <a:p>
            <a:endParaRPr lang="en-IN" dirty="0"/>
          </a:p>
          <a:p>
            <a:r>
              <a:rPr lang="en-IN" b="1" dirty="0"/>
              <a:t>Localized Pattern Recognition</a:t>
            </a:r>
            <a:r>
              <a:rPr lang="en-IN" dirty="0"/>
              <a:t>: Identifies specific linguistic patterns like sensationalism or biased language.</a:t>
            </a:r>
          </a:p>
          <a:p>
            <a:endParaRPr lang="en-IN" dirty="0"/>
          </a:p>
          <a:p>
            <a:r>
              <a:rPr lang="en-IN" b="1" dirty="0"/>
              <a:t>Parameter Sharing</a:t>
            </a:r>
            <a:r>
              <a:rPr lang="en-IN" dirty="0"/>
              <a:t>: Reduces model complexity and enhances generalization to new data.</a:t>
            </a:r>
          </a:p>
          <a:p>
            <a:endParaRPr lang="en-IN" dirty="0"/>
          </a:p>
          <a:p>
            <a:r>
              <a:rPr lang="en-IN" b="1" dirty="0"/>
              <a:t>Feature Hierarchies</a:t>
            </a:r>
            <a:r>
              <a:rPr lang="en-IN" dirty="0"/>
              <a:t>: Captures both local and global information for accurate classification.</a:t>
            </a:r>
          </a:p>
          <a:p>
            <a:endParaRPr lang="en-IN" dirty="0"/>
          </a:p>
          <a:p>
            <a:r>
              <a:rPr lang="en-IN" b="1" dirty="0"/>
              <a:t>Transfer Learning</a:t>
            </a:r>
            <a:r>
              <a:rPr lang="en-IN" dirty="0"/>
              <a:t>: Utilizes pre-trained models for improved performance and faster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743</Words>
  <Application>Microsoft Office PowerPoint</Application>
  <PresentationFormat>Widescreen</PresentationFormat>
  <Paragraphs>52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PowerPoint Presentation</vt:lpstr>
      <vt:lpstr>FAKE NEWS DETECTION  "Truth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vt:lpstr>
      <vt:lpstr>AGENDA        ➢ PROBLEM STATEMENT             ➢ PROJECT OVERVIEW             ➢ BENEFITING END USERS             ➢ SOLUTION AND ITS VALUE PROPOSITION             ➢ INNOVATIVE APPROACH             ➢ WORKFLOW MODEL</vt:lpstr>
      <vt:lpstr>PROBLEM STATEMENT  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vt:lpstr>
      <vt:lpstr>PROJECT OVERVIEW  Data Collection: Gather various news articles and labels indicating whether they are real or fake from credible sources. Data Preprocessing: Clean and organize the collected data to make it suitable for analysis. Text Representation: Convert the text data into a format that deep learning models can understand. Feature Engineering: Add extra information like sentiment scores or author credibility to enhance the model's understanding. Model Building: Create a deep learning model specifically designed to identify fake news from real news. Training and Evaluation: Train the model on the data and assess its performance using metrics like accuracy. Interpretation: Understand how the model makes decisions to ensure its reliability and transparency. Deployment: Make the model accessible to users through an easy-to-use application or integration into existing platforms. </vt:lpstr>
      <vt:lpstr>WHO ARE THE END USERS?  End Users of the "Truth Sleuth" Project: General Public: Individuals seeking to verify news credibility before sharing. Journalists &amp; Fact-Checkers: Professionals needing tools for accurate news verification. Social Media Platforms: Companies aiming to curb fake news dissemination on their platforms. Government Agencies: Entities ensuring accurate information dissemination. Educational Institutions: Schools integrating media literacy programs. Businesses: Companies safeguarding brand reputation from false information. Non-Governmental Organizations (NGOs): Advocates combating misinformation in society. Research Communities: Academics studying the impact of fake news on society. </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Srilekha A srima</dc:creator>
  <cp:lastModifiedBy>RINOZ....</cp:lastModifiedBy>
  <cp:revision>4</cp:revision>
  <dcterms:created xsi:type="dcterms:W3CDTF">2024-04-04T13:13:49Z</dcterms:created>
  <dcterms:modified xsi:type="dcterms:W3CDTF">2024-04-05T06:51:58Z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