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87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F4A84-B807-4DE6-9632-9CA9B780D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0B2B6-AB0A-4D80-A585-735172B7D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63C62-428F-471C-80A7-A89669B98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E7AC-167C-4A94-A8A2-A0F8C4742C28}" type="datetimeFigureOut">
              <a:rPr lang="en-ZA" smtClean="0"/>
              <a:t>2020/04/28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7CBBA-7E49-448B-8D25-7E77F9BE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56DA6-82AA-4A0F-A44E-879050119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A269-A4E8-4304-9012-4B5A3D4DEDA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8331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95B21-9D12-405D-9E17-E4AC40D3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EEDC9-6D8E-4D5A-86BE-31456AD51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38709-C392-4C4E-B807-FEE73007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E7AC-167C-4A94-A8A2-A0F8C4742C28}" type="datetimeFigureOut">
              <a:rPr lang="en-ZA" smtClean="0"/>
              <a:t>2020/04/28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C3CD7-5205-46C5-8DF9-1AA3FAEDC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5957-2ED9-49E0-991A-7F8BB67C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A269-A4E8-4304-9012-4B5A3D4DEDA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9901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D560B2-CFB7-41B2-84A6-987731A65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28E85-DB92-405F-B38B-834102D3A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44E98-0D00-4D5B-B3B1-4EDA96CBF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E7AC-167C-4A94-A8A2-A0F8C4742C28}" type="datetimeFigureOut">
              <a:rPr lang="en-ZA" smtClean="0"/>
              <a:t>2020/04/28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D781A-4AD7-4CE4-B77E-83F5059E0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7EA0C-6E21-4553-8093-25810346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A269-A4E8-4304-9012-4B5A3D4DEDA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6089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440C-6027-431C-BE52-D1CF38622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2B03F-73C8-444E-9CBF-B4B7D6E1D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56B34-7A25-45D6-8DEF-22F22F0B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E7AC-167C-4A94-A8A2-A0F8C4742C28}" type="datetimeFigureOut">
              <a:rPr lang="en-ZA" smtClean="0"/>
              <a:t>2020/04/28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DFA57-D604-49C0-9A69-BF00C4E1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27202-105A-42BB-93C1-E3B1EF02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A269-A4E8-4304-9012-4B5A3D4DEDA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598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4120-6EC1-4BD9-81E1-67A5F9BD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0049E-3D0B-4442-9A28-C002F9498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472BE-C384-4EA0-A1BB-222ED0974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E7AC-167C-4A94-A8A2-A0F8C4742C28}" type="datetimeFigureOut">
              <a:rPr lang="en-ZA" smtClean="0"/>
              <a:t>2020/04/28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92934-4F90-47E0-BCAE-7E15BDF22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C91F9-AACA-4807-B54B-11AC5EBDA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A269-A4E8-4304-9012-4B5A3D4DEDA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6336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9BB1D-29AC-4CEE-B01C-1AD181D2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5F341-95B6-414A-8EA9-1A0C53CB3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0B491-D59A-4DE5-AC39-27CACE2CE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46F97-802E-4EE6-9A54-B34BBB0C1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E7AC-167C-4A94-A8A2-A0F8C4742C28}" type="datetimeFigureOut">
              <a:rPr lang="en-ZA" smtClean="0"/>
              <a:t>2020/04/28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3FE92-AD11-4390-B556-AA1A07450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7283C-BE15-4529-8C39-7FF9FF539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A269-A4E8-4304-9012-4B5A3D4DEDA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2618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A43F7-74DE-4618-97F9-748CE81C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262F2-AAC0-445E-9065-5E3A198E8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CD5ED-A169-439B-B558-19841C175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A726B3-7029-4ECB-A15D-EFB215BFF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74ED40-8361-4AA1-8320-EE931CD7B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A2FC10-2677-4DB8-A6E7-75D9150C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E7AC-167C-4A94-A8A2-A0F8C4742C28}" type="datetimeFigureOut">
              <a:rPr lang="en-ZA" smtClean="0"/>
              <a:t>2020/04/28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758486-7A50-46DB-8918-29446CF5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68702F-A301-4031-8116-90DDE42DF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A269-A4E8-4304-9012-4B5A3D4DEDA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8407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2B955-89EA-47A6-88D1-FF104EC3A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2E03C6-A407-4E72-84A1-AAE38C02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E7AC-167C-4A94-A8A2-A0F8C4742C28}" type="datetimeFigureOut">
              <a:rPr lang="en-ZA" smtClean="0"/>
              <a:t>2020/04/28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AFA941-B08E-4777-B1EA-3258384A2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527F6-F013-49A3-AB06-C1A14AF4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A269-A4E8-4304-9012-4B5A3D4DEDA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3115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8ED360-FC12-42BB-AEA7-F5790F1F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E7AC-167C-4A94-A8A2-A0F8C4742C28}" type="datetimeFigureOut">
              <a:rPr lang="en-ZA" smtClean="0"/>
              <a:t>2020/04/28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3DFAF5-DD6A-44E7-ADC0-A0811E31C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8098E-56E0-4C19-84EA-DE2E92BB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A269-A4E8-4304-9012-4B5A3D4DEDA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3836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7AC5-7788-4B91-B8B0-AFFB4C143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11EC-C099-480E-AC6E-83CCB1428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DB1CA-CF61-4BFA-B0CE-D4AA32C64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7CB8D-E08F-40A9-83D0-5923CB39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E7AC-167C-4A94-A8A2-A0F8C4742C28}" type="datetimeFigureOut">
              <a:rPr lang="en-ZA" smtClean="0"/>
              <a:t>2020/04/28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98C06-5259-46F4-BEC6-8C478B1AA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14BBD-274B-42B1-91C8-8A69E0ED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A269-A4E8-4304-9012-4B5A3D4DEDA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316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A31DF-D405-4021-88A9-E9EE4E626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2E47B5-BE24-4E33-8E7C-5E8C5017C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1063E-C90D-430C-A2EA-542FFA3A1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1ACE8-9360-4E3A-AA7C-DE1B8A57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E7AC-167C-4A94-A8A2-A0F8C4742C28}" type="datetimeFigureOut">
              <a:rPr lang="en-ZA" smtClean="0"/>
              <a:t>2020/04/28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26872-FE3A-4120-9782-E28017CEF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4CD87-9ED4-4008-8C0F-B7BD71BE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A269-A4E8-4304-9012-4B5A3D4DEDA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7746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F2F642-3D92-4601-B592-D98E26F0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3DC85-0DFF-4D7F-AEB4-CC2931513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B6C70-96C8-4155-8996-75FC3BFAC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0E7AC-167C-4A94-A8A2-A0F8C4742C28}" type="datetimeFigureOut">
              <a:rPr lang="en-ZA" smtClean="0"/>
              <a:t>2020/04/28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32754-FBE6-407A-BF46-55B996368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E6074-79BE-4BD9-A8FD-C360E34AD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0A269-A4E8-4304-9012-4B5A3D4DEDA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7396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24856D-217A-45B1-83D7-87705F453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35778"/>
              </p:ext>
            </p:extLst>
          </p:nvPr>
        </p:nvGraphicFramePr>
        <p:xfrm>
          <a:off x="183573" y="1000754"/>
          <a:ext cx="11824854" cy="4570719"/>
        </p:xfrm>
        <a:graphic>
          <a:graphicData uri="http://schemas.openxmlformats.org/drawingml/2006/table">
            <a:tbl>
              <a:tblPr firstRow="1" firstCol="1" bandRow="1"/>
              <a:tblGrid>
                <a:gridCol w="2325675">
                  <a:extLst>
                    <a:ext uri="{9D8B030D-6E8A-4147-A177-3AD203B41FA5}">
                      <a16:colId xmlns:a16="http://schemas.microsoft.com/office/drawing/2014/main" val="3281945042"/>
                    </a:ext>
                  </a:extLst>
                </a:gridCol>
                <a:gridCol w="1987708">
                  <a:extLst>
                    <a:ext uri="{9D8B030D-6E8A-4147-A177-3AD203B41FA5}">
                      <a16:colId xmlns:a16="http://schemas.microsoft.com/office/drawing/2014/main" val="1945720681"/>
                    </a:ext>
                  </a:extLst>
                </a:gridCol>
                <a:gridCol w="1739077">
                  <a:extLst>
                    <a:ext uri="{9D8B030D-6E8A-4147-A177-3AD203B41FA5}">
                      <a16:colId xmlns:a16="http://schemas.microsoft.com/office/drawing/2014/main" val="3253537050"/>
                    </a:ext>
                  </a:extLst>
                </a:gridCol>
                <a:gridCol w="289593">
                  <a:extLst>
                    <a:ext uri="{9D8B030D-6E8A-4147-A177-3AD203B41FA5}">
                      <a16:colId xmlns:a16="http://schemas.microsoft.com/office/drawing/2014/main" val="3354527235"/>
                    </a:ext>
                  </a:extLst>
                </a:gridCol>
                <a:gridCol w="3437193">
                  <a:extLst>
                    <a:ext uri="{9D8B030D-6E8A-4147-A177-3AD203B41FA5}">
                      <a16:colId xmlns:a16="http://schemas.microsoft.com/office/drawing/2014/main" val="2399459198"/>
                    </a:ext>
                  </a:extLst>
                </a:gridCol>
                <a:gridCol w="2045608">
                  <a:extLst>
                    <a:ext uri="{9D8B030D-6E8A-4147-A177-3AD203B41FA5}">
                      <a16:colId xmlns:a16="http://schemas.microsoft.com/office/drawing/2014/main" val="2534434736"/>
                    </a:ext>
                  </a:extLst>
                </a:gridCol>
              </a:tblGrid>
              <a:tr h="997152">
                <a:tc rowSpan="2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GB" sz="1050" b="1" u="sng" dirty="0">
                          <a:solidFill>
                            <a:srgbClr val="6F0579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Key Partners</a:t>
                      </a:r>
                      <a:endParaRPr lang="en-ZA" sz="1000" dirty="0">
                        <a:solidFill>
                          <a:srgbClr val="5F5F5F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ZA" sz="1000" dirty="0">
                          <a:solidFill>
                            <a:srgbClr val="5F5F5F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Software Developers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ZA" sz="1000" dirty="0">
                          <a:solidFill>
                            <a:srgbClr val="5F5F5F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Analytics Training Professionals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ZA" sz="1000" dirty="0">
                          <a:solidFill>
                            <a:srgbClr val="5F5F5F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Business Process Platforms (SAP,             Oracle, etc.)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endParaRPr lang="en-ZA" sz="1000" dirty="0">
                        <a:solidFill>
                          <a:srgbClr val="5F5F5F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endParaRPr lang="en-ZA" sz="1050" dirty="0">
                        <a:solidFill>
                          <a:srgbClr val="1F497D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538" marR="11538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GB" sz="1050" b="1" u="sng" dirty="0">
                          <a:solidFill>
                            <a:srgbClr val="6F0579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Key Activities</a:t>
                      </a:r>
                      <a:endParaRPr lang="en-ZA" sz="1050" dirty="0">
                        <a:solidFill>
                          <a:srgbClr val="1F497D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ZA" sz="1000" dirty="0">
                          <a:solidFill>
                            <a:srgbClr val="5F5F5F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Development of custom fit software solutions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ZA" sz="1000" dirty="0">
                          <a:solidFill>
                            <a:srgbClr val="5F5F5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Training in the use of analytics</a:t>
                      </a:r>
                      <a:endParaRPr lang="en-ZA" sz="1050" dirty="0">
                        <a:solidFill>
                          <a:srgbClr val="1F497D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538" marR="11538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GB" sz="1050" b="1" u="sng" dirty="0">
                          <a:solidFill>
                            <a:srgbClr val="6F0579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Value Proposition</a:t>
                      </a:r>
                      <a:endParaRPr lang="en-ZA" sz="1050" b="1" u="sng" dirty="0">
                        <a:solidFill>
                          <a:srgbClr val="1F497D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ZA" sz="1050" b="0" u="non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Analytics and control over business processes, enabling process control and improvement</a:t>
                      </a:r>
                      <a:endParaRPr lang="en-ZA" sz="1050" b="0" u="none" dirty="0">
                        <a:solidFill>
                          <a:srgbClr val="1F497D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000" u="none" dirty="0">
                          <a:solidFill>
                            <a:srgbClr val="5F5F5F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Software and training in the use of process mining software as well as initial implementation.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000" u="none" dirty="0">
                          <a:solidFill>
                            <a:srgbClr val="5F5F5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Uniquely positioned within South African market and environment.</a:t>
                      </a:r>
                      <a:endParaRPr lang="en-ZA" sz="1050" u="none" dirty="0">
                        <a:solidFill>
                          <a:srgbClr val="1F497D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538" marR="11538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GB" sz="1050" b="1" u="sng" dirty="0">
                          <a:solidFill>
                            <a:srgbClr val="6F0579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Customer Relationships</a:t>
                      </a:r>
                      <a:endParaRPr lang="en-ZA" sz="1050" dirty="0">
                        <a:solidFill>
                          <a:srgbClr val="1F497D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ZA" sz="1000" dirty="0">
                          <a:solidFill>
                            <a:srgbClr val="5F5F5F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Initial implementation, training and continuous support in the use of process mining and process improvement</a:t>
                      </a:r>
                      <a:endParaRPr lang="en-ZA" sz="1050" dirty="0">
                        <a:solidFill>
                          <a:srgbClr val="1F497D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000" dirty="0">
                          <a:solidFill>
                            <a:srgbClr val="5F5F5F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Integral to business model. Relationships must be maintained and most possible support must be given.</a:t>
                      </a:r>
                    </a:p>
                  </a:txBody>
                  <a:tcPr marL="11538" marR="11538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GB" sz="1050" b="1" u="sng" dirty="0">
                          <a:solidFill>
                            <a:srgbClr val="6F0579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Customer Segments</a:t>
                      </a:r>
                      <a:endParaRPr lang="en-ZA" sz="1050" dirty="0">
                        <a:solidFill>
                          <a:srgbClr val="1F497D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ZA" sz="1000" dirty="0">
                          <a:solidFill>
                            <a:srgbClr val="5F5F5F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Appealing to larger companies with integrated, and often automated, business processes.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ZA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Discrete manufacturing processes can also be applied to technology at a later stage.</a:t>
                      </a:r>
                    </a:p>
                  </a:txBody>
                  <a:tcPr marL="11538" marR="11538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763321"/>
                  </a:ext>
                </a:extLst>
              </a:tr>
              <a:tr h="1727599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GB" sz="1050" b="1" u="sng" dirty="0">
                          <a:solidFill>
                            <a:srgbClr val="6F0579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Key Resources</a:t>
                      </a:r>
                      <a:endParaRPr lang="en-ZA" sz="1050" dirty="0">
                        <a:solidFill>
                          <a:srgbClr val="1F497D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ZA" sz="1000" dirty="0">
                          <a:solidFill>
                            <a:srgbClr val="5F5F5F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Customer relationships are integral.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ZA" sz="1000" dirty="0">
                          <a:solidFill>
                            <a:srgbClr val="5F5F5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IT infrastructure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ZA" sz="1000" dirty="0">
                          <a:solidFill>
                            <a:srgbClr val="5F5F5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Training resources</a:t>
                      </a:r>
                      <a:endParaRPr lang="en-ZA" sz="1050" dirty="0">
                        <a:solidFill>
                          <a:srgbClr val="1F497D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538" marR="11538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GB" sz="1050" b="1" u="sng" dirty="0">
                          <a:solidFill>
                            <a:srgbClr val="6F0579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Channels</a:t>
                      </a:r>
                      <a:endParaRPr lang="en-ZA" sz="1050" dirty="0">
                        <a:solidFill>
                          <a:srgbClr val="1F497D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ZA" sz="1000" dirty="0">
                          <a:solidFill>
                            <a:srgbClr val="5F5F5F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The IT-space is integral to the use of software for process mining. Integration with other platforms is critical.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ZA" sz="1000" dirty="0">
                          <a:solidFill>
                            <a:srgbClr val="5F5F5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Furthermore, both remote and direct communication in training and support will be delivered.</a:t>
                      </a:r>
                      <a:endParaRPr lang="en-ZA" sz="1050" dirty="0">
                        <a:solidFill>
                          <a:srgbClr val="1F497D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538" marR="11538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335040"/>
                  </a:ext>
                </a:extLst>
              </a:tr>
              <a:tr h="1170212">
                <a:tc gridSpan="3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GB" sz="1050" b="1" u="sng" dirty="0">
                          <a:solidFill>
                            <a:srgbClr val="6F0579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Cost Structure</a:t>
                      </a:r>
                      <a:endParaRPr lang="en-ZA" sz="1050" dirty="0">
                        <a:solidFill>
                          <a:srgbClr val="1F497D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ZA" sz="1000" dirty="0">
                          <a:solidFill>
                            <a:srgbClr val="5F5F5F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Office costs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ZA" sz="1000" dirty="0">
                          <a:solidFill>
                            <a:srgbClr val="5F5F5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IT systems procurement and maintenance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ZA" sz="1000" dirty="0">
                          <a:solidFill>
                            <a:srgbClr val="5F5F5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Customer support, training and sales personnel</a:t>
                      </a:r>
                      <a:endParaRPr lang="en-ZA" sz="1050" dirty="0">
                        <a:solidFill>
                          <a:srgbClr val="1F497D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050" dirty="0">
                          <a:solidFill>
                            <a:srgbClr val="5F5F5F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ZA" sz="1050" dirty="0">
                        <a:solidFill>
                          <a:srgbClr val="1F497D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538" marR="11538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GB" sz="1050" b="1" u="sng" dirty="0">
                          <a:solidFill>
                            <a:srgbClr val="6F0579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Revenue Streams</a:t>
                      </a:r>
                      <a:endParaRPr lang="en-ZA" sz="1050" dirty="0">
                        <a:solidFill>
                          <a:srgbClr val="1F497D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ZA" sz="1050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Sale of software solutions (roughly 35% of revenue)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ZA" sz="1050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Training in use of software and analysis (roughly 30% of revenue)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ZA" sz="1050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Customer support and initial implementation (roughly 25%)</a:t>
                      </a:r>
                    </a:p>
                  </a:txBody>
                  <a:tcPr marL="11538" marR="11538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850956"/>
                  </a:ext>
                </a:extLst>
              </a:tr>
              <a:tr h="675756">
                <a:tc gridSpan="3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GB" sz="1050" b="1" u="sng" dirty="0">
                          <a:solidFill>
                            <a:srgbClr val="6F0579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Social and Environmental Cost</a:t>
                      </a:r>
                      <a:endParaRPr lang="en-ZA" sz="1050" dirty="0">
                        <a:solidFill>
                          <a:srgbClr val="1F497D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endParaRPr lang="en-ZA" sz="1050" dirty="0">
                        <a:solidFill>
                          <a:srgbClr val="1F497D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538" marR="11538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GB" sz="1050" b="1" u="sng" dirty="0">
                          <a:solidFill>
                            <a:srgbClr val="6F0579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Social and Environmental Benefit</a:t>
                      </a:r>
                      <a:endParaRPr lang="en-ZA" sz="1050" dirty="0">
                        <a:solidFill>
                          <a:srgbClr val="1F497D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ZA" sz="1000" dirty="0">
                          <a:solidFill>
                            <a:srgbClr val="5F5F5F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Saving businesses money, potentially saving jobs.</a:t>
                      </a:r>
                      <a:endParaRPr lang="en-US" sz="1000" dirty="0">
                        <a:solidFill>
                          <a:srgbClr val="5F5F5F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endParaRPr lang="en-ZA" sz="1050" dirty="0">
                        <a:solidFill>
                          <a:srgbClr val="1F497D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538" marR="11538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7016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D8F621D-27C5-41B1-AE83-8C6DD0494899}"/>
              </a:ext>
            </a:extLst>
          </p:cNvPr>
          <p:cNvSpPr/>
          <p:nvPr/>
        </p:nvSpPr>
        <p:spPr>
          <a:xfrm>
            <a:off x="59530" y="6142606"/>
            <a:ext cx="4968761" cy="36543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2000" b="1" dirty="0">
                <a:solidFill>
                  <a:srgbClr val="181717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Name: </a:t>
            </a:r>
            <a:r>
              <a:rPr lang="en-ZA" sz="1400" b="1" dirty="0" err="1">
                <a:solidFill>
                  <a:srgbClr val="181717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Abstineatis</a:t>
            </a:r>
            <a:r>
              <a:rPr lang="en-ZA" sz="1400" b="1" dirty="0">
                <a:solidFill>
                  <a:srgbClr val="181717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Process Mining</a:t>
            </a:r>
            <a:endParaRPr lang="en-ZA" sz="10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6BAA70-BF7B-44F9-9C12-FD36A858C07A}"/>
              </a:ext>
            </a:extLst>
          </p:cNvPr>
          <p:cNvSpPr/>
          <p:nvPr/>
        </p:nvSpPr>
        <p:spPr>
          <a:xfrm>
            <a:off x="5268994" y="6142606"/>
            <a:ext cx="7358434" cy="35678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2000" b="1" dirty="0">
                <a:solidFill>
                  <a:srgbClr val="181717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4.0 Tech Used: </a:t>
            </a:r>
            <a:r>
              <a:rPr lang="en-ZA" sz="1600" b="1" dirty="0">
                <a:solidFill>
                  <a:srgbClr val="181717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mining, IT monitoring of business processes</a:t>
            </a:r>
            <a:endParaRPr lang="en-ZA" sz="10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607ADC-12C4-4910-A538-95698D33AE5C}"/>
              </a:ext>
            </a:extLst>
          </p:cNvPr>
          <p:cNvSpPr/>
          <p:nvPr/>
        </p:nvSpPr>
        <p:spPr>
          <a:xfrm>
            <a:off x="74044" y="6472714"/>
            <a:ext cx="5104894" cy="36543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2000" b="1" dirty="0">
                <a:solidFill>
                  <a:srgbClr val="181717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Industry of Business: </a:t>
            </a:r>
            <a:r>
              <a:rPr lang="en-ZA" sz="1200" b="1" dirty="0">
                <a:solidFill>
                  <a:srgbClr val="181717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Process Management</a:t>
            </a:r>
            <a:endParaRPr lang="en-ZA" sz="10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B21472-8804-4AE1-A0D0-ED7C5D2F1BB0}"/>
              </a:ext>
            </a:extLst>
          </p:cNvPr>
          <p:cNvSpPr/>
          <p:nvPr/>
        </p:nvSpPr>
        <p:spPr>
          <a:xfrm>
            <a:off x="5225452" y="6472714"/>
            <a:ext cx="7358434" cy="35678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2000" b="1" dirty="0">
                <a:solidFill>
                  <a:srgbClr val="181717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Ideal Customer: </a:t>
            </a:r>
            <a:r>
              <a:rPr lang="en-ZA" sz="1400" b="1" dirty="0">
                <a:solidFill>
                  <a:srgbClr val="181717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Large companies with integrated business processes</a:t>
            </a:r>
            <a:endParaRPr lang="en-ZA" sz="10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8B0BB1-002A-46BF-8485-217D8B41B9FE}"/>
              </a:ext>
            </a:extLst>
          </p:cNvPr>
          <p:cNvSpPr/>
          <p:nvPr/>
        </p:nvSpPr>
        <p:spPr>
          <a:xfrm>
            <a:off x="2649492" y="17260"/>
            <a:ext cx="5186969" cy="36543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2800" b="1" dirty="0">
                <a:solidFill>
                  <a:srgbClr val="181717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Model Canvas</a:t>
            </a:r>
            <a:endParaRPr lang="en-ZA" sz="11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C312D7-65D3-438D-BE4B-A284FC1D704C}"/>
              </a:ext>
            </a:extLst>
          </p:cNvPr>
          <p:cNvSpPr/>
          <p:nvPr/>
        </p:nvSpPr>
        <p:spPr>
          <a:xfrm>
            <a:off x="8494707" y="17260"/>
            <a:ext cx="3697293" cy="4123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dirty="0">
                <a:solidFill>
                  <a:srgbClr val="181717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you: www.strategyzer.com</a:t>
            </a:r>
            <a:endParaRPr lang="en-ZA" sz="9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330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8B0BB1-002A-46BF-8485-217D8B41B9FE}"/>
              </a:ext>
            </a:extLst>
          </p:cNvPr>
          <p:cNvSpPr/>
          <p:nvPr/>
        </p:nvSpPr>
        <p:spPr>
          <a:xfrm>
            <a:off x="2649492" y="17260"/>
            <a:ext cx="5186969" cy="36543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2800" b="1" dirty="0">
                <a:solidFill>
                  <a:srgbClr val="181717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Vital Business Process Map 1</a:t>
            </a:r>
            <a:endParaRPr lang="en-ZA" sz="11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851CF4A8-5463-4A2C-932C-3A433CE7EF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60"/>
          <a:stretch/>
        </p:blipFill>
        <p:spPr>
          <a:xfrm>
            <a:off x="137281" y="1619745"/>
            <a:ext cx="11917438" cy="361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28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8B0BB1-002A-46BF-8485-217D8B41B9FE}"/>
              </a:ext>
            </a:extLst>
          </p:cNvPr>
          <p:cNvSpPr/>
          <p:nvPr/>
        </p:nvSpPr>
        <p:spPr>
          <a:xfrm>
            <a:off x="2649492" y="17260"/>
            <a:ext cx="5186969" cy="36543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181717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ZA" sz="2800" b="1" dirty="0" err="1">
                <a:solidFill>
                  <a:srgbClr val="181717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alue</a:t>
            </a:r>
            <a:r>
              <a:rPr lang="en-ZA" sz="2800" b="1" dirty="0">
                <a:solidFill>
                  <a:srgbClr val="181717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&amp; Costing</a:t>
            </a:r>
            <a:endParaRPr lang="en-ZA" sz="11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E30A1FBB-8A87-48D1-9684-32248833DE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" t="20683" r="2072" b="12351"/>
          <a:stretch/>
        </p:blipFill>
        <p:spPr>
          <a:xfrm>
            <a:off x="139714" y="713919"/>
            <a:ext cx="11558879" cy="57006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892B549-1083-48EB-983B-07A2B5C3611C}"/>
              </a:ext>
            </a:extLst>
          </p:cNvPr>
          <p:cNvSpPr/>
          <p:nvPr/>
        </p:nvSpPr>
        <p:spPr>
          <a:xfrm>
            <a:off x="9678572" y="17260"/>
            <a:ext cx="2513428" cy="4123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dirty="0">
                <a:solidFill>
                  <a:srgbClr val="181717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www.strategyzer.com</a:t>
            </a:r>
            <a:endParaRPr lang="en-ZA" sz="9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8C1E35-8F02-4406-AC1C-FBBB61596774}"/>
              </a:ext>
            </a:extLst>
          </p:cNvPr>
          <p:cNvSpPr txBox="1"/>
          <p:nvPr/>
        </p:nvSpPr>
        <p:spPr>
          <a:xfrm>
            <a:off x="10086535" y="2785403"/>
            <a:ext cx="125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dirty="0"/>
              <a:t>Sales of products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89C1C7-FF7A-4F21-850C-FD612FB895B7}"/>
              </a:ext>
            </a:extLst>
          </p:cNvPr>
          <p:cNvSpPr txBox="1"/>
          <p:nvPr/>
        </p:nvSpPr>
        <p:spPr>
          <a:xfrm>
            <a:off x="10086535" y="4496646"/>
            <a:ext cx="1392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dirty="0"/>
              <a:t>Delivery of services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B9DAD4-5A62-4E05-AC43-892273440263}"/>
              </a:ext>
            </a:extLst>
          </p:cNvPr>
          <p:cNvSpPr txBox="1"/>
          <p:nvPr/>
        </p:nvSpPr>
        <p:spPr>
          <a:xfrm rot="1964358">
            <a:off x="9321311" y="3779524"/>
            <a:ext cx="1460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dirty="0"/>
              <a:t>Satisfying customers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76192A-2D1C-4071-819F-7AA9C23D5340}"/>
              </a:ext>
            </a:extLst>
          </p:cNvPr>
          <p:cNvSpPr txBox="1"/>
          <p:nvPr/>
        </p:nvSpPr>
        <p:spPr>
          <a:xfrm>
            <a:off x="7047914" y="3918023"/>
            <a:ext cx="15193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100" dirty="0"/>
              <a:t>Sub-optimal business process performance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F31CBE-4DE9-4F67-A025-DEE081851774}"/>
              </a:ext>
            </a:extLst>
          </p:cNvPr>
          <p:cNvSpPr txBox="1"/>
          <p:nvPr/>
        </p:nvSpPr>
        <p:spPr>
          <a:xfrm rot="795086">
            <a:off x="8567225" y="4739533"/>
            <a:ext cx="879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100" dirty="0"/>
              <a:t>Late orders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AB0976-787F-4261-80F6-F6A5BDB70F76}"/>
              </a:ext>
            </a:extLst>
          </p:cNvPr>
          <p:cNvSpPr txBox="1"/>
          <p:nvPr/>
        </p:nvSpPr>
        <p:spPr>
          <a:xfrm>
            <a:off x="7362267" y="5467181"/>
            <a:ext cx="15193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100" dirty="0"/>
              <a:t>Customers not served quickly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BF71CA-4967-4966-8E72-8585D3AC921B}"/>
              </a:ext>
            </a:extLst>
          </p:cNvPr>
          <p:cNvSpPr txBox="1"/>
          <p:nvPr/>
        </p:nvSpPr>
        <p:spPr>
          <a:xfrm>
            <a:off x="8510954" y="1487388"/>
            <a:ext cx="9357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100" dirty="0"/>
              <a:t>Profit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A0E1F8-DA2D-4807-B54F-5D71AB418AD3}"/>
              </a:ext>
            </a:extLst>
          </p:cNvPr>
          <p:cNvSpPr txBox="1"/>
          <p:nvPr/>
        </p:nvSpPr>
        <p:spPr>
          <a:xfrm>
            <a:off x="8016146" y="2651825"/>
            <a:ext cx="15193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100" dirty="0"/>
              <a:t>Effective marketing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90B8BD-A032-4F03-B01C-CEC17E810C4C}"/>
              </a:ext>
            </a:extLst>
          </p:cNvPr>
          <p:cNvSpPr txBox="1"/>
          <p:nvPr/>
        </p:nvSpPr>
        <p:spPr>
          <a:xfrm>
            <a:off x="6602611" y="3186330"/>
            <a:ext cx="15193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100" dirty="0"/>
              <a:t>Customer relations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5E5F03-EEFE-4DE0-B8F8-E9EB11F313BD}"/>
              </a:ext>
            </a:extLst>
          </p:cNvPr>
          <p:cNvSpPr txBox="1"/>
          <p:nvPr/>
        </p:nvSpPr>
        <p:spPr>
          <a:xfrm>
            <a:off x="9023205" y="1931259"/>
            <a:ext cx="13107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100" dirty="0"/>
              <a:t>Customer base expansion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3341D8-223C-4E36-BF56-66096DBBB92A}"/>
              </a:ext>
            </a:extLst>
          </p:cNvPr>
          <p:cNvSpPr txBox="1"/>
          <p:nvPr/>
        </p:nvSpPr>
        <p:spPr>
          <a:xfrm>
            <a:off x="399335" y="4624962"/>
            <a:ext cx="15193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100" dirty="0"/>
              <a:t>Analytics software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56254A-C324-48E8-A848-6CF8D8DCBE3E}"/>
              </a:ext>
            </a:extLst>
          </p:cNvPr>
          <p:cNvSpPr txBox="1"/>
          <p:nvPr/>
        </p:nvSpPr>
        <p:spPr>
          <a:xfrm rot="20480278">
            <a:off x="1176006" y="2651825"/>
            <a:ext cx="944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100" dirty="0"/>
              <a:t>Training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0B58BB-8470-49F3-A091-ACF1C4CEFFD6}"/>
              </a:ext>
            </a:extLst>
          </p:cNvPr>
          <p:cNvSpPr txBox="1"/>
          <p:nvPr/>
        </p:nvSpPr>
        <p:spPr>
          <a:xfrm>
            <a:off x="362572" y="2128455"/>
            <a:ext cx="11946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100" dirty="0"/>
              <a:t>Implementation of IT support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B1075-8870-4E27-83DC-54634FC6D9D8}"/>
              </a:ext>
            </a:extLst>
          </p:cNvPr>
          <p:cNvSpPr txBox="1"/>
          <p:nvPr/>
        </p:nvSpPr>
        <p:spPr>
          <a:xfrm>
            <a:off x="3924886" y="5662158"/>
            <a:ext cx="13579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100" dirty="0"/>
              <a:t>Training in analytics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EE1113-BF46-431B-8C08-2F581709F8F2}"/>
              </a:ext>
            </a:extLst>
          </p:cNvPr>
          <p:cNvSpPr txBox="1"/>
          <p:nvPr/>
        </p:nvSpPr>
        <p:spPr>
          <a:xfrm rot="1766629">
            <a:off x="3932673" y="4140281"/>
            <a:ext cx="15193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100" dirty="0"/>
              <a:t>Control over business processes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DA3221-BA8C-4089-A90E-95B3715EFE6F}"/>
              </a:ext>
            </a:extLst>
          </p:cNvPr>
          <p:cNvSpPr txBox="1"/>
          <p:nvPr/>
        </p:nvSpPr>
        <p:spPr>
          <a:xfrm>
            <a:off x="3705591" y="1500372"/>
            <a:ext cx="15193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100" dirty="0"/>
              <a:t>Improve processes using analytics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6DCC19-5BDA-4698-B6E9-678F246AFB63}"/>
              </a:ext>
            </a:extLst>
          </p:cNvPr>
          <p:cNvSpPr txBox="1"/>
          <p:nvPr/>
        </p:nvSpPr>
        <p:spPr>
          <a:xfrm rot="2317694">
            <a:off x="2186280" y="2518823"/>
            <a:ext cx="15193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100" dirty="0"/>
              <a:t>Customer service process analysis</a:t>
            </a:r>
          </a:p>
        </p:txBody>
      </p:sp>
    </p:spTree>
    <p:extLst>
      <p:ext uri="{BB962C8B-B14F-4D97-AF65-F5344CB8AC3E}">
        <p14:creationId xmlns:p14="http://schemas.microsoft.com/office/powerpoint/2010/main" val="2359846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6FD3ADC3A24B45971C0B4A4FA17A8C" ma:contentTypeVersion="9" ma:contentTypeDescription="Create a new document." ma:contentTypeScope="" ma:versionID="b098c4bbd54fbd1bcd806fb27efc2ebc">
  <xsd:schema xmlns:xsd="http://www.w3.org/2001/XMLSchema" xmlns:xs="http://www.w3.org/2001/XMLSchema" xmlns:p="http://schemas.microsoft.com/office/2006/metadata/properties" xmlns:ns3="c445bc10-8a52-4dea-8385-f0f749bbda5a" targetNamespace="http://schemas.microsoft.com/office/2006/metadata/properties" ma:root="true" ma:fieldsID="c1e03d3050b9d9aed655aba6528d4056" ns3:_="">
    <xsd:import namespace="c445bc10-8a52-4dea-8385-f0f749bbda5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45bc10-8a52-4dea-8385-f0f749bbda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82E3E5-8F26-454B-9DA0-5313005DDD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45bc10-8a52-4dea-8385-f0f749bbda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408500D-97C1-4996-AD39-D45C23BCC3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C07A68-CA03-4224-B8B6-772922859B2F}">
  <ds:schemaRefs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c445bc10-8a52-4dea-8385-f0f749bbda5a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365</Words>
  <Application>Microsoft Office PowerPoint</Application>
  <PresentationFormat>Widescreen</PresentationFormat>
  <Paragraphs>62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28218957</dc:creator>
  <cp:lastModifiedBy>Rinus Fleischmann</cp:lastModifiedBy>
  <cp:revision>21</cp:revision>
  <dcterms:created xsi:type="dcterms:W3CDTF">2018-08-16T16:32:07Z</dcterms:created>
  <dcterms:modified xsi:type="dcterms:W3CDTF">2020-04-28T13:04:15Z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0x0101003F6FD3ADC3A24B45971C0B4A4FA17A8C</vt:lpwstr>
  </property>
</Properties>
</file>