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8" r:id="rId2"/>
    <p:sldId id="270" r:id="rId3"/>
    <p:sldId id="257" r:id="rId4"/>
    <p:sldId id="268" r:id="rId5"/>
    <p:sldId id="260" r:id="rId6"/>
    <p:sldId id="262" r:id="rId7"/>
    <p:sldId id="266" r:id="rId8"/>
    <p:sldId id="267" r:id="rId9"/>
    <p:sldId id="271" r:id="rId10"/>
    <p:sldId id="273" r:id="rId11"/>
    <p:sldId id="272" r:id="rId12"/>
    <p:sldId id="276" r:id="rId13"/>
    <p:sldId id="275" r:id="rId14"/>
    <p:sldId id="263" r:id="rId15"/>
    <p:sldId id="274" r:id="rId16"/>
    <p:sldId id="277" r:id="rId17"/>
    <p:sldId id="278" r:id="rId18"/>
    <p:sldId id="27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nshita" initials="R" lastIdx="0" clrIdx="0">
    <p:extLst>
      <p:ext uri="{19B8F6BF-5375-455C-9EA6-DF929625EA0E}">
        <p15:presenceInfo xmlns:p15="http://schemas.microsoft.com/office/powerpoint/2012/main" userId="Rinshi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94660"/>
  </p:normalViewPr>
  <p:slideViewPr>
    <p:cSldViewPr snapToGrid="0">
      <p:cViewPr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05F6E6-BA1F-48B4-9A51-2590FAA7BC08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48F0BCD9-D6D7-47F7-9931-5B4D28344A0E}">
      <dgm:prSet phldrT="[Text]" custT="1"/>
      <dgm:spPr/>
      <dgm:t>
        <a:bodyPr/>
        <a:lstStyle/>
        <a:p>
          <a:pPr algn="l"/>
          <a:r>
            <a:rPr lang="en-US" sz="2200" b="1" i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Cambria Math" panose="02040503050406030204" pitchFamily="18" charset="0"/>
            </a:rPr>
            <a:t>Big Data</a:t>
          </a:r>
          <a:r>
            <a:rPr lang="en-US" sz="2200" b="0" i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Cambria Math" panose="02040503050406030204" pitchFamily="18" charset="0"/>
            </a:rPr>
            <a:t> is a term that describe voluminous volume of data- both structured and unstructured data that is difficult to process using traditional database processors and software techniques. </a:t>
          </a:r>
        </a:p>
        <a:p>
          <a:pPr algn="l"/>
          <a:r>
            <a:rPr lang="en-US" sz="2200" b="0" i="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Cambria Math" panose="02040503050406030204" pitchFamily="18" charset="0"/>
            </a:rPr>
            <a:t>Big Data requires different tools and architecture to analyze the data computationally  and to reveal  the behavior, interaction, trends, patterns etc. all over the </a:t>
          </a:r>
          <a:r>
            <a:rPr lang="en-US" sz="2200" b="0" i="0" dirty="0">
              <a:solidFill>
                <a:schemeClr val="tx1">
                  <a:lumMod val="95000"/>
                  <a:lumOff val="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world.</a:t>
          </a:r>
          <a:endParaRPr lang="en-IN" sz="2200" dirty="0"/>
        </a:p>
      </dgm:t>
    </dgm:pt>
    <dgm:pt modelId="{A4CEA47D-3D85-4886-8294-12D13D0326F5}" type="parTrans" cxnId="{DAD1EBD1-6A17-40C1-B783-EB84C99B6489}">
      <dgm:prSet/>
      <dgm:spPr/>
      <dgm:t>
        <a:bodyPr/>
        <a:lstStyle/>
        <a:p>
          <a:endParaRPr lang="en-IN"/>
        </a:p>
      </dgm:t>
    </dgm:pt>
    <dgm:pt modelId="{34EE6640-4349-4B03-9086-322D15F090E0}" type="sibTrans" cxnId="{DAD1EBD1-6A17-40C1-B783-EB84C99B6489}">
      <dgm:prSet/>
      <dgm:spPr/>
      <dgm:t>
        <a:bodyPr/>
        <a:lstStyle/>
        <a:p>
          <a:endParaRPr lang="en-IN"/>
        </a:p>
      </dgm:t>
    </dgm:pt>
    <dgm:pt modelId="{C32AEE9D-6D72-4B0C-B2FB-57D91F1260DE}" type="pres">
      <dgm:prSet presAssocID="{3005F6E6-BA1F-48B4-9A51-2590FAA7BC08}" presName="linearFlow" presStyleCnt="0">
        <dgm:presLayoutVars>
          <dgm:dir/>
          <dgm:resizeHandles val="exact"/>
        </dgm:presLayoutVars>
      </dgm:prSet>
      <dgm:spPr/>
    </dgm:pt>
    <dgm:pt modelId="{C38E865B-09A8-48C6-B441-F3A0409B5D81}" type="pres">
      <dgm:prSet presAssocID="{48F0BCD9-D6D7-47F7-9931-5B4D28344A0E}" presName="composite" presStyleCnt="0"/>
      <dgm:spPr/>
    </dgm:pt>
    <dgm:pt modelId="{A14C906F-8586-47B0-BD83-DDDF42452B53}" type="pres">
      <dgm:prSet presAssocID="{48F0BCD9-D6D7-47F7-9931-5B4D28344A0E}" presName="imgShp" presStyleLbl="fgImgPlace1" presStyleIdx="0" presStyleCnt="1" custScaleX="122218" custScaleY="124782" custLinFactNeighborX="-18782" custLinFactNeighborY="-1888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</dgm:spPr>
    </dgm:pt>
    <dgm:pt modelId="{205DD6E5-6A2F-4AFF-B0C4-5B28CADF9F95}" type="pres">
      <dgm:prSet presAssocID="{48F0BCD9-D6D7-47F7-9931-5B4D28344A0E}" presName="txShp" presStyleLbl="node1" presStyleIdx="0" presStyleCnt="1" custScaleX="104491" custScaleY="119374" custLinFactNeighborX="2368" custLinFactNeighborY="-19200">
        <dgm:presLayoutVars>
          <dgm:bulletEnabled val="1"/>
        </dgm:presLayoutVars>
      </dgm:prSet>
      <dgm:spPr/>
    </dgm:pt>
  </dgm:ptLst>
  <dgm:cxnLst>
    <dgm:cxn modelId="{68637471-3A37-4342-8C74-78A6525913B4}" type="presOf" srcId="{3005F6E6-BA1F-48B4-9A51-2590FAA7BC08}" destId="{C32AEE9D-6D72-4B0C-B2FB-57D91F1260DE}" srcOrd="0" destOrd="0" presId="urn:microsoft.com/office/officeart/2005/8/layout/vList3"/>
    <dgm:cxn modelId="{6D15C09E-52E7-4C23-ADAE-89CB4F161C53}" type="presOf" srcId="{48F0BCD9-D6D7-47F7-9931-5B4D28344A0E}" destId="{205DD6E5-6A2F-4AFF-B0C4-5B28CADF9F95}" srcOrd="0" destOrd="0" presId="urn:microsoft.com/office/officeart/2005/8/layout/vList3"/>
    <dgm:cxn modelId="{DAD1EBD1-6A17-40C1-B783-EB84C99B6489}" srcId="{3005F6E6-BA1F-48B4-9A51-2590FAA7BC08}" destId="{48F0BCD9-D6D7-47F7-9931-5B4D28344A0E}" srcOrd="0" destOrd="0" parTransId="{A4CEA47D-3D85-4886-8294-12D13D0326F5}" sibTransId="{34EE6640-4349-4B03-9086-322D15F090E0}"/>
    <dgm:cxn modelId="{3554EEF8-CCDA-4716-9400-7B5F5560DE52}" type="presParOf" srcId="{C32AEE9D-6D72-4B0C-B2FB-57D91F1260DE}" destId="{C38E865B-09A8-48C6-B441-F3A0409B5D81}" srcOrd="0" destOrd="0" presId="urn:microsoft.com/office/officeart/2005/8/layout/vList3"/>
    <dgm:cxn modelId="{3C0E854A-7228-4C04-868D-CEDC20E37DB7}" type="presParOf" srcId="{C38E865B-09A8-48C6-B441-F3A0409B5D81}" destId="{A14C906F-8586-47B0-BD83-DDDF42452B53}" srcOrd="0" destOrd="0" presId="urn:microsoft.com/office/officeart/2005/8/layout/vList3"/>
    <dgm:cxn modelId="{44B68E07-74C8-4C70-8CE8-9299779E04DE}" type="presParOf" srcId="{C38E865B-09A8-48C6-B441-F3A0409B5D81}" destId="{205DD6E5-6A2F-4AFF-B0C4-5B28CADF9F95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5DD6E5-6A2F-4AFF-B0C4-5B28CADF9F95}">
      <dsp:nvSpPr>
        <dsp:cNvPr id="0" name=""/>
        <dsp:cNvSpPr/>
      </dsp:nvSpPr>
      <dsp:spPr>
        <a:xfrm rot="10800000">
          <a:off x="3005630" y="451103"/>
          <a:ext cx="7937896" cy="456388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85919" tIns="83820" rIns="156464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Cambria Math" panose="02040503050406030204" pitchFamily="18" charset="0"/>
            </a:rPr>
            <a:t>Big Data</a:t>
          </a:r>
          <a:r>
            <a:rPr lang="en-US" sz="2200" b="0" i="0" kern="12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Cambria Math" panose="02040503050406030204" pitchFamily="18" charset="0"/>
            </a:rPr>
            <a:t> is a term that describe voluminous volume of data- both structured and unstructured data that is difficult to process using traditional database processors and software techniques. </a:t>
          </a:r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ea typeface="Cambria Math" panose="02040503050406030204" pitchFamily="18" charset="0"/>
            </a:rPr>
            <a:t>Big Data requires different tools and architecture to analyze the data computationally  and to reveal  the behavior, interaction, trends, patterns etc. all over the </a:t>
          </a:r>
          <a:r>
            <a:rPr lang="en-US" sz="2200" b="0" i="0" kern="1200" dirty="0">
              <a:solidFill>
                <a:schemeClr val="tx1">
                  <a:lumMod val="95000"/>
                  <a:lumOff val="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rPr>
            <a:t>world.</a:t>
          </a:r>
          <a:endParaRPr lang="en-IN" sz="2200" kern="1200" dirty="0"/>
        </a:p>
      </dsp:txBody>
      <dsp:txXfrm rot="10800000">
        <a:off x="4146602" y="451103"/>
        <a:ext cx="6796924" cy="4563889"/>
      </dsp:txXfrm>
    </dsp:sp>
    <dsp:sp modelId="{A14C906F-8586-47B0-BD83-DDDF42452B53}">
      <dsp:nvSpPr>
        <dsp:cNvPr id="0" name=""/>
        <dsp:cNvSpPr/>
      </dsp:nvSpPr>
      <dsp:spPr>
        <a:xfrm>
          <a:off x="0" y="359958"/>
          <a:ext cx="4672620" cy="477064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3000" r="-3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clouds in the sky&#10;&#10;Description generated with very high confidence">
            <a:extLst>
              <a:ext uri="{FF2B5EF4-FFF2-40B4-BE49-F238E27FC236}">
                <a16:creationId xmlns:a16="http://schemas.microsoft.com/office/drawing/2014/main" id="{D26ACCB4-D5CF-4C34-8472-1D84B688D3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56" b="8037"/>
          <a:stretch/>
        </p:blipFill>
        <p:spPr>
          <a:xfrm>
            <a:off x="20" y="0"/>
            <a:ext cx="12191980" cy="63406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D9ECB0-E865-47A0-8276-8863C9F3F9D9}"/>
              </a:ext>
            </a:extLst>
          </p:cNvPr>
          <p:cNvSpPr txBox="1"/>
          <p:nvPr/>
        </p:nvSpPr>
        <p:spPr>
          <a:xfrm>
            <a:off x="1861930" y="231050"/>
            <a:ext cx="8468139" cy="58785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4000" u="sng" dirty="0">
                <a:solidFill>
                  <a:schemeClr val="accent2">
                    <a:lumMod val="50000"/>
                  </a:schemeClr>
                </a:solidFill>
              </a:rPr>
              <a:t>ANAND ENGINEERING COLLEGE</a:t>
            </a:r>
          </a:p>
          <a:p>
            <a:pPr algn="ctr"/>
            <a:endParaRPr lang="en-IN" sz="4000" dirty="0">
              <a:solidFill>
                <a:schemeClr val="tx1"/>
              </a:solidFill>
            </a:endParaRPr>
          </a:p>
          <a:p>
            <a:pPr algn="ctr"/>
            <a:r>
              <a:rPr lang="en-IN" sz="4000" dirty="0">
                <a:solidFill>
                  <a:schemeClr val="tx1"/>
                </a:solidFill>
              </a:rPr>
              <a:t>Project On</a:t>
            </a:r>
          </a:p>
          <a:p>
            <a:pPr algn="ctr"/>
            <a:endParaRPr lang="en-IN" sz="4000" dirty="0">
              <a:solidFill>
                <a:schemeClr val="tx1"/>
              </a:solidFill>
            </a:endParaRPr>
          </a:p>
          <a:p>
            <a:pPr algn="ctr"/>
            <a:r>
              <a:rPr lang="en-IN" sz="4000" b="1" dirty="0">
                <a:solidFill>
                  <a:schemeClr val="tx1"/>
                </a:solidFill>
              </a:rPr>
              <a:t>BIG DATA WEATHER ANALYSIS USING APACHE HIVE</a:t>
            </a:r>
          </a:p>
          <a:p>
            <a:pPr algn="ctr"/>
            <a:endParaRPr lang="en-IN" sz="4000" dirty="0">
              <a:solidFill>
                <a:schemeClr val="tx1"/>
              </a:solidFill>
            </a:endParaRPr>
          </a:p>
          <a:p>
            <a:pPr algn="ctr"/>
            <a:r>
              <a:rPr lang="en-IN" sz="4000" dirty="0">
                <a:solidFill>
                  <a:schemeClr val="tx1"/>
                </a:solidFill>
              </a:rPr>
              <a:t>											</a:t>
            </a:r>
            <a:r>
              <a:rPr lang="en-IN" sz="2800" dirty="0">
                <a:solidFill>
                  <a:schemeClr val="tx1"/>
                </a:solidFill>
              </a:rPr>
              <a:t>Presented By:</a:t>
            </a:r>
          </a:p>
          <a:p>
            <a:pPr algn="ctr"/>
            <a:r>
              <a:rPr lang="en-IN" sz="2800" dirty="0">
                <a:solidFill>
                  <a:schemeClr val="tx1"/>
                </a:solidFill>
              </a:rPr>
              <a:t>							    		    RINSHITA</a:t>
            </a:r>
          </a:p>
          <a:p>
            <a:pPr algn="ctr"/>
            <a:r>
              <a:rPr lang="en-IN" sz="2800" dirty="0">
                <a:solidFill>
                  <a:schemeClr val="tx1"/>
                </a:solidFill>
              </a:rPr>
              <a:t>										  	CSE Final Year</a:t>
            </a:r>
          </a:p>
        </p:txBody>
      </p:sp>
    </p:spTree>
    <p:extLst>
      <p:ext uri="{BB962C8B-B14F-4D97-AF65-F5344CB8AC3E}">
        <p14:creationId xmlns:p14="http://schemas.microsoft.com/office/powerpoint/2010/main" val="2160719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FBB669-E067-4218-8749-51F313426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23" y="1213204"/>
            <a:ext cx="3553321" cy="36104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CAF2BD-198C-4C86-A0C7-BE1039F87C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034"/>
          <a:stretch/>
        </p:blipFill>
        <p:spPr>
          <a:xfrm>
            <a:off x="3987132" y="2884960"/>
            <a:ext cx="7699707" cy="2921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3A008F-3AFF-4201-8E8B-2EE2FA2580B9}"/>
              </a:ext>
            </a:extLst>
          </p:cNvPr>
          <p:cNvCxnSpPr>
            <a:cxnSpLocks/>
          </p:cNvCxnSpPr>
          <p:nvPr/>
        </p:nvCxnSpPr>
        <p:spPr>
          <a:xfrm>
            <a:off x="3797300" y="1213204"/>
            <a:ext cx="0" cy="513679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B191F5C-3BF1-4BA9-9FC1-021FC965704F}"/>
              </a:ext>
            </a:extLst>
          </p:cNvPr>
          <p:cNvSpPr txBox="1"/>
          <p:nvPr/>
        </p:nvSpPr>
        <p:spPr>
          <a:xfrm>
            <a:off x="202367" y="5183131"/>
            <a:ext cx="31736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Wordcount file contains the unstructured data of column (climate) from table Delhi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43B399-F7F4-496F-98E4-AFB13AC5A26D}"/>
              </a:ext>
            </a:extLst>
          </p:cNvPr>
          <p:cNvSpPr txBox="1"/>
          <p:nvPr/>
        </p:nvSpPr>
        <p:spPr>
          <a:xfrm>
            <a:off x="3987130" y="1213204"/>
            <a:ext cx="19945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HIVE QUERY:</a:t>
            </a:r>
          </a:p>
          <a:p>
            <a:endParaRPr lang="en-IN" b="1" dirty="0"/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07E3CB-2144-4C56-902D-0066433C9453}"/>
              </a:ext>
            </a:extLst>
          </p:cNvPr>
          <p:cNvSpPr txBox="1"/>
          <p:nvPr/>
        </p:nvSpPr>
        <p:spPr>
          <a:xfrm>
            <a:off x="2803347" y="215612"/>
            <a:ext cx="492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USE OF WORDCOUNT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D0A1191-51DC-4BB3-A348-51DE0C9C646A}"/>
              </a:ext>
            </a:extLst>
          </p:cNvPr>
          <p:cNvSpPr/>
          <p:nvPr/>
        </p:nvSpPr>
        <p:spPr>
          <a:xfrm>
            <a:off x="4053984" y="3757767"/>
            <a:ext cx="8036081" cy="2490633"/>
          </a:xfrm>
          <a:prstGeom prst="ellipse">
            <a:avLst/>
          </a:prstGeom>
          <a:noFill/>
          <a:ln w="3810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2C3BB3A-524B-4512-9A76-A150F52F1B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4484"/>
          <a:stretch/>
        </p:blipFill>
        <p:spPr>
          <a:xfrm>
            <a:off x="3987132" y="1644203"/>
            <a:ext cx="4927592" cy="116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102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BBBAE256-DD4C-400E-81BF-1B12F0BAA8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61" t="22265" r="3501" b="4560"/>
          <a:stretch/>
        </p:blipFill>
        <p:spPr>
          <a:xfrm>
            <a:off x="839039" y="777827"/>
            <a:ext cx="3555906" cy="286918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4BDCD00-BA97-40D8-93CD-0A9CA931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2080" y="3429000"/>
            <a:ext cx="263652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E36D87-AFDC-4144-AF36-A419D0F87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394" y="925683"/>
            <a:ext cx="6212238" cy="2977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631E40-F51C-4828-B23B-DF9035132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08999D0-F7A6-48C4-BE15-05FDAE311B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21" t="40668" r="4583" b="22283"/>
          <a:stretch/>
        </p:blipFill>
        <p:spPr>
          <a:xfrm>
            <a:off x="839930" y="4143849"/>
            <a:ext cx="10960085" cy="25395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9C9D23C-A016-4926-86AC-F64368B82B70}"/>
              </a:ext>
            </a:extLst>
          </p:cNvPr>
          <p:cNvSpPr/>
          <p:nvPr/>
        </p:nvSpPr>
        <p:spPr>
          <a:xfrm>
            <a:off x="2563668" y="3965033"/>
            <a:ext cx="571497" cy="2661154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62DF9F-9875-4C10-AEEA-D7415251EF34}"/>
              </a:ext>
            </a:extLst>
          </p:cNvPr>
          <p:cNvSpPr/>
          <p:nvPr/>
        </p:nvSpPr>
        <p:spPr>
          <a:xfrm>
            <a:off x="8437847" y="4329388"/>
            <a:ext cx="2380970" cy="2296799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CE383BFA-EAD2-4079-A0B1-B83585CFBA61}"/>
              </a:ext>
            </a:extLst>
          </p:cNvPr>
          <p:cNvSpPr/>
          <p:nvPr/>
        </p:nvSpPr>
        <p:spPr>
          <a:xfrm>
            <a:off x="3263900" y="4543082"/>
            <a:ext cx="2876794" cy="1011378"/>
          </a:xfrm>
          <a:prstGeom prst="wedgeRoundRectCallout">
            <a:avLst>
              <a:gd name="adj1" fmla="val -47762"/>
              <a:gd name="adj2" fmla="val 97660"/>
              <a:gd name="adj3" fmla="val 166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HIGHEST WORDCOUNT OF HAZE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0CA4A6-FFBD-49AF-8C18-6E93D126AE18}"/>
              </a:ext>
            </a:extLst>
          </p:cNvPr>
          <p:cNvSpPr txBox="1"/>
          <p:nvPr/>
        </p:nvSpPr>
        <p:spPr>
          <a:xfrm>
            <a:off x="3263900" y="53847"/>
            <a:ext cx="6112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Analysis Of Climate Wordcount</a:t>
            </a:r>
          </a:p>
        </p:txBody>
      </p:sp>
    </p:spTree>
    <p:extLst>
      <p:ext uri="{BB962C8B-B14F-4D97-AF65-F5344CB8AC3E}">
        <p14:creationId xmlns:p14="http://schemas.microsoft.com/office/powerpoint/2010/main" val="422538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4CFFF1-F53D-47FF-AB44-653EE46009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303" b="17204"/>
          <a:stretch/>
        </p:blipFill>
        <p:spPr>
          <a:xfrm>
            <a:off x="757002" y="5147401"/>
            <a:ext cx="5211998" cy="1054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80E10D-164D-4653-8FA9-4DF19A922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278" y="1746477"/>
            <a:ext cx="4829849" cy="40867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3DEBDE-5AE9-4C0B-BB9F-70A205394EC6}"/>
              </a:ext>
            </a:extLst>
          </p:cNvPr>
          <p:cNvSpPr txBox="1"/>
          <p:nvPr/>
        </p:nvSpPr>
        <p:spPr>
          <a:xfrm>
            <a:off x="757002" y="355600"/>
            <a:ext cx="9339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FINDING VISIBILITY AVERAGE OF EACH YEAR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7E9B2B-6E28-49FD-A246-5DEEAE7E1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002" y="1746477"/>
            <a:ext cx="2265594" cy="264516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391070B-8E77-4522-AB2F-47BB53FB1DDD}"/>
              </a:ext>
            </a:extLst>
          </p:cNvPr>
          <p:cNvCxnSpPr>
            <a:cxnSpLocks/>
          </p:cNvCxnSpPr>
          <p:nvPr/>
        </p:nvCxnSpPr>
        <p:spPr>
          <a:xfrm>
            <a:off x="6654800" y="1219200"/>
            <a:ext cx="0" cy="475751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3E49009-607F-4164-98C9-F66491559824}"/>
              </a:ext>
            </a:extLst>
          </p:cNvPr>
          <p:cNvSpPr txBox="1"/>
          <p:nvPr/>
        </p:nvSpPr>
        <p:spPr>
          <a:xfrm>
            <a:off x="757002" y="1174524"/>
            <a:ext cx="2451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Loading another file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C5B460-8C8D-4C21-8E1A-CADAE381A0EA}"/>
              </a:ext>
            </a:extLst>
          </p:cNvPr>
          <p:cNvSpPr txBox="1"/>
          <p:nvPr/>
        </p:nvSpPr>
        <p:spPr>
          <a:xfrm>
            <a:off x="668102" y="4594267"/>
            <a:ext cx="1541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QUERY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4E5FEC-EABC-4784-835C-FB9D9D94901B}"/>
              </a:ext>
            </a:extLst>
          </p:cNvPr>
          <p:cNvSpPr txBox="1"/>
          <p:nvPr/>
        </p:nvSpPr>
        <p:spPr>
          <a:xfrm>
            <a:off x="8534405" y="1219200"/>
            <a:ext cx="2133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RESULT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36676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80E28A-5359-4558-AA95-C9E083810D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87" t="45791" r="5755" b="17843"/>
          <a:stretch/>
        </p:blipFill>
        <p:spPr>
          <a:xfrm>
            <a:off x="711200" y="753705"/>
            <a:ext cx="9893300" cy="31332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BF0834-E52B-40BA-9176-FD5966CC0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1700" y="4102100"/>
            <a:ext cx="4514850" cy="25799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0EEA44-E162-4A42-8CB0-CBD9A028A26F}"/>
              </a:ext>
            </a:extLst>
          </p:cNvPr>
          <p:cNvSpPr txBox="1"/>
          <p:nvPr/>
        </p:nvSpPr>
        <p:spPr>
          <a:xfrm>
            <a:off x="546101" y="4537670"/>
            <a:ext cx="3644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effect of decreasing visibility in the capital city is getting worse day by day. 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51E6734-6D85-48FF-BF84-D95D43F82F17}"/>
              </a:ext>
            </a:extLst>
          </p:cNvPr>
          <p:cNvSpPr/>
          <p:nvPr/>
        </p:nvSpPr>
        <p:spPr>
          <a:xfrm>
            <a:off x="4699000" y="4669135"/>
            <a:ext cx="1727200" cy="74930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2EA53C-A6FD-4BBC-9F58-6963DD78D967}"/>
              </a:ext>
            </a:extLst>
          </p:cNvPr>
          <p:cNvSpPr txBox="1"/>
          <p:nvPr/>
        </p:nvSpPr>
        <p:spPr>
          <a:xfrm>
            <a:off x="3543300" y="310267"/>
            <a:ext cx="510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Analysis Of Visibility</a:t>
            </a:r>
          </a:p>
        </p:txBody>
      </p:sp>
    </p:spTree>
    <p:extLst>
      <p:ext uri="{BB962C8B-B14F-4D97-AF65-F5344CB8AC3E}">
        <p14:creationId xmlns:p14="http://schemas.microsoft.com/office/powerpoint/2010/main" val="1888227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7E61945-4481-4324-9CFF-736B776B7685}"/>
              </a:ext>
            </a:extLst>
          </p:cNvPr>
          <p:cNvSpPr txBox="1"/>
          <p:nvPr/>
        </p:nvSpPr>
        <p:spPr>
          <a:xfrm>
            <a:off x="304800" y="322729"/>
            <a:ext cx="9484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FINDING THE STATUS OF TEMPERATURE BY COMPARING WITH AVERAGE TEMP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3C6063C-1A9C-4F71-91B4-C034D7E17034}"/>
              </a:ext>
            </a:extLst>
          </p:cNvPr>
          <p:cNvCxnSpPr>
            <a:cxnSpLocks/>
          </p:cNvCxnSpPr>
          <p:nvPr/>
        </p:nvCxnSpPr>
        <p:spPr>
          <a:xfrm>
            <a:off x="6175513" y="993913"/>
            <a:ext cx="0" cy="531723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2C0E2D-FDC7-4C10-B042-864576A743A3}"/>
              </a:ext>
            </a:extLst>
          </p:cNvPr>
          <p:cNvSpPr txBox="1"/>
          <p:nvPr/>
        </p:nvSpPr>
        <p:spPr>
          <a:xfrm>
            <a:off x="79466" y="3323795"/>
            <a:ext cx="4651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Using COUNT()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0FC3FF-8DE6-44E0-9212-A406DA190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66" y="1540540"/>
            <a:ext cx="5870762" cy="16312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1A20AB-397B-416F-932C-9235038BB7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73778" r="32502"/>
          <a:stretch/>
        </p:blipFill>
        <p:spPr>
          <a:xfrm>
            <a:off x="71987" y="4625053"/>
            <a:ext cx="5559800" cy="17512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C984B3-10A3-49A6-A463-105C5FBBA3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425" b="88091"/>
          <a:stretch/>
        </p:blipFill>
        <p:spPr>
          <a:xfrm>
            <a:off x="79466" y="3837502"/>
            <a:ext cx="5559792" cy="8722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E84CC12-C0F8-4C67-BBCE-55AF7A0CF3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0727" y="1917700"/>
            <a:ext cx="5712903" cy="358297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2BE7254-C070-49BF-AD72-13D454C131E9}"/>
              </a:ext>
            </a:extLst>
          </p:cNvPr>
          <p:cNvSpPr txBox="1"/>
          <p:nvPr/>
        </p:nvSpPr>
        <p:spPr>
          <a:xfrm>
            <a:off x="8394700" y="1357326"/>
            <a:ext cx="330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Analysis</a:t>
            </a:r>
            <a:endParaRPr lang="en-IN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92932B-A0C1-4981-9100-B638CF53BEB5}"/>
              </a:ext>
            </a:extLst>
          </p:cNvPr>
          <p:cNvSpPr txBox="1"/>
          <p:nvPr/>
        </p:nvSpPr>
        <p:spPr>
          <a:xfrm>
            <a:off x="79466" y="1019211"/>
            <a:ext cx="5065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Creating table and comparing Temperature</a:t>
            </a:r>
          </a:p>
        </p:txBody>
      </p:sp>
    </p:spTree>
    <p:extLst>
      <p:ext uri="{BB962C8B-B14F-4D97-AF65-F5344CB8AC3E}">
        <p14:creationId xmlns:p14="http://schemas.microsoft.com/office/powerpoint/2010/main" val="2180014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F71E29-898B-41AF-9138-AE51E38DA2A5}"/>
              </a:ext>
            </a:extLst>
          </p:cNvPr>
          <p:cNvSpPr txBox="1"/>
          <p:nvPr/>
        </p:nvSpPr>
        <p:spPr>
          <a:xfrm>
            <a:off x="1930400" y="54216"/>
            <a:ext cx="1158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SIMILAR ANALYSIS OF HUMIDITY AND PRESSURE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5A2D18-3F3E-4010-9E44-0AE7D75AE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58493"/>
            <a:ext cx="4762460" cy="137694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9B1488E-2746-45BA-84FF-26D0D5473A07}"/>
              </a:ext>
            </a:extLst>
          </p:cNvPr>
          <p:cNvCxnSpPr>
            <a:cxnSpLocks/>
          </p:cNvCxnSpPr>
          <p:nvPr/>
        </p:nvCxnSpPr>
        <p:spPr>
          <a:xfrm>
            <a:off x="5600700" y="990600"/>
            <a:ext cx="0" cy="52451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A9F152C-6D77-4AC8-9275-A9A029DE0E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650"/>
          <a:stretch/>
        </p:blipFill>
        <p:spPr>
          <a:xfrm>
            <a:off x="6096000" y="1598342"/>
            <a:ext cx="5017681" cy="1371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23E2BCD-94BB-44D7-BCAF-B3569DBF8E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3252541"/>
            <a:ext cx="5115263" cy="298315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BAC1004-4816-48CA-9912-E261EA13E2B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644" t="-86"/>
          <a:stretch/>
        </p:blipFill>
        <p:spPr>
          <a:xfrm>
            <a:off x="6096000" y="3247474"/>
            <a:ext cx="5115263" cy="29882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E5E9970-2DF6-4091-A375-3010CF807BC6}"/>
              </a:ext>
            </a:extLst>
          </p:cNvPr>
          <p:cNvSpPr txBox="1"/>
          <p:nvPr/>
        </p:nvSpPr>
        <p:spPr>
          <a:xfrm>
            <a:off x="59407" y="1016829"/>
            <a:ext cx="3238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HUMIDITY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83EC95-83A9-4D7A-995D-15EFE45B9F10}"/>
              </a:ext>
            </a:extLst>
          </p:cNvPr>
          <p:cNvSpPr txBox="1"/>
          <p:nvPr/>
        </p:nvSpPr>
        <p:spPr>
          <a:xfrm>
            <a:off x="6007100" y="990600"/>
            <a:ext cx="2222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PRESSURE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2470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38CABED-6324-45E7-ABCB-85BBB9589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300" y="1521793"/>
            <a:ext cx="5593120" cy="43732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E6B4E4-683D-412C-9DEF-2C57524EE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88" y="1687995"/>
            <a:ext cx="5579884" cy="4040808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579DF3-1BB1-4D11-9751-8E4BF14EECC7}"/>
              </a:ext>
            </a:extLst>
          </p:cNvPr>
          <p:cNvCxnSpPr>
            <a:cxnSpLocks/>
          </p:cNvCxnSpPr>
          <p:nvPr/>
        </p:nvCxnSpPr>
        <p:spPr>
          <a:xfrm>
            <a:off x="5847172" y="1295400"/>
            <a:ext cx="0" cy="4826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89FB300-A101-44B1-8AFD-24C8FDD38E77}"/>
              </a:ext>
            </a:extLst>
          </p:cNvPr>
          <p:cNvSpPr txBox="1"/>
          <p:nvPr/>
        </p:nvSpPr>
        <p:spPr>
          <a:xfrm>
            <a:off x="2044699" y="316663"/>
            <a:ext cx="934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FINDING AVERAGE DEWPONT OF EACH YEAR </a:t>
            </a:r>
          </a:p>
        </p:txBody>
      </p:sp>
    </p:spTree>
    <p:extLst>
      <p:ext uri="{BB962C8B-B14F-4D97-AF65-F5344CB8AC3E}">
        <p14:creationId xmlns:p14="http://schemas.microsoft.com/office/powerpoint/2010/main" val="2389602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F116F5-D5C4-49A9-8837-DEC097A5CC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9"/>
          <a:stretch/>
        </p:blipFill>
        <p:spPr>
          <a:xfrm>
            <a:off x="228600" y="2390948"/>
            <a:ext cx="10795000" cy="32859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C7DFD3-869F-43ED-A17C-BE916AB104D3}"/>
              </a:ext>
            </a:extLst>
          </p:cNvPr>
          <p:cNvSpPr txBox="1"/>
          <p:nvPr/>
        </p:nvSpPr>
        <p:spPr>
          <a:xfrm>
            <a:off x="2006600" y="426591"/>
            <a:ext cx="74803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DEWPOINT ANALYSIS OF EACH YEAR IN DECREASNG ORDER </a:t>
            </a:r>
          </a:p>
        </p:txBody>
      </p:sp>
    </p:spTree>
    <p:extLst>
      <p:ext uri="{BB962C8B-B14F-4D97-AF65-F5344CB8AC3E}">
        <p14:creationId xmlns:p14="http://schemas.microsoft.com/office/powerpoint/2010/main" val="2257575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A3C20A-8332-4417-BDAD-107070AA6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02" y="1308868"/>
            <a:ext cx="4813598" cy="11295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E19AC3-4DB8-4F03-BE2C-34C469A1C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55608"/>
            <a:ext cx="4952328" cy="27354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BCB25A-67C0-4886-9250-E7910C013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9306" y="3238500"/>
            <a:ext cx="8945223" cy="33151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5CC2AD-73E3-44EB-968F-7954E5A0AC4B}"/>
              </a:ext>
            </a:extLst>
          </p:cNvPr>
          <p:cNvSpPr txBox="1"/>
          <p:nvPr/>
        </p:nvSpPr>
        <p:spPr>
          <a:xfrm>
            <a:off x="1560284" y="155508"/>
            <a:ext cx="8117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FINDIND  AND ANALYZING WORDCOUNT OF WIND DIRECTION </a:t>
            </a:r>
          </a:p>
        </p:txBody>
      </p:sp>
    </p:spTree>
    <p:extLst>
      <p:ext uri="{BB962C8B-B14F-4D97-AF65-F5344CB8AC3E}">
        <p14:creationId xmlns:p14="http://schemas.microsoft.com/office/powerpoint/2010/main" val="3290659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4ED6057-0373-43FE-B8A1-EB8AFAAF7D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3240514"/>
              </p:ext>
            </p:extLst>
          </p:nvPr>
        </p:nvGraphicFramePr>
        <p:xfrm>
          <a:off x="501650" y="419100"/>
          <a:ext cx="11423650" cy="693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3865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4A140-51DE-47FC-A9D2-C13BB7737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8961"/>
            <a:ext cx="3200400" cy="1661159"/>
          </a:xfrm>
        </p:spPr>
        <p:txBody>
          <a:bodyPr/>
          <a:lstStyle/>
          <a:p>
            <a:pPr algn="ctr"/>
            <a:r>
              <a:rPr lang="en-IN" b="1" dirty="0"/>
              <a:t>DELHI WEATHER DATA </a:t>
            </a:r>
            <a:br>
              <a:rPr lang="en-IN" dirty="0"/>
            </a:br>
            <a:r>
              <a:rPr lang="en-IN" dirty="0"/>
              <a:t>(1996 -2017)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43BB43-EB39-4783-8E4B-DBC99AB6B7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59866" b="7411"/>
          <a:stretch/>
        </p:blipFill>
        <p:spPr>
          <a:xfrm>
            <a:off x="4222005" y="437105"/>
            <a:ext cx="4188122" cy="599487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108EF7-4D5A-4043-B3DD-0F88FAF92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199" y="2054087"/>
            <a:ext cx="3200399" cy="4664765"/>
          </a:xfrm>
        </p:spPr>
        <p:txBody>
          <a:bodyPr>
            <a:normAutofit/>
          </a:bodyPr>
          <a:lstStyle/>
          <a:p>
            <a:r>
              <a:rPr lang="en-IN" sz="2000" dirty="0"/>
              <a:t>YEAR</a:t>
            </a:r>
          </a:p>
          <a:p>
            <a:r>
              <a:rPr lang="en-IN" sz="2000" dirty="0"/>
              <a:t>MONTH</a:t>
            </a:r>
          </a:p>
          <a:p>
            <a:r>
              <a:rPr lang="en-IN" sz="2000" dirty="0"/>
              <a:t>DATE</a:t>
            </a:r>
          </a:p>
          <a:p>
            <a:r>
              <a:rPr lang="en-IN" sz="2000" dirty="0"/>
              <a:t>TIME  </a:t>
            </a:r>
            <a:r>
              <a:rPr lang="en-IN" sz="2000" b="1" dirty="0"/>
              <a:t>(min : sec)</a:t>
            </a:r>
          </a:p>
          <a:p>
            <a:r>
              <a:rPr lang="en-IN" sz="2000" dirty="0"/>
              <a:t>CLIMATE</a:t>
            </a:r>
          </a:p>
          <a:p>
            <a:r>
              <a:rPr lang="en-IN" sz="2000" dirty="0"/>
              <a:t>HUMIDITY</a:t>
            </a:r>
          </a:p>
          <a:p>
            <a:r>
              <a:rPr lang="en-IN" sz="2000" dirty="0"/>
              <a:t>TEMPERATURE</a:t>
            </a:r>
          </a:p>
          <a:p>
            <a:r>
              <a:rPr lang="en-IN" sz="2000" dirty="0"/>
              <a:t>PRESSURE</a:t>
            </a:r>
          </a:p>
          <a:p>
            <a:r>
              <a:rPr lang="en-IN" sz="2000" dirty="0"/>
              <a:t>WIND DIRECTION</a:t>
            </a:r>
          </a:p>
          <a:p>
            <a:r>
              <a:rPr lang="en-IN" sz="2000" dirty="0"/>
              <a:t>WIND SPEED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D8CE6F-7CBE-422D-ABB0-170AE3942E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7110" b="7267"/>
          <a:stretch/>
        </p:blipFill>
        <p:spPr>
          <a:xfrm>
            <a:off x="8410127" y="437106"/>
            <a:ext cx="3781868" cy="599487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774A8B-175D-4197-9C30-4D17E489B4BE}"/>
              </a:ext>
            </a:extLst>
          </p:cNvPr>
          <p:cNvCxnSpPr>
            <a:cxnSpLocks/>
          </p:cNvCxnSpPr>
          <p:nvPr/>
        </p:nvCxnSpPr>
        <p:spPr>
          <a:xfrm>
            <a:off x="8282608" y="0"/>
            <a:ext cx="0" cy="6858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328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954B7-5E54-45C5-BF05-516E1DD12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APACHE HIVE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0385C6-D636-4678-AE76-DAA5E1B0F0EF}"/>
              </a:ext>
            </a:extLst>
          </p:cNvPr>
          <p:cNvSpPr txBox="1"/>
          <p:nvPr/>
        </p:nvSpPr>
        <p:spPr>
          <a:xfrm>
            <a:off x="977900" y="2120900"/>
            <a:ext cx="51181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HADOOP</a:t>
            </a:r>
            <a:r>
              <a:rPr lang="en-US" dirty="0"/>
              <a:t> Tool to specially used to analyze large data sets easily with the help of few queries.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Apache Hive</a:t>
            </a:r>
            <a:r>
              <a:rPr lang="en-US" dirty="0"/>
              <a:t> is a data warehouse software project built on top of </a:t>
            </a:r>
            <a:r>
              <a:rPr lang="en-US" b="1" dirty="0"/>
              <a:t>Apache Hadoop</a:t>
            </a:r>
            <a:r>
              <a:rPr lang="en-US" dirty="0"/>
              <a:t> for providing data query and analysis.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Hive</a:t>
            </a:r>
            <a:r>
              <a:rPr lang="en-US" dirty="0"/>
              <a:t> gives an SQL-like interface to query data stored in various databases and file systems that integrate with </a:t>
            </a:r>
            <a:r>
              <a:rPr lang="en-US" b="1" dirty="0"/>
              <a:t>Hadoop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F65EFD-74F5-4F47-9E92-396075C0D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2270760"/>
            <a:ext cx="3403600" cy="306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287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CC737-67FE-45DA-B8BA-DC99064E3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76" y="275823"/>
            <a:ext cx="10523963" cy="877115"/>
          </a:xfrm>
        </p:spPr>
        <p:txBody>
          <a:bodyPr>
            <a:normAutofit/>
          </a:bodyPr>
          <a:lstStyle/>
          <a:p>
            <a:r>
              <a:rPr lang="en-IN" b="1" u="sng" dirty="0"/>
              <a:t>CREATING TABLE IN HIVE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F0ED69-AFCF-4F39-A000-09F0D56247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576" y="1325217"/>
            <a:ext cx="8203690" cy="4903304"/>
          </a:xfr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207EBDC3-5410-42C1-AF40-5CFFA839642E}"/>
              </a:ext>
            </a:extLst>
          </p:cNvPr>
          <p:cNvSpPr/>
          <p:nvPr/>
        </p:nvSpPr>
        <p:spPr>
          <a:xfrm>
            <a:off x="8585694" y="2605708"/>
            <a:ext cx="863106" cy="7073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87949-9B1E-452A-9535-746E77D98C4B}"/>
              </a:ext>
            </a:extLst>
          </p:cNvPr>
          <p:cNvSpPr txBox="1"/>
          <p:nvPr/>
        </p:nvSpPr>
        <p:spPr>
          <a:xfrm>
            <a:off x="9542478" y="2576540"/>
            <a:ext cx="2424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LOADING </a:t>
            </a:r>
          </a:p>
          <a:p>
            <a:r>
              <a:rPr lang="en-IN" sz="2400" dirty="0"/>
              <a:t>delhidata.txt file in table Delhi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D02DF70-9E4F-4F8A-9409-3702BB362B80}"/>
              </a:ext>
            </a:extLst>
          </p:cNvPr>
          <p:cNvSpPr/>
          <p:nvPr/>
        </p:nvSpPr>
        <p:spPr>
          <a:xfrm>
            <a:off x="516834" y="2292626"/>
            <a:ext cx="8068860" cy="1232452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1524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C6590-B939-4A65-A31A-7EFF7CDFB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1" y="329407"/>
            <a:ext cx="3084844" cy="1645167"/>
          </a:xfrm>
        </p:spPr>
        <p:txBody>
          <a:bodyPr>
            <a:normAutofit/>
          </a:bodyPr>
          <a:lstStyle/>
          <a:p>
            <a:pPr algn="ctr"/>
            <a:r>
              <a:rPr lang="en-IN" sz="3600" dirty="0">
                <a:solidFill>
                  <a:srgbClr val="FFFFFF"/>
                </a:solidFill>
              </a:rPr>
              <a:t>Hadoop Distributed File System(HDFS)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AC652ED-054D-413F-B4C2-E3850BD41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622" y="2521558"/>
            <a:ext cx="3084844" cy="378945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 </a:t>
            </a:r>
            <a:r>
              <a:rPr lang="en-US" b="1" dirty="0">
                <a:solidFill>
                  <a:schemeClr val="bg1"/>
                </a:solidFill>
              </a:rPr>
              <a:t>Hadoop Distributed File System</a:t>
            </a:r>
            <a:r>
              <a:rPr lang="en-US" dirty="0">
                <a:solidFill>
                  <a:schemeClr val="bg1"/>
                </a:solidFill>
              </a:rPr>
              <a:t> (HDFS) is the primary data storage system used by Hadoop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applications.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Here </a:t>
            </a:r>
            <a:r>
              <a:rPr lang="en-US" b="1" dirty="0">
                <a:solidFill>
                  <a:schemeClr val="bg1"/>
                </a:solidFill>
              </a:rPr>
              <a:t>Delhi</a:t>
            </a:r>
            <a:r>
              <a:rPr lang="en-US" dirty="0">
                <a:solidFill>
                  <a:schemeClr val="bg1"/>
                </a:solidFill>
              </a:rPr>
              <a:t> table is created in Weather directory.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DB1FE5-9D46-433B-99D1-2F1B8DC79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0C6B450B-9AB9-4347-A728-6518CA50C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4823" y="464023"/>
            <a:ext cx="7891492" cy="555259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138F6B7-C9AB-4348-9561-C4F6FF5501D1}"/>
              </a:ext>
            </a:extLst>
          </p:cNvPr>
          <p:cNvSpPr/>
          <p:nvPr/>
        </p:nvSpPr>
        <p:spPr>
          <a:xfrm>
            <a:off x="9927375" y="2876757"/>
            <a:ext cx="1787003" cy="608726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7173620-7B9A-44B1-BED7-E557796A8F2C}"/>
              </a:ext>
            </a:extLst>
          </p:cNvPr>
          <p:cNvSpPr/>
          <p:nvPr/>
        </p:nvSpPr>
        <p:spPr>
          <a:xfrm>
            <a:off x="4887175" y="2440029"/>
            <a:ext cx="1977649" cy="43672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112313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4E75BA-147C-4499-B6EA-E33292314E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276" b="1034"/>
          <a:stretch/>
        </p:blipFill>
        <p:spPr>
          <a:xfrm>
            <a:off x="4597400" y="1072297"/>
            <a:ext cx="7311493" cy="480170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4BFD55-45DD-4C27-8169-992FA462AE2E}"/>
              </a:ext>
            </a:extLst>
          </p:cNvPr>
          <p:cNvSpPr txBox="1"/>
          <p:nvPr/>
        </p:nvSpPr>
        <p:spPr>
          <a:xfrm>
            <a:off x="406400" y="241300"/>
            <a:ext cx="7531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HIVE USE CASES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226BF7-037A-453A-BB65-D57A1A47A775}"/>
              </a:ext>
            </a:extLst>
          </p:cNvPr>
          <p:cNvSpPr txBox="1"/>
          <p:nvPr/>
        </p:nvSpPr>
        <p:spPr>
          <a:xfrm>
            <a:off x="520700" y="1562100"/>
            <a:ext cx="4076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Finding Average Temperature of each year(1997-2017) with the help of hive query:</a:t>
            </a:r>
          </a:p>
          <a:p>
            <a:endParaRPr lang="en-IN" dirty="0"/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SELECT AVG(Temperature) from </a:t>
            </a:r>
            <a:r>
              <a:rPr lang="en-IN" dirty="0" err="1"/>
              <a:t>delhi</a:t>
            </a:r>
            <a:r>
              <a:rPr lang="en-IN" dirty="0"/>
              <a:t> where year=…… group by year;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50F0AA2-324C-4DCB-807A-4ABCA3D19F83}"/>
              </a:ext>
            </a:extLst>
          </p:cNvPr>
          <p:cNvSpPr/>
          <p:nvPr/>
        </p:nvSpPr>
        <p:spPr>
          <a:xfrm>
            <a:off x="4597400" y="5105400"/>
            <a:ext cx="7099300" cy="768598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222395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163742-6253-4051-8391-4CD19F9709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3" r="1155"/>
          <a:stretch/>
        </p:blipFill>
        <p:spPr>
          <a:xfrm>
            <a:off x="424069" y="1113183"/>
            <a:ext cx="11343862" cy="50713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7A9B20-AA68-45E3-A1A5-A00DA94E00C8}"/>
              </a:ext>
            </a:extLst>
          </p:cNvPr>
          <p:cNvSpPr txBox="1"/>
          <p:nvPr/>
        </p:nvSpPr>
        <p:spPr>
          <a:xfrm>
            <a:off x="2073965" y="165635"/>
            <a:ext cx="76995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7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 ON THE BASIS OF AVERAGE TEMPERATURE</a:t>
            </a:r>
          </a:p>
        </p:txBody>
      </p:sp>
    </p:spTree>
    <p:extLst>
      <p:ext uri="{BB962C8B-B14F-4D97-AF65-F5344CB8AC3E}">
        <p14:creationId xmlns:p14="http://schemas.microsoft.com/office/powerpoint/2010/main" val="2194726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0">
            <a:extLst>
              <a:ext uri="{FF2B5EF4-FFF2-40B4-BE49-F238E27FC236}">
                <a16:creationId xmlns:a16="http://schemas.microsoft.com/office/drawing/2014/main" id="{7DE3B1B8-DC38-48E8-8C31-EF790659B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4" name="Rectangle 12">
            <a:extLst>
              <a:ext uri="{FF2B5EF4-FFF2-40B4-BE49-F238E27FC236}">
                <a16:creationId xmlns:a16="http://schemas.microsoft.com/office/drawing/2014/main" id="{9E63FFFE-1DB2-4A0F-B495-35782F162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35" name="Straight Connector 14">
            <a:extLst>
              <a:ext uri="{FF2B5EF4-FFF2-40B4-BE49-F238E27FC236}">
                <a16:creationId xmlns:a16="http://schemas.microsoft.com/office/drawing/2014/main" id="{32BB9A07-8AB8-4D82-B3BC-B500DDEC7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16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3EA859-26BC-41C9-9E99-12E00651EEB8}"/>
              </a:ext>
            </a:extLst>
          </p:cNvPr>
          <p:cNvSpPr txBox="1"/>
          <p:nvPr/>
        </p:nvSpPr>
        <p:spPr>
          <a:xfrm>
            <a:off x="589150" y="456690"/>
            <a:ext cx="3919380" cy="53221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u="sng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MAP REDUCING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874F53-95CF-48EA-8DDB-155DDEA99F00}"/>
              </a:ext>
            </a:extLst>
          </p:cNvPr>
          <p:cNvSpPr txBox="1"/>
          <p:nvPr/>
        </p:nvSpPr>
        <p:spPr>
          <a:xfrm>
            <a:off x="479533" y="1395426"/>
            <a:ext cx="2784368" cy="476407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MapReduce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is the processing layer of </a:t>
            </a:r>
            <a:r>
              <a: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Hadoop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MapReduce programming model is designed for processing large volumes of data in parallel by dividing the work into a set of independent tasks.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framework sorts the outputs of the </a:t>
            </a:r>
            <a:r>
              <a: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maps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which are then input to the </a:t>
            </a:r>
            <a:r>
              <a: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reduce</a:t>
            </a: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tasks.</a:t>
            </a:r>
          </a:p>
          <a:p>
            <a:pPr marL="285750" indent="-285750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  <a:buChar char="•"/>
            </a:pPr>
            <a:r>
              <a:rPr lang="en-US" sz="1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Mostly used in </a:t>
            </a:r>
            <a:r>
              <a: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word count process.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1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1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DD1CE3-5A24-4D3E-A1F4-0C55E7A905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662"/>
          <a:stretch/>
        </p:blipFill>
        <p:spPr>
          <a:xfrm>
            <a:off x="3263901" y="1459443"/>
            <a:ext cx="8124095" cy="3808341"/>
          </a:xfrm>
          <a:prstGeom prst="rect">
            <a:avLst/>
          </a:prstGeom>
        </p:spPr>
      </p:pic>
      <p:sp>
        <p:nvSpPr>
          <p:cNvPr id="37" name="Rectangle 18">
            <a:extLst>
              <a:ext uri="{FF2B5EF4-FFF2-40B4-BE49-F238E27FC236}">
                <a16:creationId xmlns:a16="http://schemas.microsoft.com/office/drawing/2014/main" id="{77C34054-98F8-4229-885E-04C525969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rgbClr val="499C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" name="Rectangle 20">
            <a:extLst>
              <a:ext uri="{FF2B5EF4-FFF2-40B4-BE49-F238E27FC236}">
                <a16:creationId xmlns:a16="http://schemas.microsoft.com/office/drawing/2014/main" id="{22AAB964-B835-4B93-A1F3-4A30D1F3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7E6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33C239-5D83-4CCC-9FC8-C4DEA5361BDB}"/>
              </a:ext>
            </a:extLst>
          </p:cNvPr>
          <p:cNvSpPr txBox="1"/>
          <p:nvPr/>
        </p:nvSpPr>
        <p:spPr>
          <a:xfrm>
            <a:off x="6177012" y="5331801"/>
            <a:ext cx="424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WORD COUNT PROCESS</a:t>
            </a:r>
          </a:p>
        </p:txBody>
      </p:sp>
    </p:spTree>
    <p:extLst>
      <p:ext uri="{BB962C8B-B14F-4D97-AF65-F5344CB8AC3E}">
        <p14:creationId xmlns:p14="http://schemas.microsoft.com/office/powerpoint/2010/main" val="38623430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583</TotalTime>
  <Words>229</Words>
  <Application>Microsoft Office PowerPoint</Application>
  <PresentationFormat>Widescreen</PresentationFormat>
  <Paragraphs>68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Retrospect</vt:lpstr>
      <vt:lpstr>PowerPoint Presentation</vt:lpstr>
      <vt:lpstr>PowerPoint Presentation</vt:lpstr>
      <vt:lpstr>DELHI WEATHER DATA  (1996 -2017)</vt:lpstr>
      <vt:lpstr>APACHE HIVE </vt:lpstr>
      <vt:lpstr>CREATING TABLE IN HIVE</vt:lpstr>
      <vt:lpstr>Hadoop Distributed File System(HDFS)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Rinshita</dc:creator>
  <cp:lastModifiedBy>Rinshita</cp:lastModifiedBy>
  <cp:revision>31</cp:revision>
  <dcterms:created xsi:type="dcterms:W3CDTF">2018-11-20T03:02:24Z</dcterms:created>
  <dcterms:modified xsi:type="dcterms:W3CDTF">2018-11-20T13:18:44Z</dcterms:modified>
</cp:coreProperties>
</file>