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2" r:id="rId4"/>
    <p:sldId id="264" r:id="rId5"/>
    <p:sldId id="265" r:id="rId6"/>
    <p:sldId id="266" r:id="rId7"/>
    <p:sldId id="267" r:id="rId8"/>
    <p:sldId id="269" r:id="rId9"/>
    <p:sldId id="258" r:id="rId10"/>
    <p:sldId id="259" r:id="rId11"/>
    <p:sldId id="260"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5E750A-C114-435B-84E0-7A25CC51D4A2}" type="doc">
      <dgm:prSet loTypeId="urn:microsoft.com/office/officeart/2005/8/layout/rings+Icon" loCatId="relationship" qsTypeId="urn:microsoft.com/office/officeart/2005/8/quickstyle/simple1" qsCatId="simple" csTypeId="urn:microsoft.com/office/officeart/2005/8/colors/accent1_2" csCatId="accent1" phldr="1"/>
      <dgm:spPr/>
    </dgm:pt>
    <dgm:pt modelId="{32A4F775-5C89-4C0B-9BEC-FD2BAD192499}">
      <dgm:prSet phldrT="[Text]"/>
      <dgm:spPr/>
      <dgm:t>
        <a:bodyPr/>
        <a:lstStyle/>
        <a:p>
          <a:r>
            <a:rPr lang="en-IN" dirty="0"/>
            <a:t>Women Education</a:t>
          </a:r>
        </a:p>
      </dgm:t>
    </dgm:pt>
    <dgm:pt modelId="{26F32C08-3FF9-4F27-925B-EA9279968C49}" type="parTrans" cxnId="{15D33092-F206-4B7A-AA4B-6C97C74CF444}">
      <dgm:prSet/>
      <dgm:spPr/>
      <dgm:t>
        <a:bodyPr/>
        <a:lstStyle/>
        <a:p>
          <a:endParaRPr lang="en-IN"/>
        </a:p>
      </dgm:t>
    </dgm:pt>
    <dgm:pt modelId="{F340B8F7-A3E6-4B64-BD3A-FEC08860047D}" type="sibTrans" cxnId="{15D33092-F206-4B7A-AA4B-6C97C74CF444}">
      <dgm:prSet/>
      <dgm:spPr/>
      <dgm:t>
        <a:bodyPr/>
        <a:lstStyle/>
        <a:p>
          <a:endParaRPr lang="en-IN"/>
        </a:p>
      </dgm:t>
    </dgm:pt>
    <dgm:pt modelId="{28AA2B6F-0748-4D64-A90E-A8FE2488FAF9}">
      <dgm:prSet phldrT="[Text]"/>
      <dgm:spPr/>
      <dgm:t>
        <a:bodyPr/>
        <a:lstStyle/>
        <a:p>
          <a:r>
            <a:rPr lang="en-IN" dirty="0"/>
            <a:t>OUR</a:t>
          </a:r>
        </a:p>
        <a:p>
          <a:r>
            <a:rPr lang="en-IN" dirty="0"/>
            <a:t>AIMS</a:t>
          </a:r>
        </a:p>
      </dgm:t>
    </dgm:pt>
    <dgm:pt modelId="{50087CB7-D7AA-4123-96DD-6C45779F6EB7}" type="parTrans" cxnId="{82F293B7-55E7-4D8C-ACE0-DAD62A0CAC5E}">
      <dgm:prSet/>
      <dgm:spPr/>
      <dgm:t>
        <a:bodyPr/>
        <a:lstStyle/>
        <a:p>
          <a:endParaRPr lang="en-IN"/>
        </a:p>
      </dgm:t>
    </dgm:pt>
    <dgm:pt modelId="{90123052-9ED8-4D29-B046-6B99EC2C323E}" type="sibTrans" cxnId="{82F293B7-55E7-4D8C-ACE0-DAD62A0CAC5E}">
      <dgm:prSet/>
      <dgm:spPr/>
      <dgm:t>
        <a:bodyPr/>
        <a:lstStyle/>
        <a:p>
          <a:endParaRPr lang="en-IN"/>
        </a:p>
      </dgm:t>
    </dgm:pt>
    <dgm:pt modelId="{B4F4B313-47DB-4022-8276-C9E62C0B63B4}">
      <dgm:prSet phldrT="[Text]"/>
      <dgm:spPr/>
      <dgm:t>
        <a:bodyPr/>
        <a:lstStyle/>
        <a:p>
          <a:r>
            <a:rPr lang="en-IN" dirty="0"/>
            <a:t>Women</a:t>
          </a:r>
        </a:p>
        <a:p>
          <a:r>
            <a:rPr lang="en-IN" dirty="0"/>
            <a:t>Health</a:t>
          </a:r>
        </a:p>
      </dgm:t>
    </dgm:pt>
    <dgm:pt modelId="{CB65B5E8-D627-4076-84E3-E1D1608DBEB5}" type="parTrans" cxnId="{5A5A6774-73E3-4785-9D32-D25B078956DA}">
      <dgm:prSet/>
      <dgm:spPr/>
      <dgm:t>
        <a:bodyPr/>
        <a:lstStyle/>
        <a:p>
          <a:endParaRPr lang="en-IN"/>
        </a:p>
      </dgm:t>
    </dgm:pt>
    <dgm:pt modelId="{7A653702-D283-4C2F-AC78-CF52F0827F9D}" type="sibTrans" cxnId="{5A5A6774-73E3-4785-9D32-D25B078956DA}">
      <dgm:prSet/>
      <dgm:spPr/>
      <dgm:t>
        <a:bodyPr/>
        <a:lstStyle/>
        <a:p>
          <a:endParaRPr lang="en-IN"/>
        </a:p>
      </dgm:t>
    </dgm:pt>
    <dgm:pt modelId="{DFB6CF1D-D21D-4F4D-A093-67575D5931B0}" type="pres">
      <dgm:prSet presAssocID="{DD5E750A-C114-435B-84E0-7A25CC51D4A2}" presName="Name0" presStyleCnt="0">
        <dgm:presLayoutVars>
          <dgm:chMax val="7"/>
          <dgm:dir/>
          <dgm:resizeHandles val="exact"/>
        </dgm:presLayoutVars>
      </dgm:prSet>
      <dgm:spPr/>
    </dgm:pt>
    <dgm:pt modelId="{706FD9DE-9263-4202-9BDA-A6791F533DFD}" type="pres">
      <dgm:prSet presAssocID="{DD5E750A-C114-435B-84E0-7A25CC51D4A2}" presName="ellipse1" presStyleLbl="vennNode1" presStyleIdx="0" presStyleCnt="3" custLinFactNeighborX="-23171" custLinFactNeighborY="78089">
        <dgm:presLayoutVars>
          <dgm:bulletEnabled val="1"/>
        </dgm:presLayoutVars>
      </dgm:prSet>
      <dgm:spPr/>
    </dgm:pt>
    <dgm:pt modelId="{C057F23D-1072-47BE-AC8A-CED340B21742}" type="pres">
      <dgm:prSet presAssocID="{DD5E750A-C114-435B-84E0-7A25CC51D4A2}" presName="ellipse2" presStyleLbl="vennNode1" presStyleIdx="1" presStyleCnt="3" custScaleY="98289" custLinFactNeighborX="-15028" custLinFactNeighborY="-64274">
        <dgm:presLayoutVars>
          <dgm:bulletEnabled val="1"/>
        </dgm:presLayoutVars>
      </dgm:prSet>
      <dgm:spPr/>
    </dgm:pt>
    <dgm:pt modelId="{578CECF3-5984-4644-AD9B-603B699654EE}" type="pres">
      <dgm:prSet presAssocID="{DD5E750A-C114-435B-84E0-7A25CC51D4A2}" presName="ellipse3" presStyleLbl="vennNode1" presStyleIdx="2" presStyleCnt="3" custLinFactNeighborX="-5109" custLinFactNeighborY="69305">
        <dgm:presLayoutVars>
          <dgm:bulletEnabled val="1"/>
        </dgm:presLayoutVars>
      </dgm:prSet>
      <dgm:spPr/>
    </dgm:pt>
  </dgm:ptLst>
  <dgm:cxnLst>
    <dgm:cxn modelId="{C472D81A-15F4-4C87-9AC1-6BB1AF90718C}" type="presOf" srcId="{DD5E750A-C114-435B-84E0-7A25CC51D4A2}" destId="{DFB6CF1D-D21D-4F4D-A093-67575D5931B0}" srcOrd="0" destOrd="0" presId="urn:microsoft.com/office/officeart/2005/8/layout/rings+Icon"/>
    <dgm:cxn modelId="{5A5A6774-73E3-4785-9D32-D25B078956DA}" srcId="{DD5E750A-C114-435B-84E0-7A25CC51D4A2}" destId="{B4F4B313-47DB-4022-8276-C9E62C0B63B4}" srcOrd="2" destOrd="0" parTransId="{CB65B5E8-D627-4076-84E3-E1D1608DBEB5}" sibTransId="{7A653702-D283-4C2F-AC78-CF52F0827F9D}"/>
    <dgm:cxn modelId="{79907E74-7016-4697-AFA3-49710527C40E}" type="presOf" srcId="{B4F4B313-47DB-4022-8276-C9E62C0B63B4}" destId="{578CECF3-5984-4644-AD9B-603B699654EE}" srcOrd="0" destOrd="0" presId="urn:microsoft.com/office/officeart/2005/8/layout/rings+Icon"/>
    <dgm:cxn modelId="{15D33092-F206-4B7A-AA4B-6C97C74CF444}" srcId="{DD5E750A-C114-435B-84E0-7A25CC51D4A2}" destId="{32A4F775-5C89-4C0B-9BEC-FD2BAD192499}" srcOrd="0" destOrd="0" parTransId="{26F32C08-3FF9-4F27-925B-EA9279968C49}" sibTransId="{F340B8F7-A3E6-4B64-BD3A-FEC08860047D}"/>
    <dgm:cxn modelId="{82F293B7-55E7-4D8C-ACE0-DAD62A0CAC5E}" srcId="{DD5E750A-C114-435B-84E0-7A25CC51D4A2}" destId="{28AA2B6F-0748-4D64-A90E-A8FE2488FAF9}" srcOrd="1" destOrd="0" parTransId="{50087CB7-D7AA-4123-96DD-6C45779F6EB7}" sibTransId="{90123052-9ED8-4D29-B046-6B99EC2C323E}"/>
    <dgm:cxn modelId="{21C677E6-99DC-4DB8-8A41-996F9A8056B1}" type="presOf" srcId="{28AA2B6F-0748-4D64-A90E-A8FE2488FAF9}" destId="{C057F23D-1072-47BE-AC8A-CED340B21742}" srcOrd="0" destOrd="0" presId="urn:microsoft.com/office/officeart/2005/8/layout/rings+Icon"/>
    <dgm:cxn modelId="{0F9FFBF5-A03E-43C4-A4B3-0E25C4850EAB}" type="presOf" srcId="{32A4F775-5C89-4C0B-9BEC-FD2BAD192499}" destId="{706FD9DE-9263-4202-9BDA-A6791F533DFD}" srcOrd="0" destOrd="0" presId="urn:microsoft.com/office/officeart/2005/8/layout/rings+Icon"/>
    <dgm:cxn modelId="{2F5A7DB6-F9DC-4EE8-B237-2E1B2AFA431F}" type="presParOf" srcId="{DFB6CF1D-D21D-4F4D-A093-67575D5931B0}" destId="{706FD9DE-9263-4202-9BDA-A6791F533DFD}" srcOrd="0" destOrd="0" presId="urn:microsoft.com/office/officeart/2005/8/layout/rings+Icon"/>
    <dgm:cxn modelId="{D47867C6-B9A4-45AF-B736-6DE9DAC273CF}" type="presParOf" srcId="{DFB6CF1D-D21D-4F4D-A093-67575D5931B0}" destId="{C057F23D-1072-47BE-AC8A-CED340B21742}" srcOrd="1" destOrd="0" presId="urn:microsoft.com/office/officeart/2005/8/layout/rings+Icon"/>
    <dgm:cxn modelId="{86F3C0D6-5108-405C-B2AC-4D4A7C407278}" type="presParOf" srcId="{DFB6CF1D-D21D-4F4D-A093-67575D5931B0}" destId="{578CECF3-5984-4644-AD9B-603B699654EE}" srcOrd="2" destOrd="0" presId="urn:microsoft.com/office/officeart/2005/8/layout/rings+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6FD9DE-9263-4202-9BDA-A6791F533DFD}">
      <dsp:nvSpPr>
        <dsp:cNvPr id="0" name=""/>
        <dsp:cNvSpPr/>
      </dsp:nvSpPr>
      <dsp:spPr>
        <a:xfrm>
          <a:off x="763010" y="1781537"/>
          <a:ext cx="2671231" cy="267119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Women Education</a:t>
          </a:r>
        </a:p>
      </dsp:txBody>
      <dsp:txXfrm>
        <a:off x="1154203" y="2172724"/>
        <a:ext cx="1888845" cy="1888819"/>
      </dsp:txXfrm>
    </dsp:sp>
    <dsp:sp modelId="{C057F23D-1072-47BE-AC8A-CED340B21742}">
      <dsp:nvSpPr>
        <dsp:cNvPr id="0" name=""/>
        <dsp:cNvSpPr/>
      </dsp:nvSpPr>
      <dsp:spPr>
        <a:xfrm>
          <a:off x="2355435" y="98932"/>
          <a:ext cx="2671231" cy="2625489"/>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OUR</a:t>
          </a:r>
        </a:p>
        <a:p>
          <a:pPr marL="0" lvl="0" indent="0" algn="ctr" defTabSz="1155700">
            <a:lnSpc>
              <a:spcPct val="90000"/>
            </a:lnSpc>
            <a:spcBef>
              <a:spcPct val="0"/>
            </a:spcBef>
            <a:spcAft>
              <a:spcPct val="35000"/>
            </a:spcAft>
            <a:buNone/>
          </a:pPr>
          <a:r>
            <a:rPr lang="en-IN" sz="2600" kern="1200" dirty="0"/>
            <a:t>AIMS</a:t>
          </a:r>
        </a:p>
      </dsp:txBody>
      <dsp:txXfrm>
        <a:off x="2746628" y="483426"/>
        <a:ext cx="1888845" cy="1856501"/>
      </dsp:txXfrm>
    </dsp:sp>
    <dsp:sp modelId="{578CECF3-5984-4644-AD9B-603B699654EE}">
      <dsp:nvSpPr>
        <dsp:cNvPr id="0" name=""/>
        <dsp:cNvSpPr/>
      </dsp:nvSpPr>
      <dsp:spPr>
        <a:xfrm>
          <a:off x="3993676" y="1781537"/>
          <a:ext cx="2671231" cy="2671193"/>
        </a:xfrm>
        <a:prstGeom prst="ellipse">
          <a:avLst/>
        </a:prstGeom>
        <a:solidFill>
          <a:schemeClr val="accent1">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dirty="0"/>
            <a:t>Women</a:t>
          </a:r>
        </a:p>
        <a:p>
          <a:pPr marL="0" lvl="0" indent="0" algn="ctr" defTabSz="1155700">
            <a:lnSpc>
              <a:spcPct val="90000"/>
            </a:lnSpc>
            <a:spcBef>
              <a:spcPct val="0"/>
            </a:spcBef>
            <a:spcAft>
              <a:spcPct val="35000"/>
            </a:spcAft>
            <a:buNone/>
          </a:pPr>
          <a:r>
            <a:rPr lang="en-IN" sz="2600" kern="1200" dirty="0"/>
            <a:t>Health</a:t>
          </a:r>
        </a:p>
      </dsp:txBody>
      <dsp:txXfrm>
        <a:off x="4384869" y="2172724"/>
        <a:ext cx="1888845" cy="1888819"/>
      </dsp:txXfrm>
    </dsp:sp>
  </dsp:spTree>
</dsp:drawing>
</file>

<file path=ppt/diagrams/layout1.xml><?xml version="1.0" encoding="utf-8"?>
<dgm:layoutDef xmlns:dgm="http://schemas.openxmlformats.org/drawingml/2006/diagram" xmlns:a="http://schemas.openxmlformats.org/drawingml/2006/main" uniqueId="urn:microsoft.com/office/officeart/2005/8/layout/rings+Icon">
  <dgm:title val="Interconnected Rings"/>
  <dgm:desc val="Use to show overlapping or interconnected ideas or concepts. The first seven lines of Level 1 text correspond with a circle. Unused text does not appear, but remains available if you switch layouts.  "/>
  <dgm:catLst>
    <dgm:cat type="relationship" pri="32000"/>
    <dgm:cat type="officeonline" pri="6000"/>
  </dgm:catLst>
  <dgm:sampData useDef="1">
    <dgm:dataModel>
      <dgm:ptLst/>
      <dgm:bg/>
      <dgm:whole/>
    </dgm:dataModel>
  </dgm:sampData>
  <dgm:styleData>
    <dgm:dataModel>
      <dgm:ptLst>
        <dgm:pt modelId="0" type="doc"/>
        <dgm:pt modelId="10"/>
        <dgm:pt modelId="20"/>
      </dgm:ptLst>
      <dgm:cxnLst>
        <dgm:cxn modelId="30" srcId="0" destId="10" srcOrd="0" destOrd="0"/>
        <dgm:cxn modelId="40" srcId="0" destId="20" srcOrd="1" destOrd="0"/>
      </dgm:cxnLst>
      <dgm:bg/>
      <dgm:whole/>
    </dgm:dataModel>
  </dgm:styleData>
  <dgm:clrData>
    <dgm:dataModel>
      <dgm:ptLst>
        <dgm:pt modelId="0" type="doc"/>
        <dgm:pt modelId="10"/>
        <dgm:pt modelId="20"/>
        <dgm:pt modelId="30"/>
        <dgm:pt modelId="40"/>
      </dgm:ptLst>
      <dgm:cxnLst>
        <dgm:cxn modelId="50" srcId="0" destId="10" srcOrd="0" destOrd="0"/>
        <dgm:cxn modelId="60" srcId="0" destId="20" srcOrd="1" destOrd="0"/>
        <dgm:cxn modelId="70" srcId="0" destId="30" srcOrd="2" destOrd="0"/>
        <dgm:cxn modelId="80" srcId="0" destId="40" srcOrd="2" destOrd="0"/>
      </dgm:cxnLst>
      <dgm:bg/>
      <dgm:whole/>
    </dgm:dataModel>
  </dgm:clrData>
  <dgm:layoutNode name="Name0">
    <dgm:varLst>
      <dgm:chMax val="7"/>
      <dgm:dir/>
      <dgm:resizeHandles val="exact"/>
    </dgm:varLst>
    <dgm:choose name="Name1">
      <dgm:if name="Name2" axis="ch" ptType="node" func="cnt" op="lt" val="1">
        <dgm:alg type="composite"/>
        <dgm:shape xmlns:r="http://schemas.openxmlformats.org/officeDocument/2006/relationships" r:blip="">
          <dgm:adjLst/>
        </dgm:shape>
        <dgm:presOf/>
        <dgm:constrLst/>
        <dgm:ruleLst/>
      </dgm:if>
      <dgm:if name="Name3" axis="ch" ptType="node" func="cnt" op="equ" val="1">
        <dgm:alg type="composite">
          <dgm:param type="ar" val="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dgm:constr type="h" for="ch" forName="ellipse1" refType="h"/>
        </dgm:constrLst>
      </dgm:if>
      <dgm:if name="Name4" axis="ch" ptType="node" func="cnt" op="equ" val="2">
        <dgm:alg type="composite">
          <dgm:param type="ar" val="0.908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6602"/>
          <dgm:constr type="h" for="ch" forName="ellipse1" refType="h" fact="0.5999"/>
          <dgm:constr type="l" for="ch" forName="ellipse2" refType="w" fact="0.3398"/>
          <dgm:constr type="t" for="ch" forName="ellipse2" refType="h" fact="0.4001"/>
          <dgm:constr type="w" for="ch" forName="ellipse2" refType="w" fact="0.6602"/>
          <dgm:constr type="h" for="ch" forName="ellipse2" refType="h" fact="0.5999"/>
        </dgm:constrLst>
      </dgm:if>
      <dgm:if name="Name5" axis="ch" ptType="node" func="cnt" op="equ" val="3">
        <dgm:alg type="composite">
          <dgm:param type="ar" val="1.2171"/>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4929"/>
          <dgm:constr type="h" for="ch" forName="ellipse1" refType="h" fact="0.5999"/>
          <dgm:constr type="l" for="ch" forName="ellipse2" refType="w" fact="0.2537"/>
          <dgm:constr type="t" for="ch" forName="ellipse2" refType="h" fact="0.4001"/>
          <dgm:constr type="w" for="ch" forName="ellipse2" refType="w" fact="0.4929"/>
          <dgm:constr type="h" for="ch" forName="ellipse2" refType="h" fact="0.5999"/>
          <dgm:constr type="l" for="ch" forName="ellipse3" refType="w" fact="0.5071"/>
          <dgm:constr type="t" for="ch" forName="ellipse3" refType="h" fact="0"/>
          <dgm:constr type="w" for="ch" forName="ellipse3" refType="w" fact="0.4929"/>
          <dgm:constr type="h" for="ch" forName="ellipse3" refType="h" fact="0.5999"/>
        </dgm:constrLst>
      </dgm:if>
      <dgm:if name="Name6" axis="ch" ptType="node" func="cnt" op="equ" val="4">
        <dgm:alg type="composite">
          <dgm:param type="ar" val="1.5255"/>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932"/>
          <dgm:constr type="h" for="ch" forName="ellipse1" refType="h" fact="0.5999"/>
          <dgm:constr type="l" for="ch" forName="ellipse2" refType="w" fact="0.2023"/>
          <dgm:constr type="t" for="ch" forName="ellipse2" refType="h" fact="0.4001"/>
          <dgm:constr type="w" for="ch" forName="ellipse2" refType="w" fact="0.3932"/>
          <dgm:constr type="h" for="ch" forName="ellipse2" refType="h" fact="0.5999"/>
          <dgm:constr type="l" for="ch" forName="ellipse3" refType="w" fact="0.4045"/>
          <dgm:constr type="t" for="ch" forName="ellipse3" refType="h" fact="0"/>
          <dgm:constr type="w" for="ch" forName="ellipse3" refType="w" fact="0.3932"/>
          <dgm:constr type="h" for="ch" forName="ellipse3" refType="h" fact="0.5999"/>
          <dgm:constr type="l" for="ch" forName="ellipse4" refType="w" fact="0.6068"/>
          <dgm:constr type="t" for="ch" forName="ellipse4" refType="h" fact="0.4001"/>
          <dgm:constr type="w" for="ch" forName="ellipse4" refType="w" fact="0.3932"/>
          <dgm:constr type="h" for="ch" forName="ellipse4" refType="h" fact="0.5999"/>
        </dgm:constrLst>
      </dgm:if>
      <dgm:if name="Name7" axis="ch" ptType="node" func="cnt" op="equ" val="5">
        <dgm:alg type="composite">
          <dgm:param type="ar" val="1.834"/>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3271"/>
          <dgm:constr type="h" for="ch" forName="ellipse1" refType="h" fact="0.5999"/>
          <dgm:constr type="l" for="ch" forName="ellipse2" refType="w" fact="0.1682"/>
          <dgm:constr type="t" for="ch" forName="ellipse2" refType="h" fact="0.4001"/>
          <dgm:constr type="w" for="ch" forName="ellipse2" refType="w" fact="0.3271"/>
          <dgm:constr type="h" for="ch" forName="ellipse2" refType="h" fact="0.5999"/>
          <dgm:constr type="l" for="ch" forName="ellipse3" refType="w" fact="0.3365"/>
          <dgm:constr type="t" for="ch" forName="ellipse3" refType="h" fact="0"/>
          <dgm:constr type="w" for="ch" forName="ellipse3" refType="w" fact="0.3271"/>
          <dgm:constr type="h" for="ch" forName="ellipse3" refType="h" fact="0.5999"/>
          <dgm:constr type="l" for="ch" forName="ellipse4" refType="w" fact="0.5047"/>
          <dgm:constr type="t" for="ch" forName="ellipse4" refType="h" fact="0.4001"/>
          <dgm:constr type="w" for="ch" forName="ellipse4" refType="w" fact="0.3271"/>
          <dgm:constr type="h" for="ch" forName="ellipse4" refType="h" fact="0.5999"/>
          <dgm:constr type="l" for="ch" forName="ellipse5" refType="w" fact="0.6729"/>
          <dgm:constr type="t" for="ch" forName="ellipse5" refType="h" fact="0"/>
          <dgm:constr type="w" for="ch" forName="ellipse5" refType="w" fact="0.3271"/>
          <dgm:constr type="h" for="ch" forName="ellipse5" refType="h" fact="0.5999"/>
        </dgm:constrLst>
      </dgm:if>
      <dgm:if name="Name8" axis="ch" ptType="node" func="cnt" op="equ" val="6">
        <dgm:alg type="composite">
          <dgm:param type="ar" val="2.1873"/>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78"/>
          <dgm:constr type="h" for="ch" forName="ellipse1" refType="h" fact="0.6081"/>
          <dgm:constr type="l" for="ch" forName="ellipse2" refType="w" fact="0.1444"/>
          <dgm:constr type="t" for="ch" forName="ellipse2" refType="h" fact="0.3919"/>
          <dgm:constr type="w" for="ch" forName="ellipse2" refType="w" fact="0.278"/>
          <dgm:constr type="h" for="ch" forName="ellipse2" refType="h" fact="0.6081"/>
          <dgm:constr type="l" for="ch" forName="ellipse3" refType="w" fact="0.2888"/>
          <dgm:constr type="t" for="ch" forName="ellipse3" refType="h" fact="0"/>
          <dgm:constr type="w" for="ch" forName="ellipse3" refType="w" fact="0.278"/>
          <dgm:constr type="h" for="ch" forName="ellipse3" refType="h" fact="0.6081"/>
          <dgm:constr type="l" for="ch" forName="ellipse4" refType="w" fact="0.4332"/>
          <dgm:constr type="t" for="ch" forName="ellipse4" refType="h" fact="0.3919"/>
          <dgm:constr type="w" for="ch" forName="ellipse4" refType="w" fact="0.278"/>
          <dgm:constr type="h" for="ch" forName="ellipse4" refType="h" fact="0.6081"/>
          <dgm:constr type="l" for="ch" forName="ellipse5" refType="w" fact="0.5776"/>
          <dgm:constr type="t" for="ch" forName="ellipse5" refType="h" fact="0"/>
          <dgm:constr type="w" for="ch" forName="ellipse5" refType="w" fact="0.278"/>
          <dgm:constr type="h" for="ch" forName="ellipse5" refType="h" fact="0.6081"/>
          <dgm:constr type="l" for="ch" forName="ellipse6" refType="w" fact="0.722"/>
          <dgm:constr type="t" for="ch" forName="ellipse6" refType="h" fact="0.3919"/>
          <dgm:constr type="w" for="ch" forName="ellipse6" refType="w" fact="0.278"/>
          <dgm:constr type="h" for="ch" forName="ellipse6" refType="h" fact="0.6081"/>
        </dgm:constrLst>
      </dgm:if>
      <dgm:else name="Name9">
        <dgm:alg type="composite">
          <dgm:param type="ar" val="2.3466"/>
        </dgm:alg>
        <dgm:shape xmlns:r="http://schemas.openxmlformats.org/officeDocument/2006/relationships" r:blip="">
          <dgm:adjLst/>
        </dgm:shape>
        <dgm:presOf/>
        <dgm:constrLst>
          <dgm:constr type="primFontSz" for="des" ptType="node" op="equ" val="65"/>
          <dgm:constr type="l" for="ch" forName="ellipse1" refType="w" fact="0"/>
          <dgm:constr type="t" for="ch" forName="ellipse1" refType="h" fact="0"/>
          <dgm:constr type="w" for="ch" forName="ellipse1" refType="w" fact="0.2455"/>
          <dgm:constr type="h" for="ch" forName="ellipse1" refType="h" fact="0.5761"/>
          <dgm:constr type="l" for="ch" forName="ellipse2" refType="w" fact="0.1257"/>
          <dgm:constr type="t" for="ch" forName="ellipse2" refType="h" fact="0.4239"/>
          <dgm:constr type="w" for="ch" forName="ellipse2" refType="w" fact="0.2455"/>
          <dgm:constr type="h" for="ch" forName="ellipse2" refType="h" fact="0.5761"/>
          <dgm:constr type="l" for="ch" forName="ellipse3" refType="w" fact="0.2515"/>
          <dgm:constr type="t" for="ch" forName="ellipse3" refType="h" fact="0"/>
          <dgm:constr type="w" for="ch" forName="ellipse3" refType="w" fact="0.2455"/>
          <dgm:constr type="h" for="ch" forName="ellipse3" refType="h" fact="0.5761"/>
          <dgm:constr type="l" for="ch" forName="ellipse4" refType="w" fact="0.3772"/>
          <dgm:constr type="t" for="ch" forName="ellipse4" refType="h" fact="0.4239"/>
          <dgm:constr type="w" for="ch" forName="ellipse4" refType="w" fact="0.2455"/>
          <dgm:constr type="h" for="ch" forName="ellipse4" refType="h" fact="0.5761"/>
          <dgm:constr type="l" for="ch" forName="ellipse5" refType="w" fact="0.503"/>
          <dgm:constr type="t" for="ch" forName="ellipse5" refType="h" fact="0"/>
          <dgm:constr type="w" for="ch" forName="ellipse5" refType="w" fact="0.2455"/>
          <dgm:constr type="h" for="ch" forName="ellipse5" refType="h" fact="0.5761"/>
          <dgm:constr type="l" for="ch" forName="ellipse6" refType="w" fact="0.6287"/>
          <dgm:constr type="t" for="ch" forName="ellipse6" refType="h" fact="0.4239"/>
          <dgm:constr type="w" for="ch" forName="ellipse6" refType="w" fact="0.2455"/>
          <dgm:constr type="h" for="ch" forName="ellipse6" refType="h" fact="0.5761"/>
          <dgm:constr type="l" for="ch" forName="ellipse7" refType="w" fact="0.7545"/>
          <dgm:constr type="t" for="ch" forName="ellipse7" refType="h" fact="0"/>
          <dgm:constr type="w" for="ch" forName="ellipse7" refType="w" fact="0.2455"/>
          <dgm:constr type="h" for="ch" forName="ellipse7" refType="h" fact="0.5761"/>
        </dgm:constrLst>
      </dgm:else>
    </dgm:choose>
    <dgm:choose name="Name10">
      <dgm:if name="Name11" axis="ch" ptType="node" func="cnt" op="gte" val="1">
        <dgm:layoutNode name="ellipse1" styleLbl="vennNode1">
          <dgm:varLst>
            <dgm:bulletEnabled val="1"/>
          </dgm:varLst>
          <dgm:alg type="tx"/>
          <dgm:shape xmlns:r="http://schemas.openxmlformats.org/officeDocument/2006/relationships" type="ellipse" r:blip="">
            <dgm:adjLst/>
          </dgm:shape>
          <dgm:choose name="Name12">
            <dgm:if name="Name13" func="var" arg="dir" op="equ" val="norm">
              <dgm:presOf axis="ch desOrSelf" ptType="node node" st="1 1" cnt="1 0"/>
            </dgm:if>
            <dgm:else name="Name14">
              <dgm:choose name="Name15">
                <dgm:if name="Name16" axis="ch" ptType="node" func="cnt" op="equ" val="1">
                  <dgm:presOf axis="ch desOrSelf" ptType="node node" st="1 1" cnt="1 0"/>
                </dgm:if>
                <dgm:if name="Name17" axis="ch" ptType="node" func="cnt" op="equ" val="2">
                  <dgm:presOf axis="ch desOrSelf" ptType="node node" st="2 1" cnt="1 0"/>
                </dgm:if>
                <dgm:if name="Name18" axis="ch" ptType="node" func="cnt" op="equ" val="3">
                  <dgm:presOf axis="ch desOrSelf" ptType="node node" st="3 1" cnt="1 0"/>
                </dgm:if>
                <dgm:if name="Name19" axis="ch" ptType="node" func="cnt" op="equ" val="4">
                  <dgm:presOf axis="ch desOrSelf" ptType="node node" st="4 1" cnt="1 0"/>
                </dgm:if>
                <dgm:if name="Name20" axis="ch" ptType="node" func="cnt" op="equ" val="5">
                  <dgm:presOf axis="ch desOrSelf" ptType="node node" st="5 1" cnt="1 0"/>
                </dgm:if>
                <dgm:if name="Name21" axis="ch" ptType="node" func="cnt" op="equ" val="6">
                  <dgm:presOf axis="ch desOrSelf" ptType="node node" st="6 1" cnt="1 0"/>
                </dgm:if>
                <dgm:if name="Name22" axis="ch" ptType="node" func="cnt" op="gte" val="7">
                  <dgm:presOf axis="ch desOrSelf" ptType="node node" st="7 1" cnt="1 0"/>
                </dgm:if>
                <dgm:else name="Name2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4"/>
    </dgm:choose>
    <dgm:choose name="Name25">
      <dgm:if name="Name26" axis="ch" ptType="node" func="cnt" op="gte" val="2">
        <dgm:layoutNode name="ellipse2" styleLbl="vennNode1">
          <dgm:varLst>
            <dgm:bulletEnabled val="1"/>
          </dgm:varLst>
          <dgm:alg type="tx"/>
          <dgm:choose name="Name27">
            <dgm:if name="Name28" func="var" arg="dir" op="equ" val="norm">
              <dgm:shape xmlns:r="http://schemas.openxmlformats.org/officeDocument/2006/relationships" type="ellipse" r:blip="">
                <dgm:adjLst/>
              </dgm:shape>
              <dgm:presOf axis="ch desOrSelf" ptType="node node" st="2 1" cnt="1 0"/>
            </dgm:if>
            <dgm:else name="Name29">
              <dgm:shape xmlns:r="http://schemas.openxmlformats.org/officeDocument/2006/relationships" type="ellipse" r:blip="" zOrderOff="-2">
                <dgm:adjLst/>
              </dgm:shape>
              <dgm:choose name="Name30">
                <dgm:if name="Name31" axis="ch" ptType="node" func="cnt" op="equ" val="2">
                  <dgm:presOf axis="ch desOrSelf" ptType="node node" st="1 1" cnt="1 0"/>
                </dgm:if>
                <dgm:if name="Name32" axis="ch" ptType="node" func="cnt" op="equ" val="3">
                  <dgm:presOf axis="ch desOrSelf" ptType="node node" st="2 1" cnt="1 0"/>
                </dgm:if>
                <dgm:if name="Name33" axis="ch" ptType="node" func="cnt" op="equ" val="4">
                  <dgm:presOf axis="ch desOrSelf" ptType="node node" st="3 1" cnt="1 0"/>
                </dgm:if>
                <dgm:if name="Name34" axis="ch" ptType="node" func="cnt" op="equ" val="5">
                  <dgm:presOf axis="ch desOrSelf" ptType="node node" st="4 1" cnt="1 0"/>
                </dgm:if>
                <dgm:if name="Name35" axis="ch" ptType="node" func="cnt" op="equ" val="6">
                  <dgm:presOf axis="ch desOrSelf" ptType="node node" st="5 1" cnt="1 0"/>
                </dgm:if>
                <dgm:if name="Name36" axis="ch" ptType="node" func="cnt" op="gte" val="7">
                  <dgm:presOf axis="ch desOrSelf" ptType="node node" st="6 1" cnt="1 0"/>
                </dgm:if>
                <dgm:else name="Name37"/>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8"/>
    </dgm:choose>
    <dgm:choose name="Name39">
      <dgm:if name="Name40" axis="ch" ptType="node" func="cnt" op="gte" val="3">
        <dgm:layoutNode name="ellipse3" styleLbl="vennNode1">
          <dgm:varLst>
            <dgm:bulletEnabled val="1"/>
          </dgm:varLst>
          <dgm:alg type="tx"/>
          <dgm:shape xmlns:r="http://schemas.openxmlformats.org/officeDocument/2006/relationships" type="ellipse" r:blip="">
            <dgm:adjLst/>
          </dgm:shape>
          <dgm:choose name="Name41">
            <dgm:if name="Name42" func="var" arg="dir" op="equ" val="norm">
              <dgm:shape xmlns:r="http://schemas.openxmlformats.org/officeDocument/2006/relationships" type="ellipse" r:blip="">
                <dgm:adjLst/>
              </dgm:shape>
              <dgm:presOf axis="ch desOrSelf" ptType="node node" st="3 1" cnt="1 0"/>
            </dgm:if>
            <dgm:else name="Name43">
              <dgm:shape xmlns:r="http://schemas.openxmlformats.org/officeDocument/2006/relationships" type="ellipse" r:blip="" zOrderOff="-4">
                <dgm:adjLst/>
              </dgm:shape>
              <dgm:choose name="Name44">
                <dgm:if name="Name45" axis="ch" ptType="node" func="cnt" op="equ" val="3">
                  <dgm:presOf axis="ch desOrSelf" ptType="node node" st="1 1" cnt="1 0"/>
                </dgm:if>
                <dgm:if name="Name46" axis="ch" ptType="node" func="cnt" op="equ" val="4">
                  <dgm:presOf axis="ch desOrSelf" ptType="node node" st="2 1" cnt="1 0"/>
                </dgm:if>
                <dgm:if name="Name47" axis="ch" ptType="node" func="cnt" op="equ" val="5">
                  <dgm:presOf axis="ch desOrSelf" ptType="node node" st="3 1" cnt="1 0"/>
                </dgm:if>
                <dgm:if name="Name48" axis="ch" ptType="node" func="cnt" op="equ" val="6">
                  <dgm:presOf axis="ch desOrSelf" ptType="node node" st="4 1" cnt="1 0"/>
                </dgm:if>
                <dgm:if name="Name49" axis="ch" ptType="node" func="cnt" op="gte" val="7">
                  <dgm:presOf axis="ch desOrSelf" ptType="node node" st="5 1" cnt="1 0"/>
                </dgm:if>
                <dgm:else name="Name50"/>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1"/>
    </dgm:choose>
    <dgm:choose name="Name52">
      <dgm:if name="Name53" axis="ch" ptType="node" func="cnt" op="gte" val="4">
        <dgm:layoutNode name="ellipse4" styleLbl="vennNode1">
          <dgm:varLst>
            <dgm:bulletEnabled val="1"/>
          </dgm:varLst>
          <dgm:alg type="tx"/>
          <dgm:choose name="Name54">
            <dgm:if name="Name55" func="var" arg="dir" op="equ" val="norm">
              <dgm:shape xmlns:r="http://schemas.openxmlformats.org/officeDocument/2006/relationships" type="ellipse" r:blip="">
                <dgm:adjLst/>
              </dgm:shape>
              <dgm:presOf axis="ch desOrSelf" ptType="node node" st="4 1" cnt="1 0"/>
            </dgm:if>
            <dgm:else name="Name56">
              <dgm:shape xmlns:r="http://schemas.openxmlformats.org/officeDocument/2006/relationships" type="ellipse" r:blip="" zOrderOff="-6">
                <dgm:adjLst/>
              </dgm:shape>
              <dgm:choose name="Name57">
                <dgm:if name="Name58" axis="ch" ptType="node" func="cnt" op="equ" val="4">
                  <dgm:presOf axis="ch desOrSelf" ptType="node node" st="1 1" cnt="1 0"/>
                </dgm:if>
                <dgm:if name="Name59" axis="ch" ptType="node" func="cnt" op="equ" val="5">
                  <dgm:presOf axis="ch desOrSelf" ptType="node node" st="2 1" cnt="1 0"/>
                </dgm:if>
                <dgm:if name="Name60" axis="ch" ptType="node" func="cnt" op="equ" val="6">
                  <dgm:presOf axis="ch desOrSelf" ptType="node node" st="3 1" cnt="1 0"/>
                </dgm:if>
                <dgm:if name="Name61" axis="ch" ptType="node" func="cnt" op="gte" val="7">
                  <dgm:presOf axis="ch desOrSelf" ptType="node node" st="4 1" cnt="1 0"/>
                </dgm:if>
                <dgm:else name="Name62"/>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3"/>
    </dgm:choose>
    <dgm:choose name="Name64">
      <dgm:if name="Name65" axis="ch" ptType="node" func="cnt" op="gte" val="5">
        <dgm:layoutNode name="ellipse5" styleLbl="vennNode1">
          <dgm:varLst>
            <dgm:bulletEnabled val="1"/>
          </dgm:varLst>
          <dgm:alg type="tx"/>
          <dgm:choose name="Name66">
            <dgm:if name="Name67" func="var" arg="dir" op="equ" val="norm">
              <dgm:shape xmlns:r="http://schemas.openxmlformats.org/officeDocument/2006/relationships" type="ellipse" r:blip="">
                <dgm:adjLst/>
              </dgm:shape>
              <dgm:presOf axis="ch desOrSelf" ptType="node node" st="5 1" cnt="1 0"/>
            </dgm:if>
            <dgm:else name="Name68">
              <dgm:shape xmlns:r="http://schemas.openxmlformats.org/officeDocument/2006/relationships" type="ellipse" r:blip="" zOrderOff="-8">
                <dgm:adjLst/>
              </dgm:shape>
              <dgm:choose name="Name69">
                <dgm:if name="Name70" axis="ch" ptType="node" func="cnt" op="equ" val="5">
                  <dgm:presOf axis="ch desOrSelf" ptType="node node" st="1 1" cnt="1 0"/>
                </dgm:if>
                <dgm:if name="Name71" axis="ch" ptType="node" func="cnt" op="equ" val="6">
                  <dgm:presOf axis="ch desOrSelf" ptType="node node" st="2 1" cnt="1 0"/>
                </dgm:if>
                <dgm:if name="Name72" axis="ch" ptType="node" func="cnt" op="gte" val="7">
                  <dgm:presOf axis="ch desOrSelf" ptType="node node" st="3 1" cnt="1 0"/>
                </dgm:if>
                <dgm:else name="Name7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4"/>
    </dgm:choose>
    <dgm:choose name="Name75">
      <dgm:if name="Name76" axis="ch" ptType="node" func="cnt" op="gte" val="6">
        <dgm:layoutNode name="ellipse6" styleLbl="vennNode1">
          <dgm:varLst>
            <dgm:bulletEnabled val="1"/>
          </dgm:varLst>
          <dgm:alg type="tx"/>
          <dgm:choose name="Name77">
            <dgm:if name="Name78" func="var" arg="dir" op="equ" val="norm">
              <dgm:shape xmlns:r="http://schemas.openxmlformats.org/officeDocument/2006/relationships" type="ellipse" r:blip="">
                <dgm:adjLst/>
              </dgm:shape>
              <dgm:presOf axis="ch desOrSelf" ptType="node node" st="6 1" cnt="1 0"/>
            </dgm:if>
            <dgm:else name="Name79">
              <dgm:shape xmlns:r="http://schemas.openxmlformats.org/officeDocument/2006/relationships" type="ellipse" r:blip="" zOrderOff="-10">
                <dgm:adjLst/>
              </dgm:shape>
              <dgm:choose name="Name80">
                <dgm:if name="Name81" axis="ch" ptType="node" func="cnt" op="equ" val="6">
                  <dgm:presOf axis="ch desOrSelf" ptType="node node" st="1 1" cnt="1 0"/>
                </dgm:if>
                <dgm:if name="Name82" axis="ch" ptType="node" func="cnt" op="gte" val="7">
                  <dgm:presOf axis="ch desOrSelf" ptType="node node" st="2 1" cnt="1 0"/>
                </dgm:if>
                <dgm:else name="Name83"/>
              </dgm:choose>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choose name="Name85">
      <dgm:if name="Name86" axis="ch" ptType="node" func="cnt" op="gte" val="7">
        <dgm:layoutNode name="ellipse7" styleLbl="vennNode1">
          <dgm:varLst>
            <dgm:bulletEnabled val="1"/>
          </dgm:varLst>
          <dgm:alg type="tx"/>
          <dgm:choose name="Name87">
            <dgm:if name="Name88" func="var" arg="dir" op="equ" val="norm">
              <dgm:shape xmlns:r="http://schemas.openxmlformats.org/officeDocument/2006/relationships" type="ellipse" r:blip="">
                <dgm:adjLst/>
              </dgm:shape>
              <dgm:presOf axis="ch desOrSelf" ptType="node node" st="7 1" cnt="1 0"/>
            </dgm:if>
            <dgm:else name="Name89">
              <dgm:shape xmlns:r="http://schemas.openxmlformats.org/officeDocument/2006/relationships" type="ellipse" r:blip="" zOrderOff="-12">
                <dgm:adjLst/>
              </dgm:shape>
              <dgm:presOf axis="ch desOrSelf" ptType="node node" st="1 1" cnt="1 0"/>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12192000" cy="6858000"/>
            <a:chOff x="0" y="0"/>
            <a:chExt cx="12192000" cy="6858000"/>
          </a:xfrm>
        </p:grpSpPr>
        <p:sp>
          <p:nvSpPr>
            <p:cNvPr id="8" name="Rectangle 7"/>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Oval 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Oval 10"/>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76279" y="1792223"/>
            <a:ext cx="990599" cy="304799"/>
          </a:xfrm>
        </p:spPr>
        <p:txBody>
          <a:bodyPr anchor="t"/>
          <a:lstStyle>
            <a:lvl1pPr algn="l">
              <a:defRPr b="0" i="0">
                <a:solidFill>
                  <a:schemeClr val="bg1"/>
                </a:solidFill>
              </a:defRPr>
            </a:lvl1pPr>
          </a:lstStyle>
          <a:p>
            <a:fld id="{D200B3F0-A9BC-48CE-8EB6-ECE965069900}" type="datetimeFigureOut">
              <a:rPr lang="en-US" dirty="0"/>
              <a:pPr/>
              <a:t>3/6/2019</a:t>
            </a:fld>
            <a:endParaRPr lang="en-US" dirty="0"/>
          </a:p>
        </p:txBody>
      </p:sp>
      <p:sp>
        <p:nvSpPr>
          <p:cNvPr id="5" name="Footer Placeholder 4"/>
          <p:cNvSpPr>
            <a:spLocks noGrp="1"/>
          </p:cNvSpPr>
          <p:nvPr>
            <p:ph type="ftr" sz="quarter" idx="11"/>
          </p:nvPr>
        </p:nvSpPr>
        <p:spPr bwMode="gray">
          <a:xfrm rot="5400000">
            <a:off x="8963575" y="3226820"/>
            <a:ext cx="3859795" cy="304801"/>
          </a:xfrm>
        </p:spPr>
        <p:txBody>
          <a:bodyPr anchor="b"/>
          <a:lstStyle>
            <a:lvl1pPr>
              <a:defRPr b="0" i="0">
                <a:solidFill>
                  <a:schemeClr val="bg1"/>
                </a:solidFill>
              </a:defRPr>
            </a:lvl1pPr>
          </a:lstStyle>
          <a:p>
            <a:r>
              <a:rPr lang="en-US" dirty="0"/>
              <a:t>
              </a:t>
            </a:r>
          </a:p>
        </p:txBody>
      </p:sp>
      <p:sp>
        <p:nvSpPr>
          <p:cNvPr id="17" name="Rectangle 16"/>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5945"/>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2683"/>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DF9FFFF-3106-4DDB-AA62-0C80862170D6}" type="datetimeFigureOut">
              <a:rPr lang="en-US" dirty="0"/>
              <a:t>3/6/2019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nchor="ct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3DA38B7-AE95-4DC8-9A51-7A71F545B098}" type="datetimeFigureOut">
              <a:rPr lang="en-US" dirty="0"/>
              <a:t>3/6/2019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6" name="Rectangle 15"/>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1" name="TextBox 10"/>
          <p:cNvSpPr txBox="1"/>
          <p:nvPr/>
        </p:nvSpPr>
        <p:spPr bwMode="gray">
          <a:xfrm>
            <a:off x="898295" y="603589"/>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13" name="TextBox 12"/>
          <p:cNvSpPr txBox="1"/>
          <p:nvPr/>
        </p:nvSpPr>
        <p:spPr bwMode="gray">
          <a:xfrm>
            <a:off x="9705137" y="2613787"/>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74801" y="980517"/>
            <a:ext cx="8460983" cy="2705034"/>
          </a:xfrm>
        </p:spPr>
        <p:txBody>
          <a:bodyPr anchor="ct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86515"/>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14393"/>
            <a:ext cx="8825659" cy="1012664"/>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86F1EC2B-8188-4AC2-9F0D-8D09C51D505A}" type="datetimeFigureOut">
              <a:rPr lang="en-US" dirty="0"/>
              <a:t>3/6/2019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4" name="Rectangle 23"/>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0" name="Rectangle 9"/>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2404477"/>
            <a:ext cx="8825659" cy="178870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38587" y="5024967"/>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212B75E-944F-430B-BE5F-C69FA8823C04}" type="datetimeFigureOut">
              <a:rPr lang="en-US" dirty="0"/>
              <a:t>3/6/2019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2" name="Rectangle 11"/>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7"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109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87261"/>
            <a:ext cx="3129168" cy="28397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10999"/>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87261"/>
            <a:ext cx="3145380" cy="28397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1" y="2603500"/>
            <a:ext cx="315744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87261"/>
            <a:ext cx="3161029" cy="283979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9AE0DC7-7F53-471C-A711-B3DA6F2535F3}" type="datetimeFigureOut">
              <a:rPr lang="en-US" dirty="0"/>
              <a:t>3/6/2019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20744" cy="576263"/>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11246"/>
            <a:ext cx="2691242" cy="158376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20745"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42840"/>
            <a:ext cx="2691242" cy="155217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7"/>
            <a:ext cx="3050438" cy="92140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5"/>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18992"/>
            <a:ext cx="2691242" cy="157601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09107"/>
            <a:ext cx="3054127" cy="89634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1" name="Straight Connector 20"/>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C1F4C9D-4618-451D-80C1-6A376BB42AB4}" type="datetimeFigureOut">
              <a:rPr lang="en-US" dirty="0"/>
              <a:t>3/6/2019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4D2318-CE40-42F6-962A-4C6D6CF697DB}" type="datetimeFigureOut">
              <a:rPr lang="en-US" dirty="0"/>
              <a:t>3/6/2019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2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97430"/>
            <a:ext cx="1409965" cy="4729626"/>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97429"/>
            <a:ext cx="6247546" cy="472962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476AC1-EB7F-4BEF-90D9-5764B50DAF8A}" type="datetimeFigureOut">
              <a:rPr lang="en-US" dirty="0"/>
              <a:t>3/6/2019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8" name="Rectangle 17"/>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Title Placeholder 1"/>
          <p:cNvSpPr>
            <a:spLocks noGrp="1"/>
          </p:cNvSpPr>
          <p:nvPr>
            <p:ph type="title"/>
          </p:nvPr>
        </p:nvSpPr>
        <p:spPr>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0712A-F861-4AB0-A754-4F5A2033CD4B}" type="datetimeFigureOut">
              <a:rPr lang="en-US" dirty="0"/>
              <a:t>3/6/2019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4"/>
            <a:ext cx="4351023" cy="2283823"/>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24507B7-F2DC-4B2C-B14D-58A9766807A2}" type="datetimeFigureOut">
              <a:rPr lang="en-US" dirty="0"/>
              <a:t>3/6/2019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1368" y="2603500"/>
            <a:ext cx="4828744"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1" y="2603500"/>
            <a:ext cx="4825159" cy="337770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A483D-5CB4-4842-8F2F-05D5276ACF63}" type="datetimeFigureOut">
              <a:rPr lang="en-US" dirty="0"/>
              <a:t>3/6/2019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36063"/>
            <a:ext cx="48251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212326"/>
            <a:ext cx="4825158" cy="280747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1" y="2603499"/>
            <a:ext cx="4825160" cy="608825"/>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212327"/>
            <a:ext cx="4825159" cy="280747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1CE32E-9DC0-47C8-A657-48F5C3E4A10B}" type="datetimeFigureOut">
              <a:rPr lang="en-US" dirty="0"/>
              <a:t>3/6/2019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DF5C0D-8C3A-4771-A43D-83937FC700D4}" type="datetimeFigureOut">
              <a:rPr lang="en-US" dirty="0"/>
              <a:t>3/6/2019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03D2D6-FCC2-425A-A4A7-8058E8C01CB1}" type="datetimeFigureOut">
              <a:rPr lang="en-US" dirty="0"/>
              <a:t>3/6/2019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3129280"/>
            <a:ext cx="2793158" cy="289559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8CF2683-E6E7-4CC3-9EEE-7854DD4F3545}" type="datetimeFigureOut">
              <a:rPr lang="en-US" dirty="0"/>
              <a:t>3/6/2019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0" name="Group 9"/>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8" name="Rectangle 7"/>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2" y="1143000"/>
            <a:ext cx="3227192"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20F81-B39D-4CBB-8BF3-5D6E395D0F72}" type="datetimeFigureOut">
              <a:rPr lang="en-US" dirty="0"/>
              <a:t>3/6/2019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5" name="Rectangle 14"/>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5" name="Rectangle 14"/>
            <p:cNvSpPr/>
            <p:nvPr/>
          </p:nvSpPr>
          <p:spPr>
            <a:xfrm>
              <a:off x="0" y="0"/>
              <a:ext cx="12192000" cy="6858000"/>
            </a:xfrm>
            <a:prstGeom prst="rect">
              <a:avLst/>
            </a:prstGeom>
            <a:blipFill>
              <a:blip r:embed="rId19">
                <a:duotone>
                  <a:schemeClr val="dk2">
                    <a:shade val="42000"/>
                    <a:hueMod val="42000"/>
                    <a:satMod val="124000"/>
                    <a:lumMod val="62000"/>
                  </a:schemeClr>
                  <a:schemeClr val="dk2">
                    <a:tint val="96000"/>
                    <a:satMod val="130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Oval 40"/>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9" name="Oval 3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1587"/>
              <a:ext cx="1600200" cy="1600200"/>
            </a:xfrm>
            <a:prstGeom prst="ellipse">
              <a:avLst/>
            </a:prstGeom>
            <a:gradFill flip="none" rotWithShape="1">
              <a:gsLst>
                <a:gs pos="0">
                  <a:schemeClr val="accent1">
                    <a:lumMod val="60000"/>
                    <a:lumOff val="40000"/>
                    <a:alpha val="14000"/>
                  </a:schemeClr>
                </a:gs>
                <a:gs pos="73000">
                  <a:schemeClr val="accent1">
                    <a:lumMod val="60000"/>
                    <a:lumOff val="40000"/>
                    <a:alpha val="0"/>
                  </a:schemeClr>
                </a:gs>
                <a:gs pos="36000">
                  <a:schemeClr val="accent1">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8" name="Oval 3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48"/>
            <p:cNvSpPr/>
            <p:nvPr/>
          </p:nvSpPr>
          <p:spPr>
            <a:xfrm>
              <a:off x="0" y="2667000"/>
              <a:ext cx="4191000" cy="4191000"/>
            </a:xfrm>
            <a:prstGeom prst="ellipse">
              <a:avLst/>
            </a:prstGeom>
            <a:gradFill flip="none" rotWithShape="1">
              <a:gsLst>
                <a:gs pos="0">
                  <a:schemeClr val="accent1">
                    <a:lumMod val="60000"/>
                    <a:lumOff val="40000"/>
                    <a:alpha val="11000"/>
                  </a:schemeClr>
                </a:gs>
                <a:gs pos="75000">
                  <a:schemeClr val="accent1">
                    <a:lumMod val="60000"/>
                    <a:lumOff val="40000"/>
                    <a:alpha val="0"/>
                  </a:schemeClr>
                </a:gs>
                <a:gs pos="36000">
                  <a:schemeClr val="accent1">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5239"/>
              <a:ext cx="990600" cy="990600"/>
            </a:xfrm>
            <a:prstGeom prst="ellipse">
              <a:avLst/>
            </a:prstGeom>
            <a:gradFill flip="none" rotWithShape="1">
              <a:gsLst>
                <a:gs pos="0">
                  <a:schemeClr val="accent1">
                    <a:lumMod val="60000"/>
                    <a:lumOff val="40000"/>
                    <a:alpha val="10000"/>
                  </a:schemeClr>
                </a:gs>
                <a:gs pos="66000">
                  <a:schemeClr val="accent1">
                    <a:lumMod val="60000"/>
                    <a:lumOff val="40000"/>
                    <a:alpha val="0"/>
                  </a:schemeClr>
                </a:gs>
                <a:gs pos="31000">
                  <a:schemeClr val="accent1">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47920"/>
            <a:ext cx="8761413" cy="72848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561110" y="6391839"/>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4" name="Date Placeholder 3"/>
          <p:cNvSpPr>
            <a:spLocks noGrp="1"/>
          </p:cNvSpPr>
          <p:nvPr>
            <p:ph type="dt" sz="half" idx="2"/>
          </p:nvPr>
        </p:nvSpPr>
        <p:spPr>
          <a:xfrm>
            <a:off x="10650938" y="6394407"/>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64B320A-89BA-47B2-A525-92E8D10B06E4}" type="datetimeFigureOut">
              <a:rPr lang="en-US" dirty="0"/>
              <a:t>3/6/2019</a:t>
            </a:fld>
            <a:endParaRPr lang="en-US" dirty="0"/>
          </a:p>
        </p:txBody>
      </p:sp>
      <p:sp>
        <p:nvSpPr>
          <p:cNvPr id="20" name="Rectangle 19"/>
          <p:cNvSpPr/>
          <p:nvPr/>
        </p:nvSpPr>
        <p:spPr>
          <a:xfrm>
            <a:off x="1044372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5">
            <a:extLst>
              <a:ext uri="{FF2B5EF4-FFF2-40B4-BE49-F238E27FC236}">
                <a16:creationId xmlns:a16="http://schemas.microsoft.com/office/drawing/2014/main" id="{71A313EA-42DA-4DFB-A5AF-3DF8784A80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F87E858B-887E-41CC-9ACE-D8F3774FBCD0}"/>
              </a:ext>
            </a:extLst>
          </p:cNvPr>
          <p:cNvSpPr>
            <a:spLocks noGrp="1"/>
          </p:cNvSpPr>
          <p:nvPr>
            <p:ph type="ctrTitle"/>
          </p:nvPr>
        </p:nvSpPr>
        <p:spPr>
          <a:xfrm>
            <a:off x="4515224" y="3426541"/>
            <a:ext cx="5730960" cy="2006046"/>
          </a:xfrm>
        </p:spPr>
        <p:txBody>
          <a:bodyPr>
            <a:normAutofit/>
          </a:bodyPr>
          <a:lstStyle/>
          <a:p>
            <a:r>
              <a:rPr lang="en-IN" sz="4800" dirty="0"/>
              <a:t>WOMEN EMPOWERNMENT</a:t>
            </a:r>
          </a:p>
        </p:txBody>
      </p:sp>
      <p:pic>
        <p:nvPicPr>
          <p:cNvPr id="7" name="Picture 6">
            <a:extLst>
              <a:ext uri="{FF2B5EF4-FFF2-40B4-BE49-F238E27FC236}">
                <a16:creationId xmlns:a16="http://schemas.microsoft.com/office/drawing/2014/main" id="{1009D6A6-AC1D-4DA5-A8DE-3FE94B6F6625}"/>
              </a:ext>
            </a:extLst>
          </p:cNvPr>
          <p:cNvPicPr>
            <a:picLocks noChangeAspect="1"/>
          </p:cNvPicPr>
          <p:nvPr/>
        </p:nvPicPr>
        <p:blipFill rotWithShape="1">
          <a:blip r:embed="rId2">
            <a:extLst/>
          </a:blip>
          <a:srcRect l="8965" r="59296"/>
          <a:stretch/>
        </p:blipFill>
        <p:spPr>
          <a:xfrm>
            <a:off x="469133" y="471948"/>
            <a:ext cx="3751053" cy="5909187"/>
          </a:xfrm>
          <a:prstGeom prst="rect">
            <a:avLst/>
          </a:prstGeom>
          <a:ln>
            <a:noFill/>
          </a:ln>
        </p:spPr>
      </p:pic>
      <p:sp>
        <p:nvSpPr>
          <p:cNvPr id="14" name="Rectangle 13">
            <a:extLst>
              <a:ext uri="{FF2B5EF4-FFF2-40B4-BE49-F238E27FC236}">
                <a16:creationId xmlns:a16="http://schemas.microsoft.com/office/drawing/2014/main" id="{2DA178C5-C22D-4772-BE29-9A0877DF08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9095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8055C-A20D-4111-AC8C-1F35FAF618EA}"/>
              </a:ext>
            </a:extLst>
          </p:cNvPr>
          <p:cNvSpPr>
            <a:spLocks noGrp="1"/>
          </p:cNvSpPr>
          <p:nvPr>
            <p:ph type="title"/>
          </p:nvPr>
        </p:nvSpPr>
        <p:spPr>
          <a:xfrm>
            <a:off x="1154954" y="947920"/>
            <a:ext cx="9393776" cy="728480"/>
          </a:xfrm>
        </p:spPr>
        <p:txBody>
          <a:bodyPr/>
          <a:lstStyle/>
          <a:p>
            <a:r>
              <a:rPr lang="en-IN" sz="3200" dirty="0"/>
              <a:t>WAYS TO SPREAD AWARENESS ABOUT HEALTH</a:t>
            </a:r>
          </a:p>
        </p:txBody>
      </p:sp>
      <p:sp>
        <p:nvSpPr>
          <p:cNvPr id="3" name="Content Placeholder 2">
            <a:extLst>
              <a:ext uri="{FF2B5EF4-FFF2-40B4-BE49-F238E27FC236}">
                <a16:creationId xmlns:a16="http://schemas.microsoft.com/office/drawing/2014/main" id="{E45E1A79-254B-4754-895F-67F796164C08}"/>
              </a:ext>
            </a:extLst>
          </p:cNvPr>
          <p:cNvSpPr>
            <a:spLocks noGrp="1"/>
          </p:cNvSpPr>
          <p:nvPr>
            <p:ph idx="1"/>
          </p:nvPr>
        </p:nvSpPr>
        <p:spPr>
          <a:xfrm>
            <a:off x="518850" y="2563744"/>
            <a:ext cx="7591479" cy="3823036"/>
          </a:xfrm>
        </p:spPr>
        <p:txBody>
          <a:bodyPr>
            <a:normAutofit fontScale="92500" lnSpcReduction="10000"/>
          </a:bodyPr>
          <a:lstStyle/>
          <a:p>
            <a:pPr marL="0" indent="0">
              <a:buNone/>
            </a:pPr>
            <a:r>
              <a:rPr lang="en-IN" b="1" dirty="0"/>
              <a:t>By concerning with a doctor for campaigning, our idea is to spread awareness about :</a:t>
            </a:r>
          </a:p>
          <a:p>
            <a:pPr marL="0" indent="0">
              <a:buNone/>
            </a:pPr>
            <a:endParaRPr lang="en-IN" dirty="0"/>
          </a:p>
          <a:p>
            <a:r>
              <a:rPr lang="en-IN" dirty="0"/>
              <a:t>Special attention must be given to the </a:t>
            </a:r>
            <a:r>
              <a:rPr lang="en-IN" b="1" dirty="0"/>
              <a:t>essential needs of women and girls at all stages of life cycle.</a:t>
            </a:r>
          </a:p>
          <a:p>
            <a:r>
              <a:rPr lang="en-US" dirty="0"/>
              <a:t>Almost half of adolescent girls are chronically malnourished.</a:t>
            </a:r>
          </a:p>
          <a:p>
            <a:r>
              <a:rPr lang="en-US" b="1" dirty="0"/>
              <a:t>Importance of providing nutrients.</a:t>
            </a:r>
          </a:p>
          <a:p>
            <a:r>
              <a:rPr lang="en-US" dirty="0"/>
              <a:t>Health problems due to</a:t>
            </a:r>
            <a:r>
              <a:rPr lang="en-US" b="1" dirty="0"/>
              <a:t> diseases </a:t>
            </a:r>
            <a:r>
              <a:rPr lang="en-US" dirty="0"/>
              <a:t>like</a:t>
            </a:r>
            <a:r>
              <a:rPr lang="en-US" b="1" dirty="0"/>
              <a:t> malaria, TB, hypertension etc.</a:t>
            </a:r>
          </a:p>
          <a:p>
            <a:r>
              <a:rPr lang="en-US" b="1" dirty="0"/>
              <a:t>Menstrual education</a:t>
            </a:r>
            <a:r>
              <a:rPr lang="en-US" dirty="0"/>
              <a:t>.</a:t>
            </a:r>
          </a:p>
          <a:p>
            <a:r>
              <a:rPr lang="en-US" b="1" dirty="0"/>
              <a:t>Hygiene </a:t>
            </a:r>
            <a:r>
              <a:rPr lang="en-US" dirty="0"/>
              <a:t>and</a:t>
            </a:r>
            <a:r>
              <a:rPr lang="en-US" b="1" dirty="0"/>
              <a:t> </a:t>
            </a:r>
            <a:r>
              <a:rPr lang="en-US" dirty="0"/>
              <a:t>access to </a:t>
            </a:r>
            <a:r>
              <a:rPr lang="en-US" b="1" dirty="0"/>
              <a:t>sanitation facilities.</a:t>
            </a:r>
          </a:p>
          <a:p>
            <a:r>
              <a:rPr lang="en-US" b="1" dirty="0"/>
              <a:t>Reproductive rights </a:t>
            </a:r>
            <a:r>
              <a:rPr lang="en-US" dirty="0"/>
              <a:t>of women</a:t>
            </a:r>
            <a:r>
              <a:rPr lang="en-US" b="1" dirty="0"/>
              <a:t>.</a:t>
            </a:r>
          </a:p>
          <a:p>
            <a:pPr marL="0" indent="0">
              <a:buNone/>
            </a:pPr>
            <a:endParaRPr lang="en-IN" b="1" dirty="0"/>
          </a:p>
          <a:p>
            <a:endParaRPr lang="en-IN" dirty="0"/>
          </a:p>
        </p:txBody>
      </p:sp>
      <p:pic>
        <p:nvPicPr>
          <p:cNvPr id="5" name="Picture 4">
            <a:extLst>
              <a:ext uri="{FF2B5EF4-FFF2-40B4-BE49-F238E27FC236}">
                <a16:creationId xmlns:a16="http://schemas.microsoft.com/office/drawing/2014/main" id="{4F87ABF4-5C8E-45ED-98AE-D4ED3D6ACD0A}"/>
              </a:ext>
            </a:extLst>
          </p:cNvPr>
          <p:cNvPicPr>
            <a:picLocks noChangeAspect="1"/>
          </p:cNvPicPr>
          <p:nvPr/>
        </p:nvPicPr>
        <p:blipFill>
          <a:blip r:embed="rId2"/>
          <a:stretch>
            <a:fillRect/>
          </a:stretch>
        </p:blipFill>
        <p:spPr>
          <a:xfrm>
            <a:off x="8494643" y="2436300"/>
            <a:ext cx="3178506" cy="3823037"/>
          </a:xfrm>
          <a:prstGeom prst="rect">
            <a:avLst/>
          </a:prstGeom>
        </p:spPr>
      </p:pic>
    </p:spTree>
    <p:extLst>
      <p:ext uri="{BB962C8B-B14F-4D97-AF65-F5344CB8AC3E}">
        <p14:creationId xmlns:p14="http://schemas.microsoft.com/office/powerpoint/2010/main" val="4222324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BDEE3-5DCB-41F9-BF1B-841E3398C44D}"/>
              </a:ext>
            </a:extLst>
          </p:cNvPr>
          <p:cNvSpPr>
            <a:spLocks noGrp="1"/>
          </p:cNvSpPr>
          <p:nvPr>
            <p:ph type="title"/>
          </p:nvPr>
        </p:nvSpPr>
        <p:spPr>
          <a:xfrm>
            <a:off x="1154954" y="1036983"/>
            <a:ext cx="9473289" cy="838200"/>
          </a:xfrm>
        </p:spPr>
        <p:txBody>
          <a:bodyPr/>
          <a:lstStyle/>
          <a:p>
            <a:r>
              <a:rPr lang="en-IN" dirty="0"/>
              <a:t>Our Initiative to open a new Cell  </a:t>
            </a:r>
            <a:br>
              <a:rPr lang="en-IN" dirty="0"/>
            </a:br>
            <a:endParaRPr lang="en-IN" dirty="0"/>
          </a:p>
        </p:txBody>
      </p:sp>
      <p:sp>
        <p:nvSpPr>
          <p:cNvPr id="3" name="Content Placeholder 2">
            <a:extLst>
              <a:ext uri="{FF2B5EF4-FFF2-40B4-BE49-F238E27FC236}">
                <a16:creationId xmlns:a16="http://schemas.microsoft.com/office/drawing/2014/main" id="{5B686EFB-EE5E-4539-8091-219972F91665}"/>
              </a:ext>
            </a:extLst>
          </p:cNvPr>
          <p:cNvSpPr>
            <a:spLocks noGrp="1"/>
          </p:cNvSpPr>
          <p:nvPr>
            <p:ph idx="1"/>
          </p:nvPr>
        </p:nvSpPr>
        <p:spPr>
          <a:xfrm>
            <a:off x="611615" y="2603499"/>
            <a:ext cx="8363573" cy="3937977"/>
          </a:xfrm>
        </p:spPr>
        <p:txBody>
          <a:bodyPr>
            <a:normAutofit/>
          </a:bodyPr>
          <a:lstStyle/>
          <a:p>
            <a:pPr marL="0" indent="0">
              <a:buNone/>
            </a:pPr>
            <a:r>
              <a:rPr lang="en-IN" sz="3200" dirty="0">
                <a:latin typeface="Britannic Bold" panose="020B0903060703020204" pitchFamily="34" charset="0"/>
              </a:rPr>
              <a:t>					 LAKSHMI BAI CELL</a:t>
            </a:r>
          </a:p>
          <a:p>
            <a:pPr>
              <a:lnSpc>
                <a:spcPct val="150000"/>
              </a:lnSpc>
            </a:pPr>
            <a:r>
              <a:rPr lang="en-US" sz="2000" dirty="0"/>
              <a:t>Our idea is to </a:t>
            </a:r>
            <a:r>
              <a:rPr lang="en-US" sz="2000" b="1" dirty="0"/>
              <a:t>open a Women Empowerment Cell </a:t>
            </a:r>
            <a:r>
              <a:rPr lang="en-US" sz="2000" dirty="0"/>
              <a:t>in Anand Engineering College, named LAKSHMIBAI Cell.</a:t>
            </a:r>
          </a:p>
          <a:p>
            <a:pPr>
              <a:lnSpc>
                <a:spcPct val="150000"/>
              </a:lnSpc>
            </a:pPr>
            <a:r>
              <a:rPr lang="en-US" sz="2000" dirty="0"/>
              <a:t>This is will be the </a:t>
            </a:r>
            <a:r>
              <a:rPr lang="en-US" sz="2000" b="1" dirty="0"/>
              <a:t>converging point of all the female “Shakti” in the college. </a:t>
            </a:r>
          </a:p>
          <a:p>
            <a:pPr>
              <a:lnSpc>
                <a:spcPct val="150000"/>
              </a:lnSpc>
            </a:pPr>
            <a:r>
              <a:rPr lang="en-US" sz="2000" b="1" dirty="0"/>
              <a:t>Group discussions, Plan of Action , Inspirational Posters</a:t>
            </a:r>
            <a:r>
              <a:rPr lang="en-US" sz="2000" dirty="0"/>
              <a:t> and the </a:t>
            </a:r>
            <a:r>
              <a:rPr lang="en-US" sz="2000" b="1" dirty="0"/>
              <a:t>“Shakti” team </a:t>
            </a:r>
            <a:r>
              <a:rPr lang="en-US" sz="2000" dirty="0"/>
              <a:t>will be formed here.</a:t>
            </a:r>
          </a:p>
          <a:p>
            <a:pPr marL="0" indent="0">
              <a:buNone/>
            </a:pPr>
            <a:endParaRPr lang="en-IN" sz="3200" dirty="0">
              <a:latin typeface="Britannic Bold" panose="020B0903060703020204" pitchFamily="34" charset="0"/>
            </a:endParaRPr>
          </a:p>
        </p:txBody>
      </p:sp>
      <p:pic>
        <p:nvPicPr>
          <p:cNvPr id="7" name="Picture 6">
            <a:extLst>
              <a:ext uri="{FF2B5EF4-FFF2-40B4-BE49-F238E27FC236}">
                <a16:creationId xmlns:a16="http://schemas.microsoft.com/office/drawing/2014/main" id="{5513BBC7-F0E9-4443-A083-826C532CD089}"/>
              </a:ext>
            </a:extLst>
          </p:cNvPr>
          <p:cNvPicPr>
            <a:picLocks noChangeAspect="1"/>
          </p:cNvPicPr>
          <p:nvPr/>
        </p:nvPicPr>
        <p:blipFill rotWithShape="1">
          <a:blip r:embed="rId2"/>
          <a:srcRect b="17671"/>
          <a:stretch/>
        </p:blipFill>
        <p:spPr>
          <a:xfrm>
            <a:off x="8975188" y="3724248"/>
            <a:ext cx="3057443" cy="2517139"/>
          </a:xfrm>
          <a:prstGeom prst="rect">
            <a:avLst/>
          </a:prstGeom>
        </p:spPr>
      </p:pic>
    </p:spTree>
    <p:extLst>
      <p:ext uri="{BB962C8B-B14F-4D97-AF65-F5344CB8AC3E}">
        <p14:creationId xmlns:p14="http://schemas.microsoft.com/office/powerpoint/2010/main" val="3449140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443224-77BA-49EB-9475-E1F7EFB15643}"/>
              </a:ext>
            </a:extLst>
          </p:cNvPr>
          <p:cNvSpPr txBox="1"/>
          <p:nvPr/>
        </p:nvSpPr>
        <p:spPr>
          <a:xfrm>
            <a:off x="2054086" y="1799245"/>
            <a:ext cx="8083827" cy="2246769"/>
          </a:xfrm>
          <a:prstGeom prst="rect">
            <a:avLst/>
          </a:prstGeom>
          <a:noFill/>
        </p:spPr>
        <p:txBody>
          <a:bodyPr wrap="square" rtlCol="0">
            <a:spAutoFit/>
          </a:bodyPr>
          <a:lstStyle/>
          <a:p>
            <a:pPr algn="ctr"/>
            <a:r>
              <a:rPr lang="en-IN" sz="2800" b="1" dirty="0">
                <a:latin typeface="Bradley Hand ITC" panose="03070402050302030203" pitchFamily="66" charset="0"/>
              </a:rPr>
              <a:t>“THERE IS NO FORCE MORE POWERFUL THAN A WOMEN DETERMINED </a:t>
            </a:r>
          </a:p>
          <a:p>
            <a:pPr algn="ctr"/>
            <a:r>
              <a:rPr lang="en-IN" sz="2800" b="1" dirty="0">
                <a:latin typeface="Bradley Hand ITC" panose="03070402050302030203" pitchFamily="66" charset="0"/>
              </a:rPr>
              <a:t>TO RISE”</a:t>
            </a:r>
          </a:p>
          <a:p>
            <a:pPr algn="ctr"/>
            <a:endParaRPr lang="en-IN" sz="2800" dirty="0"/>
          </a:p>
          <a:p>
            <a:pPr algn="ctr"/>
            <a:r>
              <a:rPr lang="en-IN" sz="2800" b="1" dirty="0">
                <a:latin typeface="Bradley Hand ITC" panose="03070402050302030203" pitchFamily="66" charset="0"/>
              </a:rPr>
              <a:t>Help Them To Rise</a:t>
            </a:r>
          </a:p>
        </p:txBody>
      </p:sp>
      <p:sp>
        <p:nvSpPr>
          <p:cNvPr id="3" name="TextBox 2">
            <a:extLst>
              <a:ext uri="{FF2B5EF4-FFF2-40B4-BE49-F238E27FC236}">
                <a16:creationId xmlns:a16="http://schemas.microsoft.com/office/drawing/2014/main" id="{CA2CD3FD-4645-403F-A648-73F1766E4941}"/>
              </a:ext>
            </a:extLst>
          </p:cNvPr>
          <p:cNvSpPr txBox="1"/>
          <p:nvPr/>
        </p:nvSpPr>
        <p:spPr>
          <a:xfrm>
            <a:off x="7315200" y="4651513"/>
            <a:ext cx="4651513" cy="584775"/>
          </a:xfrm>
          <a:prstGeom prst="rect">
            <a:avLst/>
          </a:prstGeom>
          <a:noFill/>
        </p:spPr>
        <p:txBody>
          <a:bodyPr wrap="square" rtlCol="0">
            <a:spAutoFit/>
          </a:bodyPr>
          <a:lstStyle/>
          <a:p>
            <a:r>
              <a:rPr lang="en-IN" sz="3200" b="1" dirty="0"/>
              <a:t>THANKYOU</a:t>
            </a:r>
          </a:p>
        </p:txBody>
      </p:sp>
      <p:pic>
        <p:nvPicPr>
          <p:cNvPr id="5" name="Picture 4">
            <a:extLst>
              <a:ext uri="{FF2B5EF4-FFF2-40B4-BE49-F238E27FC236}">
                <a16:creationId xmlns:a16="http://schemas.microsoft.com/office/drawing/2014/main" id="{D9E0AC87-9054-49D9-88E7-527E90C9B768}"/>
              </a:ext>
            </a:extLst>
          </p:cNvPr>
          <p:cNvPicPr>
            <a:picLocks noChangeAspect="1"/>
          </p:cNvPicPr>
          <p:nvPr/>
        </p:nvPicPr>
        <p:blipFill rotWithShape="1">
          <a:blip r:embed="rId2"/>
          <a:srcRect l="30082" t="14610" r="26566" b="13430"/>
          <a:stretch/>
        </p:blipFill>
        <p:spPr>
          <a:xfrm>
            <a:off x="371059" y="251792"/>
            <a:ext cx="1868559" cy="2326165"/>
          </a:xfrm>
          <a:prstGeom prst="rect">
            <a:avLst/>
          </a:prstGeom>
        </p:spPr>
      </p:pic>
    </p:spTree>
    <p:extLst>
      <p:ext uri="{BB962C8B-B14F-4D97-AF65-F5344CB8AC3E}">
        <p14:creationId xmlns:p14="http://schemas.microsoft.com/office/powerpoint/2010/main" val="2925552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8FA6-2EDB-45FB-B53D-3A1F3DEC190B}"/>
              </a:ext>
            </a:extLst>
          </p:cNvPr>
          <p:cNvSpPr>
            <a:spLocks noGrp="1"/>
          </p:cNvSpPr>
          <p:nvPr>
            <p:ph type="title"/>
          </p:nvPr>
        </p:nvSpPr>
        <p:spPr/>
        <p:txBody>
          <a:bodyPr/>
          <a:lstStyle/>
          <a:p>
            <a:r>
              <a:rPr lang="en-IN" dirty="0"/>
              <a:t>WOMEN EMPOWERNMENT</a:t>
            </a:r>
          </a:p>
        </p:txBody>
      </p:sp>
      <p:sp>
        <p:nvSpPr>
          <p:cNvPr id="3" name="Content Placeholder 2">
            <a:extLst>
              <a:ext uri="{FF2B5EF4-FFF2-40B4-BE49-F238E27FC236}">
                <a16:creationId xmlns:a16="http://schemas.microsoft.com/office/drawing/2014/main" id="{67201D4E-A46D-4300-BCD7-66EA3E4010DC}"/>
              </a:ext>
            </a:extLst>
          </p:cNvPr>
          <p:cNvSpPr>
            <a:spLocks noGrp="1"/>
          </p:cNvSpPr>
          <p:nvPr>
            <p:ph idx="1"/>
          </p:nvPr>
        </p:nvSpPr>
        <p:spPr>
          <a:xfrm>
            <a:off x="1154954" y="2603500"/>
            <a:ext cx="7167411" cy="3416300"/>
          </a:xfrm>
        </p:spPr>
        <p:txBody>
          <a:bodyPr/>
          <a:lstStyle/>
          <a:p>
            <a:pPr>
              <a:lnSpc>
                <a:spcPct val="150000"/>
              </a:lnSpc>
            </a:pPr>
            <a:r>
              <a:rPr lang="en-US" dirty="0"/>
              <a:t>Women empowerment is about investing in </a:t>
            </a:r>
            <a:r>
              <a:rPr lang="en-US" b="1" dirty="0"/>
              <a:t>women’s capabilities </a:t>
            </a:r>
            <a:r>
              <a:rPr lang="en-US" dirty="0"/>
              <a:t>and empowering them to exercise their </a:t>
            </a:r>
            <a:r>
              <a:rPr lang="en-US" b="1" dirty="0"/>
              <a:t>choices </a:t>
            </a:r>
            <a:r>
              <a:rPr lang="en-US" dirty="0"/>
              <a:t>and a way to contribute in </a:t>
            </a:r>
            <a:r>
              <a:rPr lang="en-US" b="1" dirty="0"/>
              <a:t>women’s economic growth and overall development.</a:t>
            </a:r>
          </a:p>
          <a:p>
            <a:pPr>
              <a:lnSpc>
                <a:spcPct val="150000"/>
              </a:lnSpc>
            </a:pPr>
            <a:r>
              <a:rPr lang="en-US" dirty="0"/>
              <a:t>It means </a:t>
            </a:r>
            <a:r>
              <a:rPr lang="en-US" b="1" dirty="0"/>
              <a:t>increasing the strength</a:t>
            </a:r>
            <a:r>
              <a:rPr lang="en-US" dirty="0"/>
              <a:t> of a women socially, economically and emotionally.</a:t>
            </a:r>
            <a:endParaRPr lang="en-IN" dirty="0"/>
          </a:p>
        </p:txBody>
      </p:sp>
      <p:pic>
        <p:nvPicPr>
          <p:cNvPr id="5" name="Picture 4">
            <a:extLst>
              <a:ext uri="{FF2B5EF4-FFF2-40B4-BE49-F238E27FC236}">
                <a16:creationId xmlns:a16="http://schemas.microsoft.com/office/drawing/2014/main" id="{B46F8355-AB45-4F65-9A1E-B60FA2FDB297}"/>
              </a:ext>
            </a:extLst>
          </p:cNvPr>
          <p:cNvPicPr>
            <a:picLocks noChangeAspect="1"/>
          </p:cNvPicPr>
          <p:nvPr/>
        </p:nvPicPr>
        <p:blipFill>
          <a:blip r:embed="rId2"/>
          <a:stretch>
            <a:fillRect/>
          </a:stretch>
        </p:blipFill>
        <p:spPr>
          <a:xfrm>
            <a:off x="8322365" y="2686050"/>
            <a:ext cx="2762250" cy="3333750"/>
          </a:xfrm>
          <a:prstGeom prst="rect">
            <a:avLst/>
          </a:prstGeom>
        </p:spPr>
      </p:pic>
    </p:spTree>
    <p:extLst>
      <p:ext uri="{BB962C8B-B14F-4D97-AF65-F5344CB8AC3E}">
        <p14:creationId xmlns:p14="http://schemas.microsoft.com/office/powerpoint/2010/main" val="2988549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465FB-4C30-4DE6-A1E7-C1979E96D1B8}"/>
              </a:ext>
            </a:extLst>
          </p:cNvPr>
          <p:cNvSpPr>
            <a:spLocks noGrp="1"/>
          </p:cNvSpPr>
          <p:nvPr>
            <p:ph type="title"/>
          </p:nvPr>
        </p:nvSpPr>
        <p:spPr>
          <a:xfrm>
            <a:off x="1154954" y="940904"/>
            <a:ext cx="2979724" cy="1086679"/>
          </a:xfrm>
        </p:spPr>
        <p:txBody>
          <a:bodyPr/>
          <a:lstStyle/>
          <a:p>
            <a:r>
              <a:rPr lang="en-IN" sz="3200" b="1" dirty="0"/>
              <a:t>AMARTYA SEN</a:t>
            </a:r>
          </a:p>
        </p:txBody>
      </p:sp>
      <p:sp>
        <p:nvSpPr>
          <p:cNvPr id="3" name="Content Placeholder 2">
            <a:extLst>
              <a:ext uri="{FF2B5EF4-FFF2-40B4-BE49-F238E27FC236}">
                <a16:creationId xmlns:a16="http://schemas.microsoft.com/office/drawing/2014/main" id="{A82DDA43-559C-4BC0-BCDC-FAF96D1D4A89}"/>
              </a:ext>
            </a:extLst>
          </p:cNvPr>
          <p:cNvSpPr>
            <a:spLocks noGrp="1"/>
          </p:cNvSpPr>
          <p:nvPr>
            <p:ph idx="1"/>
          </p:nvPr>
        </p:nvSpPr>
        <p:spPr>
          <a:xfrm>
            <a:off x="5222531" y="760343"/>
            <a:ext cx="5986785" cy="5337314"/>
          </a:xfrm>
        </p:spPr>
        <p:txBody>
          <a:bodyPr/>
          <a:lstStyle/>
          <a:p>
            <a:pPr>
              <a:lnSpc>
                <a:spcPct val="150000"/>
              </a:lnSpc>
            </a:pPr>
            <a:r>
              <a:rPr lang="en-US" b="1" dirty="0"/>
              <a:t>Amartya Sen</a:t>
            </a:r>
            <a:r>
              <a:rPr lang="en-US" dirty="0"/>
              <a:t>, (born November 3, 1933, </a:t>
            </a:r>
            <a:r>
              <a:rPr lang="en-US" dirty="0" err="1"/>
              <a:t>Santiniketan</a:t>
            </a:r>
            <a:r>
              <a:rPr lang="en-US" dirty="0"/>
              <a:t>, India).</a:t>
            </a:r>
          </a:p>
          <a:p>
            <a:pPr>
              <a:lnSpc>
                <a:spcPct val="150000"/>
              </a:lnSpc>
            </a:pPr>
            <a:r>
              <a:rPr lang="en-US" b="1" dirty="0"/>
              <a:t>Indian economist</a:t>
            </a:r>
            <a:r>
              <a:rPr lang="en-US" dirty="0"/>
              <a:t> who was awarded the 1998 </a:t>
            </a:r>
            <a:r>
              <a:rPr lang="en-US" b="1" dirty="0"/>
              <a:t>Nobel Prize </a:t>
            </a:r>
            <a:r>
              <a:rPr lang="en-US" dirty="0"/>
              <a:t>in Economic Sciences for his contributions to </a:t>
            </a:r>
            <a:r>
              <a:rPr lang="en-US" b="1" dirty="0"/>
              <a:t>welfare economics</a:t>
            </a:r>
            <a:r>
              <a:rPr lang="en-US" dirty="0"/>
              <a:t> and </a:t>
            </a:r>
            <a:r>
              <a:rPr lang="en-US" b="1" dirty="0"/>
              <a:t>social choice theory</a:t>
            </a:r>
            <a:r>
              <a:rPr lang="en-US" dirty="0"/>
              <a:t> and for his interest in the </a:t>
            </a:r>
            <a:r>
              <a:rPr lang="en-US" b="1" dirty="0"/>
              <a:t>problems of society’s poorest members</a:t>
            </a:r>
            <a:r>
              <a:rPr lang="en-US" dirty="0"/>
              <a:t>. </a:t>
            </a:r>
          </a:p>
          <a:p>
            <a:pPr>
              <a:lnSpc>
                <a:spcPct val="150000"/>
              </a:lnSpc>
            </a:pPr>
            <a:r>
              <a:rPr lang="en-US" dirty="0"/>
              <a:t>Sen was best known for his work on the causes of </a:t>
            </a:r>
            <a:r>
              <a:rPr lang="en-US" b="1" dirty="0"/>
              <a:t>famine</a:t>
            </a:r>
            <a:r>
              <a:rPr lang="en-US" dirty="0"/>
              <a:t>, which led to the development of practical solutions for preventing or limiting the effects of real or perceived shortages of </a:t>
            </a:r>
            <a:r>
              <a:rPr lang="en-US" b="1" dirty="0"/>
              <a:t>food</a:t>
            </a:r>
            <a:r>
              <a:rPr lang="en-US" dirty="0"/>
              <a:t>.</a:t>
            </a:r>
            <a:endParaRPr lang="en-IN" dirty="0"/>
          </a:p>
        </p:txBody>
      </p:sp>
      <p:pic>
        <p:nvPicPr>
          <p:cNvPr id="6" name="Picture 5" descr="A person wearing glasses posing for the camera&#10;&#10;Description automatically generated">
            <a:extLst>
              <a:ext uri="{FF2B5EF4-FFF2-40B4-BE49-F238E27FC236}">
                <a16:creationId xmlns:a16="http://schemas.microsoft.com/office/drawing/2014/main" id="{56B6F2D6-4071-4896-BE45-04F2E7C3B1BD}"/>
              </a:ext>
            </a:extLst>
          </p:cNvPr>
          <p:cNvPicPr>
            <a:picLocks noChangeAspect="1"/>
          </p:cNvPicPr>
          <p:nvPr/>
        </p:nvPicPr>
        <p:blipFill>
          <a:blip r:embed="rId2"/>
          <a:stretch>
            <a:fillRect/>
          </a:stretch>
        </p:blipFill>
        <p:spPr>
          <a:xfrm>
            <a:off x="1393493" y="2299253"/>
            <a:ext cx="2582585" cy="3617843"/>
          </a:xfrm>
          <a:prstGeom prst="rect">
            <a:avLst/>
          </a:prstGeom>
        </p:spPr>
      </p:pic>
    </p:spTree>
    <p:extLst>
      <p:ext uri="{BB962C8B-B14F-4D97-AF65-F5344CB8AC3E}">
        <p14:creationId xmlns:p14="http://schemas.microsoft.com/office/powerpoint/2010/main" val="2057095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BD48-79E2-4DF6-8C06-B51F49546499}"/>
              </a:ext>
            </a:extLst>
          </p:cNvPr>
          <p:cNvSpPr>
            <a:spLocks noGrp="1"/>
          </p:cNvSpPr>
          <p:nvPr>
            <p:ph type="title"/>
          </p:nvPr>
        </p:nvSpPr>
        <p:spPr>
          <a:xfrm>
            <a:off x="1154954" y="947920"/>
            <a:ext cx="9088976" cy="728480"/>
          </a:xfrm>
        </p:spPr>
        <p:txBody>
          <a:bodyPr/>
          <a:lstStyle/>
          <a:p>
            <a:r>
              <a:rPr lang="en-IN"/>
              <a:t>Dr. Amartya Sen’s Contribution to the concepts of women empowerment</a:t>
            </a:r>
            <a:endParaRPr lang="en-IN" dirty="0"/>
          </a:p>
        </p:txBody>
      </p:sp>
      <p:sp>
        <p:nvSpPr>
          <p:cNvPr id="3" name="Content Placeholder 2">
            <a:extLst>
              <a:ext uri="{FF2B5EF4-FFF2-40B4-BE49-F238E27FC236}">
                <a16:creationId xmlns:a16="http://schemas.microsoft.com/office/drawing/2014/main" id="{F8418F5C-DBD2-48EE-8BF9-230356C8337E}"/>
              </a:ext>
            </a:extLst>
          </p:cNvPr>
          <p:cNvSpPr>
            <a:spLocks noGrp="1"/>
          </p:cNvSpPr>
          <p:nvPr>
            <p:ph idx="1"/>
          </p:nvPr>
        </p:nvSpPr>
        <p:spPr>
          <a:xfrm>
            <a:off x="518850" y="2489982"/>
            <a:ext cx="7570073" cy="3950575"/>
          </a:xfrm>
        </p:spPr>
        <p:txBody>
          <a:bodyPr>
            <a:normAutofit/>
          </a:bodyPr>
          <a:lstStyle/>
          <a:p>
            <a:pPr marL="0" indent="0">
              <a:buNone/>
            </a:pPr>
            <a:r>
              <a:rPr lang="en-IN" sz="2400" b="1" dirty="0">
                <a:latin typeface="Arial" panose="020B0604020202020204" pitchFamily="34" charset="0"/>
                <a:cs typeface="Arial" panose="020B0604020202020204" pitchFamily="34" charset="0"/>
              </a:rPr>
              <a:t>Missing Women</a:t>
            </a:r>
          </a:p>
          <a:p>
            <a:r>
              <a:rPr lang="en-IN" dirty="0"/>
              <a:t>Prof. Amartya Sen coined the concept of 'Missing Women' in the late 1980s.</a:t>
            </a:r>
          </a:p>
          <a:p>
            <a:r>
              <a:rPr lang="en-IN" dirty="0"/>
              <a:t>High female mortality rate.</a:t>
            </a:r>
          </a:p>
          <a:p>
            <a:r>
              <a:rPr lang="en-IN" dirty="0"/>
              <a:t>Gender Inequality</a:t>
            </a:r>
          </a:p>
          <a:p>
            <a:r>
              <a:rPr lang="en-IN" dirty="0"/>
              <a:t>Missing number of in the world, who are literally not alive due to the family neglect and discrimination.</a:t>
            </a:r>
            <a:endParaRPr lang="en-IN" dirty="0">
              <a:latin typeface="Arial" panose="020B0604020202020204" pitchFamily="34" charset="0"/>
              <a:cs typeface="Arial" panose="020B0604020202020204" pitchFamily="34" charset="0"/>
            </a:endParaRPr>
          </a:p>
          <a:p>
            <a:r>
              <a:rPr lang="en-IN" dirty="0"/>
              <a:t>The survey done by </a:t>
            </a:r>
            <a:r>
              <a:rPr lang="en-IN" dirty="0" err="1"/>
              <a:t>Dr.</a:t>
            </a:r>
            <a:r>
              <a:rPr lang="en-IN" dirty="0"/>
              <a:t> Amartya Sen in 1986 disclosed the number of missing women in India - 37 million and China - 44 million and more than 100 million women were missing all over the world.</a:t>
            </a:r>
          </a:p>
          <a:p>
            <a:pPr marL="0" indent="0">
              <a:buNone/>
            </a:pPr>
            <a:endParaRPr lang="en-IN" dirty="0"/>
          </a:p>
        </p:txBody>
      </p:sp>
      <p:pic>
        <p:nvPicPr>
          <p:cNvPr id="5" name="Picture 4" descr="A blurry image of a person&#10;&#10;Description automatically generated">
            <a:extLst>
              <a:ext uri="{FF2B5EF4-FFF2-40B4-BE49-F238E27FC236}">
                <a16:creationId xmlns:a16="http://schemas.microsoft.com/office/drawing/2014/main" id="{DC21F3E6-ED30-4253-ACED-1FBDE8FA1315}"/>
              </a:ext>
            </a:extLst>
          </p:cNvPr>
          <p:cNvPicPr>
            <a:picLocks noChangeAspect="1"/>
          </p:cNvPicPr>
          <p:nvPr/>
        </p:nvPicPr>
        <p:blipFill rotWithShape="1">
          <a:blip r:embed="rId2"/>
          <a:srcRect l="15912" r="10949"/>
          <a:stretch/>
        </p:blipFill>
        <p:spPr>
          <a:xfrm>
            <a:off x="8449994" y="2890197"/>
            <a:ext cx="3362179" cy="2489288"/>
          </a:xfrm>
          <a:prstGeom prst="rect">
            <a:avLst/>
          </a:prstGeom>
        </p:spPr>
      </p:pic>
    </p:spTree>
    <p:extLst>
      <p:ext uri="{BB962C8B-B14F-4D97-AF65-F5344CB8AC3E}">
        <p14:creationId xmlns:p14="http://schemas.microsoft.com/office/powerpoint/2010/main" val="707176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DBEFC9-76B9-4E43-B443-1B7B4BBC24CF}"/>
              </a:ext>
            </a:extLst>
          </p:cNvPr>
          <p:cNvSpPr txBox="1"/>
          <p:nvPr/>
        </p:nvSpPr>
        <p:spPr>
          <a:xfrm>
            <a:off x="556591" y="605326"/>
            <a:ext cx="4996070" cy="5663089"/>
          </a:xfrm>
          <a:prstGeom prst="rect">
            <a:avLst/>
          </a:prstGeom>
          <a:noFill/>
        </p:spPr>
        <p:txBody>
          <a:bodyPr wrap="square" rtlCol="0">
            <a:spAutoFit/>
          </a:bodyPr>
          <a:lstStyle/>
          <a:p>
            <a:r>
              <a:rPr lang="en-US" altLang="en-US" sz="3200" b="1" u="sng" dirty="0">
                <a:solidFill>
                  <a:srgbClr val="000000"/>
                </a:solidFill>
                <a:latin typeface="+mj-lt"/>
                <a:ea typeface="Times New Roman" panose="02020603050405020304" pitchFamily="18" charset="0"/>
              </a:rPr>
              <a:t>Literacy</a:t>
            </a:r>
            <a:r>
              <a:rPr lang="en-US" altLang="en-US" sz="2800" b="1" u="sng" dirty="0">
                <a:solidFill>
                  <a:srgbClr val="000000"/>
                </a:solidFill>
                <a:latin typeface="+mj-lt"/>
                <a:ea typeface="Times New Roman" panose="02020603050405020304" pitchFamily="18" charset="0"/>
              </a:rPr>
              <a:t> </a:t>
            </a:r>
            <a:r>
              <a:rPr lang="en-US" altLang="en-US" sz="3200" b="1" u="sng" dirty="0">
                <a:solidFill>
                  <a:srgbClr val="000000"/>
                </a:solidFill>
                <a:latin typeface="+mj-lt"/>
                <a:ea typeface="Times New Roman" panose="02020603050405020304" pitchFamily="18" charset="0"/>
              </a:rPr>
              <a:t>and</a:t>
            </a:r>
            <a:r>
              <a:rPr lang="en-US" altLang="en-US" sz="2800" b="1" u="sng" dirty="0">
                <a:solidFill>
                  <a:srgbClr val="000000"/>
                </a:solidFill>
                <a:latin typeface="+mj-lt"/>
                <a:ea typeface="Times New Roman" panose="02020603050405020304" pitchFamily="18" charset="0"/>
              </a:rPr>
              <a:t> </a:t>
            </a:r>
            <a:r>
              <a:rPr lang="en-US" altLang="en-US" sz="3200" b="1" u="sng" dirty="0">
                <a:solidFill>
                  <a:srgbClr val="000000"/>
                </a:solidFill>
                <a:latin typeface="+mj-lt"/>
                <a:ea typeface="Times New Roman" panose="02020603050405020304" pitchFamily="18" charset="0"/>
              </a:rPr>
              <a:t>Education</a:t>
            </a:r>
            <a:endParaRPr lang="en-US" altLang="en-US" sz="2800" b="1" u="sng" dirty="0">
              <a:solidFill>
                <a:srgbClr val="000000"/>
              </a:solidFill>
              <a:latin typeface="+mj-lt"/>
              <a:ea typeface="Times New Roman" panose="02020603050405020304" pitchFamily="18" charset="0"/>
            </a:endParaRPr>
          </a:p>
          <a:p>
            <a:endParaRPr lang="en-US" altLang="en-US" sz="2800" b="1" dirty="0">
              <a:solidFill>
                <a:srgbClr val="000000"/>
              </a:solidFill>
              <a:latin typeface="+mj-lt"/>
              <a:ea typeface="Times New Roman" panose="02020603050405020304" pitchFamily="18" charset="0"/>
            </a:endParaRPr>
          </a:p>
          <a:p>
            <a:pPr marL="285750" indent="-285750">
              <a:lnSpc>
                <a:spcPct val="150000"/>
              </a:lnSpc>
              <a:buFont typeface="Arial" panose="020B0604020202020204" pitchFamily="34" charset="0"/>
              <a:buChar char="•"/>
            </a:pPr>
            <a:r>
              <a:rPr lang="en-US" altLang="en-US" sz="1600" dirty="0">
                <a:solidFill>
                  <a:srgbClr val="000000"/>
                </a:solidFill>
                <a:ea typeface="Times New Roman" panose="02020603050405020304" pitchFamily="18" charset="0"/>
              </a:rPr>
              <a:t>Nearly </a:t>
            </a:r>
            <a:r>
              <a:rPr lang="en-US" altLang="en-US" sz="1600" b="1" dirty="0">
                <a:solidFill>
                  <a:srgbClr val="000000"/>
                </a:solidFill>
                <a:ea typeface="Times New Roman" panose="02020603050405020304" pitchFamily="18" charset="0"/>
              </a:rPr>
              <a:t>two-fifths of girls </a:t>
            </a:r>
            <a:r>
              <a:rPr lang="en-US" altLang="en-US" sz="1600" dirty="0">
                <a:solidFill>
                  <a:srgbClr val="000000"/>
                </a:solidFill>
                <a:ea typeface="Times New Roman" panose="02020603050405020304" pitchFamily="18" charset="0"/>
              </a:rPr>
              <a:t>enrolled in primary school, </a:t>
            </a:r>
            <a:r>
              <a:rPr lang="en-US" altLang="en-US" sz="1600" b="1" dirty="0">
                <a:solidFill>
                  <a:srgbClr val="000000"/>
                </a:solidFill>
                <a:ea typeface="Times New Roman" panose="02020603050405020304" pitchFamily="18" charset="0"/>
              </a:rPr>
              <a:t>drop out before grade 5</a:t>
            </a:r>
            <a:r>
              <a:rPr lang="en-US" altLang="en-US" sz="1600" dirty="0">
                <a:solidFill>
                  <a:srgbClr val="000000"/>
                </a:solidFill>
                <a:ea typeface="Times New Roman" panose="02020603050405020304" pitchFamily="18" charset="0"/>
              </a:rPr>
              <a:t>.</a:t>
            </a:r>
          </a:p>
          <a:p>
            <a:pPr marL="285750" indent="-285750">
              <a:lnSpc>
                <a:spcPct val="150000"/>
              </a:lnSpc>
              <a:buFont typeface="Arial" panose="020B0604020202020204" pitchFamily="34" charset="0"/>
              <a:buChar char="•"/>
            </a:pPr>
            <a:r>
              <a:rPr lang="en-US" altLang="en-US" sz="1600" dirty="0">
                <a:solidFill>
                  <a:srgbClr val="000000"/>
                </a:solidFill>
                <a:ea typeface="Times New Roman" panose="02020603050405020304" pitchFamily="18" charset="0"/>
              </a:rPr>
              <a:t>In India the female literacy rate according to the 2001 census was </a:t>
            </a:r>
            <a:r>
              <a:rPr lang="en-US" altLang="en-US" sz="1600" b="1" dirty="0">
                <a:solidFill>
                  <a:srgbClr val="000000"/>
                </a:solidFill>
                <a:ea typeface="Times New Roman" panose="02020603050405020304" pitchFamily="18" charset="0"/>
              </a:rPr>
              <a:t>54.03% as against 75.64% males.</a:t>
            </a:r>
          </a:p>
          <a:p>
            <a:pPr marL="285750" indent="-285750">
              <a:lnSpc>
                <a:spcPct val="150000"/>
              </a:lnSpc>
              <a:buFont typeface="Arial" panose="020B0604020202020204" pitchFamily="34" charset="0"/>
              <a:buChar char="•"/>
            </a:pPr>
            <a:r>
              <a:rPr lang="en-US" altLang="en-US" sz="1600" dirty="0">
                <a:solidFill>
                  <a:srgbClr val="000000"/>
                </a:solidFill>
                <a:ea typeface="Times New Roman" panose="02020603050405020304" pitchFamily="18" charset="0"/>
              </a:rPr>
              <a:t>The reluctance to educate girls is rooted in </a:t>
            </a:r>
            <a:r>
              <a:rPr lang="en-US" altLang="en-US" sz="1600" b="1" dirty="0">
                <a:solidFill>
                  <a:srgbClr val="000000"/>
                </a:solidFill>
                <a:ea typeface="Times New Roman" panose="02020603050405020304" pitchFamily="18" charset="0"/>
              </a:rPr>
              <a:t>society's overall perception </a:t>
            </a:r>
            <a:r>
              <a:rPr lang="en-US" altLang="en-US" sz="1600" dirty="0">
                <a:solidFill>
                  <a:srgbClr val="000000"/>
                </a:solidFill>
                <a:ea typeface="Times New Roman" panose="02020603050405020304" pitchFamily="18" charset="0"/>
              </a:rPr>
              <a:t>of the status of women.</a:t>
            </a:r>
          </a:p>
          <a:p>
            <a:pPr marL="285750" indent="-285750">
              <a:lnSpc>
                <a:spcPct val="150000"/>
              </a:lnSpc>
              <a:buFont typeface="Arial" panose="020B0604020202020204" pitchFamily="34" charset="0"/>
              <a:buChar char="•"/>
            </a:pPr>
            <a:endParaRPr lang="en-US" sz="1600" b="1" dirty="0">
              <a:solidFill>
                <a:srgbClr val="000000"/>
              </a:solidFill>
            </a:endParaRPr>
          </a:p>
          <a:p>
            <a:endParaRPr lang="en-US" sz="1600" b="1" dirty="0">
              <a:solidFill>
                <a:srgbClr val="000000"/>
              </a:solidFill>
            </a:endParaRPr>
          </a:p>
          <a:p>
            <a:pPr marL="285750" indent="-285750">
              <a:buFont typeface="Arial" panose="020B0604020202020204" pitchFamily="34" charset="0"/>
              <a:buChar char="•"/>
            </a:pPr>
            <a:endParaRPr lang="en-IN" sz="1600" b="1" dirty="0"/>
          </a:p>
          <a:p>
            <a:pPr marL="285750" indent="-285750">
              <a:buFont typeface="Arial" panose="020B0604020202020204" pitchFamily="34" charset="0"/>
              <a:buChar char="•"/>
            </a:pPr>
            <a:endParaRPr lang="en-IN" sz="1600" b="1" dirty="0">
              <a:cs typeface="Arial" panose="020B0604020202020204" pitchFamily="34" charset="0"/>
            </a:endParaRPr>
          </a:p>
          <a:p>
            <a:endParaRPr lang="en-IN" sz="1600" b="1" dirty="0"/>
          </a:p>
          <a:p>
            <a:endParaRPr lang="en-IN" dirty="0"/>
          </a:p>
        </p:txBody>
      </p:sp>
      <p:sp>
        <p:nvSpPr>
          <p:cNvPr id="3" name="TextBox 2">
            <a:extLst>
              <a:ext uri="{FF2B5EF4-FFF2-40B4-BE49-F238E27FC236}">
                <a16:creationId xmlns:a16="http://schemas.microsoft.com/office/drawing/2014/main" id="{E5820016-DDB6-4AF1-97E7-A007FC0101C2}"/>
              </a:ext>
            </a:extLst>
          </p:cNvPr>
          <p:cNvSpPr txBox="1"/>
          <p:nvPr/>
        </p:nvSpPr>
        <p:spPr>
          <a:xfrm>
            <a:off x="6546574" y="605326"/>
            <a:ext cx="5088835" cy="5877891"/>
          </a:xfrm>
          <a:prstGeom prst="rect">
            <a:avLst/>
          </a:prstGeom>
          <a:noFill/>
        </p:spPr>
        <p:txBody>
          <a:bodyPr wrap="square" rtlCol="0">
            <a:spAutoFit/>
          </a:bodyPr>
          <a:lstStyle/>
          <a:p>
            <a:r>
              <a:rPr lang="en-IN" sz="3200" b="1" u="sng" dirty="0">
                <a:cs typeface="Arial" panose="020B0604020202020204" pitchFamily="34" charset="0"/>
              </a:rPr>
              <a:t>Women's Health</a:t>
            </a:r>
          </a:p>
          <a:p>
            <a:pPr marL="457200" indent="-457200">
              <a:buFont typeface="Arial" panose="020B0604020202020204" pitchFamily="34" charset="0"/>
              <a:buChar char="•"/>
            </a:pPr>
            <a:endParaRPr lang="en-IN" sz="3200" b="1" dirty="0">
              <a:cs typeface="Arial" panose="020B0604020202020204" pitchFamily="34" charset="0"/>
            </a:endParaRPr>
          </a:p>
          <a:p>
            <a:pPr marL="285750" indent="-285750">
              <a:lnSpc>
                <a:spcPct val="150000"/>
              </a:lnSpc>
              <a:buFont typeface="Arial" panose="020B0604020202020204" pitchFamily="34" charset="0"/>
              <a:buChar char="•"/>
            </a:pPr>
            <a:r>
              <a:rPr lang="en-IN" sz="1600" dirty="0"/>
              <a:t>Studies reveal that women are new </a:t>
            </a:r>
            <a:r>
              <a:rPr lang="en-IN" sz="1600" b="1" dirty="0"/>
              <a:t>prone to diseases</a:t>
            </a:r>
            <a:r>
              <a:rPr lang="en-IN" sz="1600" dirty="0"/>
              <a:t> than men.</a:t>
            </a:r>
          </a:p>
          <a:p>
            <a:pPr marL="285750" indent="-285750">
              <a:lnSpc>
                <a:spcPct val="150000"/>
              </a:lnSpc>
              <a:buFont typeface="Arial" panose="020B0604020202020204" pitchFamily="34" charset="0"/>
              <a:buChar char="•"/>
            </a:pPr>
            <a:r>
              <a:rPr lang="en-IN" sz="1600" dirty="0"/>
              <a:t>Due to </a:t>
            </a:r>
            <a:r>
              <a:rPr lang="en-IN" sz="1600" b="1" dirty="0"/>
              <a:t>insufficient caloric intake.</a:t>
            </a:r>
          </a:p>
          <a:p>
            <a:pPr marL="285750" indent="-285750">
              <a:lnSpc>
                <a:spcPct val="150000"/>
              </a:lnSpc>
              <a:buFont typeface="Arial" panose="020B0604020202020204" pitchFamily="34" charset="0"/>
              <a:buChar char="•"/>
            </a:pPr>
            <a:r>
              <a:rPr lang="en-IN" sz="1600" dirty="0"/>
              <a:t>The </a:t>
            </a:r>
            <a:r>
              <a:rPr lang="en-IN" sz="1600" b="1" dirty="0"/>
              <a:t>girl child gets less nutrition</a:t>
            </a:r>
            <a:r>
              <a:rPr lang="en-IN" sz="1600" dirty="0"/>
              <a:t>, and health care.</a:t>
            </a:r>
          </a:p>
          <a:p>
            <a:pPr marL="285750" indent="-285750">
              <a:lnSpc>
                <a:spcPct val="150000"/>
              </a:lnSpc>
              <a:buFont typeface="Arial" panose="020B0604020202020204" pitchFamily="34" charset="0"/>
              <a:buChar char="•"/>
            </a:pPr>
            <a:r>
              <a:rPr lang="en-IN" sz="1600" dirty="0"/>
              <a:t>Every year, of the 12 million girls born in India, 1.5 million die before their first birthday and another 8,50,000 die before their fifth birthday. Only 9 million live to the age of 15.</a:t>
            </a:r>
            <a:r>
              <a:rPr lang="en-IN" dirty="0"/>
              <a:t> </a:t>
            </a:r>
          </a:p>
          <a:p>
            <a:pPr marL="285750" indent="-285750">
              <a:lnSpc>
                <a:spcPct val="150000"/>
              </a:lnSpc>
              <a:buFont typeface="Arial" panose="020B0604020202020204" pitchFamily="34" charset="0"/>
              <a:buChar char="•"/>
            </a:pPr>
            <a:r>
              <a:rPr lang="en-IN" sz="1600" dirty="0"/>
              <a:t>The women are susceptible to many life threatening diseases including vicious malnutrition - disease cycle, tuberculosis, malaria, HIV/ AIDS.</a:t>
            </a:r>
            <a:endParaRPr lang="en-IN" dirty="0"/>
          </a:p>
        </p:txBody>
      </p:sp>
      <p:cxnSp>
        <p:nvCxnSpPr>
          <p:cNvPr id="5" name="Straight Connector 4">
            <a:extLst>
              <a:ext uri="{FF2B5EF4-FFF2-40B4-BE49-F238E27FC236}">
                <a16:creationId xmlns:a16="http://schemas.microsoft.com/office/drawing/2014/main" id="{2DB603E5-C4F9-4EBD-A661-B19713ED05E5}"/>
              </a:ext>
            </a:extLst>
          </p:cNvPr>
          <p:cNvCxnSpPr>
            <a:cxnSpLocks/>
          </p:cNvCxnSpPr>
          <p:nvPr/>
        </p:nvCxnSpPr>
        <p:spPr>
          <a:xfrm>
            <a:off x="6096000" y="0"/>
            <a:ext cx="92765" cy="6858000"/>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487EE209-BA56-4FDF-87E2-1CA6597AD546}"/>
              </a:ext>
            </a:extLst>
          </p:cNvPr>
          <p:cNvPicPr>
            <a:picLocks noChangeAspect="1"/>
          </p:cNvPicPr>
          <p:nvPr/>
        </p:nvPicPr>
        <p:blipFill>
          <a:blip r:embed="rId2"/>
          <a:stretch>
            <a:fillRect/>
          </a:stretch>
        </p:blipFill>
        <p:spPr>
          <a:xfrm>
            <a:off x="1835426" y="4250635"/>
            <a:ext cx="2438400" cy="2438400"/>
          </a:xfrm>
          <a:prstGeom prst="rect">
            <a:avLst/>
          </a:prstGeom>
        </p:spPr>
      </p:pic>
    </p:spTree>
    <p:extLst>
      <p:ext uri="{BB962C8B-B14F-4D97-AF65-F5344CB8AC3E}">
        <p14:creationId xmlns:p14="http://schemas.microsoft.com/office/powerpoint/2010/main" val="1687400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2C0EAB-C673-4FF1-8F49-52A02E6E780F}"/>
              </a:ext>
            </a:extLst>
          </p:cNvPr>
          <p:cNvSpPr txBox="1"/>
          <p:nvPr/>
        </p:nvSpPr>
        <p:spPr>
          <a:xfrm>
            <a:off x="265043" y="344557"/>
            <a:ext cx="5035827" cy="6278642"/>
          </a:xfrm>
          <a:prstGeom prst="rect">
            <a:avLst/>
          </a:prstGeom>
          <a:noFill/>
        </p:spPr>
        <p:txBody>
          <a:bodyPr wrap="square" rtlCol="0">
            <a:spAutoFit/>
          </a:bodyPr>
          <a:lstStyle/>
          <a:p>
            <a:r>
              <a:rPr lang="en-US" altLang="en-US" sz="3200" b="1" u="sng" dirty="0">
                <a:solidFill>
                  <a:srgbClr val="000000"/>
                </a:solidFill>
                <a:latin typeface="+mj-lt"/>
                <a:ea typeface="Times New Roman" panose="02020603050405020304" pitchFamily="18" charset="0"/>
              </a:rPr>
              <a:t>Work and Employment </a:t>
            </a:r>
          </a:p>
          <a:p>
            <a:endParaRPr lang="en-US" altLang="en-US" sz="3200" b="1" dirty="0">
              <a:solidFill>
                <a:srgbClr val="000000"/>
              </a:solidFill>
              <a:latin typeface="+mj-lt"/>
              <a:ea typeface="Times New Roman" panose="02020603050405020304" pitchFamily="18" charset="0"/>
            </a:endParaRPr>
          </a:p>
          <a:p>
            <a:pPr marL="457200" indent="-457200">
              <a:lnSpc>
                <a:spcPct val="150000"/>
              </a:lnSpc>
              <a:buFont typeface="Arial" panose="020B0604020202020204" pitchFamily="34" charset="0"/>
              <a:buChar char="•"/>
            </a:pPr>
            <a:r>
              <a:rPr lang="en-US" altLang="en-US" sz="1600" dirty="0">
                <a:solidFill>
                  <a:srgbClr val="000000"/>
                </a:solidFill>
                <a:ea typeface="Times New Roman" panose="02020603050405020304" pitchFamily="18" charset="0"/>
              </a:rPr>
              <a:t>Facing a double burden because of their duel role as homemaker as well as bread earner. </a:t>
            </a:r>
          </a:p>
          <a:p>
            <a:pPr marL="457200" indent="-457200">
              <a:lnSpc>
                <a:spcPct val="150000"/>
              </a:lnSpc>
              <a:buFont typeface="Arial" panose="020B0604020202020204" pitchFamily="34" charset="0"/>
              <a:buChar char="•"/>
            </a:pPr>
            <a:r>
              <a:rPr lang="en-US" altLang="en-US" sz="1600" dirty="0">
                <a:solidFill>
                  <a:srgbClr val="000000"/>
                </a:solidFill>
                <a:ea typeface="Times New Roman" panose="02020603050405020304" pitchFamily="18" charset="0"/>
              </a:rPr>
              <a:t>The percentage of women working outside the home is very negligible. </a:t>
            </a:r>
          </a:p>
          <a:p>
            <a:pPr marL="457200" indent="-457200">
              <a:lnSpc>
                <a:spcPct val="150000"/>
              </a:lnSpc>
              <a:buFont typeface="Arial" panose="020B0604020202020204" pitchFamily="34" charset="0"/>
              <a:buChar char="•"/>
            </a:pPr>
            <a:r>
              <a:rPr lang="en-US" altLang="en-US" sz="1600" dirty="0">
                <a:solidFill>
                  <a:srgbClr val="000000"/>
                </a:solidFill>
                <a:ea typeface="Times New Roman" panose="02020603050405020304" pitchFamily="18" charset="0"/>
              </a:rPr>
              <a:t>Fewer job opportunities.</a:t>
            </a:r>
          </a:p>
          <a:p>
            <a:pPr marL="457200" indent="-457200">
              <a:lnSpc>
                <a:spcPct val="150000"/>
              </a:lnSpc>
              <a:buFont typeface="Arial" panose="020B0604020202020204" pitchFamily="34" charset="0"/>
              <a:buChar char="•"/>
            </a:pPr>
            <a:r>
              <a:rPr lang="en-US" altLang="en-US" sz="1600" dirty="0">
                <a:solidFill>
                  <a:srgbClr val="000000"/>
                </a:solidFill>
                <a:ea typeface="Times New Roman" panose="02020603050405020304" pitchFamily="18" charset="0"/>
              </a:rPr>
              <a:t> The employment participation rates of women are an average 50% those of men</a:t>
            </a:r>
          </a:p>
          <a:p>
            <a:pPr marL="457200" indent="-457200">
              <a:lnSpc>
                <a:spcPct val="150000"/>
              </a:lnSpc>
              <a:buFont typeface="Arial" panose="020B0604020202020204" pitchFamily="34" charset="0"/>
              <a:buChar char="•"/>
            </a:pPr>
            <a:r>
              <a:rPr lang="en-US" altLang="en-US" sz="1600" dirty="0">
                <a:solidFill>
                  <a:srgbClr val="000000"/>
                </a:solidFill>
                <a:ea typeface="Times New Roman" panose="02020603050405020304" pitchFamily="18" charset="0"/>
              </a:rPr>
              <a:t>Very few become supervisors or managers. </a:t>
            </a:r>
          </a:p>
          <a:p>
            <a:pPr marL="457200" indent="-457200">
              <a:lnSpc>
                <a:spcPct val="150000"/>
              </a:lnSpc>
              <a:buFont typeface="Arial" panose="020B0604020202020204" pitchFamily="34" charset="0"/>
              <a:buChar char="•"/>
            </a:pPr>
            <a:r>
              <a:rPr lang="en-US" altLang="en-US" sz="1600" dirty="0">
                <a:solidFill>
                  <a:srgbClr val="000000"/>
                </a:solidFill>
                <a:ea typeface="Times New Roman" panose="02020603050405020304" pitchFamily="18" charset="0"/>
              </a:rPr>
              <a:t>They tend to get paid much less. Wage discrimination related to women can observed in any field. </a:t>
            </a:r>
            <a:endParaRPr lang="en-US" altLang="en-US" sz="1600" dirty="0"/>
          </a:p>
          <a:p>
            <a:pPr marL="457200" indent="-457200">
              <a:buFont typeface="Arial" panose="020B0604020202020204" pitchFamily="34" charset="0"/>
              <a:buChar char="•"/>
            </a:pPr>
            <a:endParaRPr lang="en-US" altLang="en-US" sz="3200" b="1" dirty="0">
              <a:solidFill>
                <a:srgbClr val="000000"/>
              </a:solidFill>
              <a:latin typeface="+mj-lt"/>
              <a:ea typeface="Times New Roman" panose="02020603050405020304" pitchFamily="18" charset="0"/>
            </a:endParaRPr>
          </a:p>
          <a:p>
            <a:endParaRPr lang="en-IN" dirty="0"/>
          </a:p>
        </p:txBody>
      </p:sp>
      <p:cxnSp>
        <p:nvCxnSpPr>
          <p:cNvPr id="4" name="Straight Connector 3">
            <a:extLst>
              <a:ext uri="{FF2B5EF4-FFF2-40B4-BE49-F238E27FC236}">
                <a16:creationId xmlns:a16="http://schemas.microsoft.com/office/drawing/2014/main" id="{0C9CD515-073A-4AA5-96F8-9335841250C0}"/>
              </a:ext>
            </a:extLst>
          </p:cNvPr>
          <p:cNvCxnSpPr>
            <a:cxnSpLocks/>
          </p:cNvCxnSpPr>
          <p:nvPr/>
        </p:nvCxnSpPr>
        <p:spPr>
          <a:xfrm>
            <a:off x="5883965" y="0"/>
            <a:ext cx="0" cy="6858000"/>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6811B8E-AC2B-4E04-B5E1-F1FFF0EA7FDC}"/>
              </a:ext>
            </a:extLst>
          </p:cNvPr>
          <p:cNvSpPr txBox="1"/>
          <p:nvPr/>
        </p:nvSpPr>
        <p:spPr>
          <a:xfrm>
            <a:off x="6188766" y="254445"/>
            <a:ext cx="4890046" cy="6010556"/>
          </a:xfrm>
          <a:prstGeom prst="rect">
            <a:avLst/>
          </a:prstGeom>
          <a:noFill/>
        </p:spPr>
        <p:txBody>
          <a:bodyPr wrap="square" rtlCol="0">
            <a:spAutoFit/>
          </a:bodyPr>
          <a:lstStyle/>
          <a:p>
            <a:pPr lvl="0" defTabSz="914400" eaLnBrk="0" fontAlgn="base" hangingPunct="0">
              <a:spcBef>
                <a:spcPct val="0"/>
              </a:spcBef>
              <a:spcAft>
                <a:spcPct val="0"/>
              </a:spcAft>
            </a:pPr>
            <a:r>
              <a:rPr lang="en-US" altLang="en-US" sz="3200" b="1" u="sng" dirty="0">
                <a:solidFill>
                  <a:srgbClr val="000000"/>
                </a:solidFill>
                <a:latin typeface="+mj-lt"/>
                <a:ea typeface="Times New Roman" panose="02020603050405020304" pitchFamily="18" charset="0"/>
              </a:rPr>
              <a:t>Violence</a:t>
            </a:r>
          </a:p>
          <a:p>
            <a:pPr lvl="0" defTabSz="914400" eaLnBrk="0" fontAlgn="base" hangingPunct="0">
              <a:spcBef>
                <a:spcPct val="0"/>
              </a:spcBef>
              <a:spcAft>
                <a:spcPct val="0"/>
              </a:spcAft>
            </a:pPr>
            <a:endParaRPr lang="en-US" altLang="en-US" sz="3200" b="1" u="sng" dirty="0">
              <a:latin typeface="+mj-lt"/>
            </a:endParaRPr>
          </a:p>
          <a:p>
            <a:pPr marL="285750" lvl="0" indent="-285750" defTabSz="914400" eaLnBrk="0" fontAlgn="base" hangingPunct="0">
              <a:lnSpc>
                <a:spcPct val="150000"/>
              </a:lnSpc>
              <a:spcBef>
                <a:spcPct val="0"/>
              </a:spcBef>
              <a:spcAft>
                <a:spcPct val="0"/>
              </a:spcAft>
              <a:buFont typeface="Arial" panose="020B0604020202020204" pitchFamily="34" charset="0"/>
              <a:buChar char="•"/>
            </a:pPr>
            <a:r>
              <a:rPr lang="en-US" altLang="en-US" dirty="0">
                <a:solidFill>
                  <a:srgbClr val="000000"/>
                </a:solidFill>
                <a:ea typeface="Times New Roman" panose="02020603050405020304" pitchFamily="18" charset="0"/>
              </a:rPr>
              <a:t>Violence has led to domination over and against women by men</a:t>
            </a:r>
            <a:endParaRPr lang="en-US" altLang="en-US" dirty="0"/>
          </a:p>
          <a:p>
            <a:pPr marL="285750" lvl="0" indent="-285750" defTabSz="914400" eaLnBrk="0" fontAlgn="base" hangingPunct="0">
              <a:lnSpc>
                <a:spcPct val="150000"/>
              </a:lnSpc>
              <a:spcBef>
                <a:spcPct val="0"/>
              </a:spcBef>
              <a:spcAft>
                <a:spcPct val="0"/>
              </a:spcAft>
              <a:buFont typeface="Arial" panose="020B0604020202020204" pitchFamily="34" charset="0"/>
              <a:buChar char="•"/>
            </a:pPr>
            <a:r>
              <a:rPr lang="en-US" altLang="en-US" dirty="0">
                <a:solidFill>
                  <a:srgbClr val="000000"/>
                </a:solidFill>
                <a:ea typeface="Times New Roman" panose="02020603050405020304" pitchFamily="18" charset="0"/>
              </a:rPr>
              <a:t>Issues include beating, sexual abuse of female children in the household, dowry-related violence,  martial rape etc.</a:t>
            </a:r>
            <a:endParaRPr lang="en-US" altLang="en-US" dirty="0"/>
          </a:p>
          <a:p>
            <a:pPr marL="285750" lvl="0" indent="-285750">
              <a:lnSpc>
                <a:spcPct val="150000"/>
              </a:lnSpc>
              <a:buFont typeface="Arial" panose="020B0604020202020204" pitchFamily="34" charset="0"/>
              <a:buChar char="•"/>
            </a:pPr>
            <a:r>
              <a:rPr lang="en-US" altLang="en-US" dirty="0"/>
              <a:t>Worldwide, 20% to 50% experience some degree of domestic violence during married life. </a:t>
            </a:r>
          </a:p>
          <a:p>
            <a:pPr marL="285750" lvl="0" indent="-285750">
              <a:lnSpc>
                <a:spcPct val="150000"/>
              </a:lnSpc>
              <a:buFont typeface="Arial" panose="020B0604020202020204" pitchFamily="34" charset="0"/>
              <a:buChar char="•"/>
            </a:pPr>
            <a:r>
              <a:rPr lang="en-US" altLang="en-US" dirty="0"/>
              <a:t>In India rape takes place every 54 minute and dowry death every 1000 minute.</a:t>
            </a:r>
          </a:p>
        </p:txBody>
      </p:sp>
    </p:spTree>
    <p:extLst>
      <p:ext uri="{BB962C8B-B14F-4D97-AF65-F5344CB8AC3E}">
        <p14:creationId xmlns:p14="http://schemas.microsoft.com/office/powerpoint/2010/main" val="1446023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9EE424-1C49-4EC5-945B-B1166F5A5A06}"/>
              </a:ext>
            </a:extLst>
          </p:cNvPr>
          <p:cNvSpPr txBox="1"/>
          <p:nvPr/>
        </p:nvSpPr>
        <p:spPr>
          <a:xfrm>
            <a:off x="437322" y="556591"/>
            <a:ext cx="10721008" cy="5324535"/>
          </a:xfrm>
          <a:prstGeom prst="rect">
            <a:avLst/>
          </a:prstGeom>
          <a:noFill/>
        </p:spPr>
        <p:txBody>
          <a:bodyPr wrap="square" rtlCol="0">
            <a:spAutoFit/>
          </a:bodyPr>
          <a:lstStyle/>
          <a:p>
            <a:r>
              <a:rPr lang="en-IN" sz="3200" b="1" u="sng" dirty="0">
                <a:latin typeface="+mj-lt"/>
                <a:cs typeface="Arial" panose="020B0604020202020204" pitchFamily="34" charset="0"/>
              </a:rPr>
              <a:t>Women's participation in Decision Making and Political Activities</a:t>
            </a:r>
          </a:p>
          <a:p>
            <a:endParaRPr lang="en-IN" dirty="0"/>
          </a:p>
          <a:p>
            <a:pPr marL="285750" lvl="0" indent="-285750" algn="just" eaLnBrk="0" fontAlgn="base" hangingPunct="0">
              <a:lnSpc>
                <a:spcPct val="150000"/>
              </a:lnSpc>
              <a:spcBef>
                <a:spcPct val="0"/>
              </a:spcBef>
              <a:spcAft>
                <a:spcPct val="0"/>
              </a:spcAft>
              <a:buFont typeface="Arial" panose="020B0604020202020204" pitchFamily="34" charset="0"/>
              <a:buChar char="•"/>
            </a:pPr>
            <a:r>
              <a:rPr lang="en-US" altLang="en-US" sz="1600" dirty="0">
                <a:solidFill>
                  <a:srgbClr val="000000"/>
                </a:solidFill>
                <a:ea typeface="Times New Roman" panose="02020603050405020304" pitchFamily="18" charset="0"/>
              </a:rPr>
              <a:t>Women are generally restricted to take decisions.</a:t>
            </a:r>
          </a:p>
          <a:p>
            <a:pPr marL="285750" lvl="0" indent="-285750" algn="just" eaLnBrk="0" fontAlgn="base" hangingPunct="0">
              <a:lnSpc>
                <a:spcPct val="150000"/>
              </a:lnSpc>
              <a:spcBef>
                <a:spcPct val="0"/>
              </a:spcBef>
              <a:spcAft>
                <a:spcPct val="0"/>
              </a:spcAft>
              <a:buFont typeface="Arial" panose="020B0604020202020204" pitchFamily="34" charset="0"/>
              <a:buChar char="•"/>
            </a:pPr>
            <a:r>
              <a:rPr lang="en-US" altLang="en-US" sz="1600" dirty="0">
                <a:solidFill>
                  <a:srgbClr val="000000"/>
                </a:solidFill>
                <a:ea typeface="Times New Roman" panose="02020603050405020304" pitchFamily="18" charset="0"/>
              </a:rPr>
              <a:t>Even when women become economically independent, they are not assumed responsible for major decisions in the home.</a:t>
            </a:r>
          </a:p>
          <a:p>
            <a:pPr marL="285750" lvl="0" indent="-285750" algn="just" eaLnBrk="0" fontAlgn="base" hangingPunct="0">
              <a:lnSpc>
                <a:spcPct val="150000"/>
              </a:lnSpc>
              <a:spcBef>
                <a:spcPct val="0"/>
              </a:spcBef>
              <a:spcAft>
                <a:spcPct val="0"/>
              </a:spcAft>
              <a:buFont typeface="Arial" panose="020B0604020202020204" pitchFamily="34" charset="0"/>
              <a:buChar char="•"/>
            </a:pPr>
            <a:r>
              <a:rPr lang="en-US" altLang="en-US" sz="1600" dirty="0">
                <a:solidFill>
                  <a:srgbClr val="000000"/>
                </a:solidFill>
                <a:ea typeface="Times New Roman" panose="02020603050405020304" pitchFamily="18" charset="0"/>
              </a:rPr>
              <a:t>It is the key affecting a woman's decisional power within the family, affecting on her social standing, her ability to be independent, her power to articulate, her knowledge of the outside world and her skill in influencing group decisions. </a:t>
            </a:r>
          </a:p>
          <a:p>
            <a:pPr marL="285750" lvl="0" indent="-285750" algn="just" eaLnBrk="0" fontAlgn="base" hangingPunct="0">
              <a:lnSpc>
                <a:spcPct val="150000"/>
              </a:lnSpc>
              <a:spcBef>
                <a:spcPct val="0"/>
              </a:spcBef>
              <a:spcAft>
                <a:spcPct val="0"/>
              </a:spcAft>
              <a:buFont typeface="Arial" panose="020B0604020202020204" pitchFamily="34" charset="0"/>
              <a:buChar char="•"/>
            </a:pPr>
            <a:r>
              <a:rPr lang="en-US" altLang="en-US" sz="1600" dirty="0">
                <a:solidFill>
                  <a:srgbClr val="000000"/>
                </a:solidFill>
                <a:ea typeface="Times New Roman" panose="02020603050405020304" pitchFamily="18" charset="0"/>
              </a:rPr>
              <a:t>The opportunity of women to aim independently, the property rights of women, the gender status and standing of women in social culture and the involvement of women in gainful activities outside the home are the important factors in his opinion which affect women empowerment. For Dr. Amartya Sen  individual freedom is the means of development.</a:t>
            </a:r>
            <a:endParaRPr lang="en-US" altLang="en-US" sz="1600" dirty="0"/>
          </a:p>
          <a:p>
            <a:endParaRPr lang="en-IN" dirty="0"/>
          </a:p>
        </p:txBody>
      </p:sp>
    </p:spTree>
    <p:extLst>
      <p:ext uri="{BB962C8B-B14F-4D97-AF65-F5344CB8AC3E}">
        <p14:creationId xmlns:p14="http://schemas.microsoft.com/office/powerpoint/2010/main" val="1037372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C2CCF-9052-4A11-B42A-C4ADE5542396}"/>
              </a:ext>
            </a:extLst>
          </p:cNvPr>
          <p:cNvSpPr>
            <a:spLocks noGrp="1"/>
          </p:cNvSpPr>
          <p:nvPr>
            <p:ph type="title"/>
          </p:nvPr>
        </p:nvSpPr>
        <p:spPr/>
        <p:txBody>
          <a:bodyPr/>
          <a:lstStyle/>
          <a:p>
            <a:r>
              <a:rPr lang="en-IN" dirty="0"/>
              <a:t>Our Aims To Bring The Change</a:t>
            </a:r>
          </a:p>
        </p:txBody>
      </p:sp>
      <p:graphicFrame>
        <p:nvGraphicFramePr>
          <p:cNvPr id="4" name="Content Placeholder 3">
            <a:extLst>
              <a:ext uri="{FF2B5EF4-FFF2-40B4-BE49-F238E27FC236}">
                <a16:creationId xmlns:a16="http://schemas.microsoft.com/office/drawing/2014/main" id="{F14B8E53-FB6B-48AA-ADFE-54B4FF6BB096}"/>
              </a:ext>
            </a:extLst>
          </p:cNvPr>
          <p:cNvGraphicFramePr>
            <a:graphicFrameLocks noGrp="1"/>
          </p:cNvGraphicFramePr>
          <p:nvPr>
            <p:ph idx="1"/>
            <p:extLst>
              <p:ext uri="{D42A27DB-BD31-4B8C-83A1-F6EECF244321}">
                <p14:modId xmlns:p14="http://schemas.microsoft.com/office/powerpoint/2010/main" val="2044616909"/>
              </p:ext>
            </p:extLst>
          </p:nvPr>
        </p:nvGraphicFramePr>
        <p:xfrm>
          <a:off x="1888308" y="2279374"/>
          <a:ext cx="8183343" cy="44527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B567F387-8E94-4C1F-93B4-F48B4331688E}"/>
              </a:ext>
            </a:extLst>
          </p:cNvPr>
          <p:cNvSpPr txBox="1"/>
          <p:nvPr/>
        </p:nvSpPr>
        <p:spPr>
          <a:xfrm>
            <a:off x="715616" y="2504660"/>
            <a:ext cx="2517914" cy="1569660"/>
          </a:xfrm>
          <a:prstGeom prst="rect">
            <a:avLst/>
          </a:prstGeom>
          <a:noFill/>
        </p:spPr>
        <p:txBody>
          <a:bodyPr wrap="square" rtlCol="0">
            <a:spAutoFit/>
          </a:bodyPr>
          <a:lstStyle/>
          <a:p>
            <a:r>
              <a:rPr lang="en-IN" sz="2400" b="1" dirty="0"/>
              <a:t>Our Contribution For Women Empowerment</a:t>
            </a:r>
          </a:p>
        </p:txBody>
      </p:sp>
    </p:spTree>
    <p:extLst>
      <p:ext uri="{BB962C8B-B14F-4D97-AF65-F5344CB8AC3E}">
        <p14:creationId xmlns:p14="http://schemas.microsoft.com/office/powerpoint/2010/main" val="4127384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E3CB-7B2F-4F8E-B4EA-5E2B7539FF24}"/>
              </a:ext>
            </a:extLst>
          </p:cNvPr>
          <p:cNvSpPr>
            <a:spLocks noGrp="1"/>
          </p:cNvSpPr>
          <p:nvPr>
            <p:ph type="title"/>
          </p:nvPr>
        </p:nvSpPr>
        <p:spPr>
          <a:xfrm>
            <a:off x="598363" y="947920"/>
            <a:ext cx="9950368" cy="728480"/>
          </a:xfrm>
        </p:spPr>
        <p:txBody>
          <a:bodyPr/>
          <a:lstStyle/>
          <a:p>
            <a:r>
              <a:rPr lang="en-IN" sz="3200" dirty="0"/>
              <a:t>WAYS TO BRING AWARENESS ABOUT EDUCATION</a:t>
            </a:r>
          </a:p>
        </p:txBody>
      </p:sp>
      <p:sp>
        <p:nvSpPr>
          <p:cNvPr id="3" name="Content Placeholder 2">
            <a:extLst>
              <a:ext uri="{FF2B5EF4-FFF2-40B4-BE49-F238E27FC236}">
                <a16:creationId xmlns:a16="http://schemas.microsoft.com/office/drawing/2014/main" id="{986B5FC6-278A-4D1B-BA59-8F1ABD14C793}"/>
              </a:ext>
            </a:extLst>
          </p:cNvPr>
          <p:cNvSpPr>
            <a:spLocks noGrp="1"/>
          </p:cNvSpPr>
          <p:nvPr>
            <p:ph idx="1"/>
          </p:nvPr>
        </p:nvSpPr>
        <p:spPr>
          <a:xfrm>
            <a:off x="598363" y="2461202"/>
            <a:ext cx="8134820" cy="3966102"/>
          </a:xfrm>
        </p:spPr>
        <p:txBody>
          <a:bodyPr/>
          <a:lstStyle/>
          <a:p>
            <a:pPr marL="0" indent="0">
              <a:buNone/>
            </a:pPr>
            <a:r>
              <a:rPr lang="en-US" sz="2000" b="1" dirty="0"/>
              <a:t>"If you educate a woman, you educate a family, if you educate a girl, you educate the future.“</a:t>
            </a:r>
          </a:p>
          <a:p>
            <a:pPr marL="0" indent="0">
              <a:buNone/>
            </a:pPr>
            <a:endParaRPr lang="en-US" sz="2400" dirty="0"/>
          </a:p>
          <a:p>
            <a:r>
              <a:rPr lang="en-US" dirty="0"/>
              <a:t>The </a:t>
            </a:r>
            <a:r>
              <a:rPr lang="en-US" b="1" dirty="0"/>
              <a:t>female literacy rate in India is less</a:t>
            </a:r>
            <a:r>
              <a:rPr lang="en-US" dirty="0"/>
              <a:t> than the male literacy rate.</a:t>
            </a:r>
          </a:p>
          <a:p>
            <a:r>
              <a:rPr lang="en-IN" dirty="0"/>
              <a:t>Aims at </a:t>
            </a:r>
            <a:r>
              <a:rPr lang="en-IN" b="1" dirty="0"/>
              <a:t>improving knowledge and skills</a:t>
            </a:r>
            <a:r>
              <a:rPr lang="en-IN" dirty="0"/>
              <a:t> of women and girls.</a:t>
            </a:r>
          </a:p>
          <a:p>
            <a:r>
              <a:rPr lang="en-IN" dirty="0"/>
              <a:t>It includes </a:t>
            </a:r>
            <a:r>
              <a:rPr lang="en-IN" b="1" dirty="0"/>
              <a:t>providing general education</a:t>
            </a:r>
            <a:r>
              <a:rPr lang="en-IN" dirty="0"/>
              <a:t> at schools, colleges and in the various areas of Agra. </a:t>
            </a:r>
          </a:p>
          <a:p>
            <a:r>
              <a:rPr lang="en-IN" dirty="0"/>
              <a:t>Aim at </a:t>
            </a:r>
            <a:r>
              <a:rPr lang="en-IN" b="1" dirty="0"/>
              <a:t>spreading awareness </a:t>
            </a:r>
            <a:r>
              <a:rPr lang="en-IN" dirty="0"/>
              <a:t>about education.</a:t>
            </a:r>
          </a:p>
          <a:p>
            <a:r>
              <a:rPr lang="en-IN" dirty="0"/>
              <a:t>Conducting various </a:t>
            </a:r>
            <a:r>
              <a:rPr lang="en-IN" b="1" dirty="0"/>
              <a:t>competitions</a:t>
            </a:r>
            <a:r>
              <a:rPr lang="en-IN" dirty="0"/>
              <a:t> like poster presentation, debate, paper presentation etc.</a:t>
            </a:r>
          </a:p>
        </p:txBody>
      </p:sp>
      <p:pic>
        <p:nvPicPr>
          <p:cNvPr id="5" name="Picture 4">
            <a:extLst>
              <a:ext uri="{FF2B5EF4-FFF2-40B4-BE49-F238E27FC236}">
                <a16:creationId xmlns:a16="http://schemas.microsoft.com/office/drawing/2014/main" id="{2C0BAED5-F294-4A03-BEF6-E0483895A417}"/>
              </a:ext>
            </a:extLst>
          </p:cNvPr>
          <p:cNvPicPr>
            <a:picLocks noChangeAspect="1"/>
          </p:cNvPicPr>
          <p:nvPr/>
        </p:nvPicPr>
        <p:blipFill rotWithShape="1">
          <a:blip r:embed="rId2"/>
          <a:srcRect l="5535" r="39409"/>
          <a:stretch/>
        </p:blipFill>
        <p:spPr>
          <a:xfrm>
            <a:off x="8971723" y="2567220"/>
            <a:ext cx="2621914" cy="3221567"/>
          </a:xfrm>
          <a:prstGeom prst="rect">
            <a:avLst/>
          </a:prstGeom>
        </p:spPr>
      </p:pic>
    </p:spTree>
    <p:extLst>
      <p:ext uri="{BB962C8B-B14F-4D97-AF65-F5344CB8AC3E}">
        <p14:creationId xmlns:p14="http://schemas.microsoft.com/office/powerpoint/2010/main" val="20631569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F1C4790-FE3C-4020-8CA7-00621DA7BBBC}"/>
    </a:ext>
  </a:extLst>
</a:theme>
</file>

<file path=docProps/app.xml><?xml version="1.0" encoding="utf-8"?>
<Properties xmlns="http://schemas.openxmlformats.org/officeDocument/2006/extended-properties" xmlns:vt="http://schemas.openxmlformats.org/officeDocument/2006/docPropsVTypes">
  <Template>Ion Boardroom</Template>
  <TotalTime>185</TotalTime>
  <Words>716</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Bradley Hand ITC</vt:lpstr>
      <vt:lpstr>Britannic Bold</vt:lpstr>
      <vt:lpstr>Century Gothic</vt:lpstr>
      <vt:lpstr>Wingdings 3</vt:lpstr>
      <vt:lpstr>Ion Boardroom</vt:lpstr>
      <vt:lpstr>WOMEN EMPOWERNMENT</vt:lpstr>
      <vt:lpstr>WOMEN EMPOWERNMENT</vt:lpstr>
      <vt:lpstr>AMARTYA SEN</vt:lpstr>
      <vt:lpstr>Dr. Amartya Sen’s Contribution to the concepts of women empowerment</vt:lpstr>
      <vt:lpstr>PowerPoint Presentation</vt:lpstr>
      <vt:lpstr>PowerPoint Presentation</vt:lpstr>
      <vt:lpstr>PowerPoint Presentation</vt:lpstr>
      <vt:lpstr>Our Aims To Bring The Change</vt:lpstr>
      <vt:lpstr>WAYS TO BRING AWARENESS ABOUT EDUCATION</vt:lpstr>
      <vt:lpstr>WAYS TO SPREAD AWARENESS ABOUT HEALTH</vt:lpstr>
      <vt:lpstr>Our Initiative to open a new Cell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WOMEN EMPOWERNMENT</dc:title>
  <dc:creator>Rinshita</dc:creator>
  <cp:lastModifiedBy>Rinshita</cp:lastModifiedBy>
  <cp:revision>24</cp:revision>
  <dcterms:created xsi:type="dcterms:W3CDTF">2019-03-05T15:36:46Z</dcterms:created>
  <dcterms:modified xsi:type="dcterms:W3CDTF">2019-03-05T18:49:05Z</dcterms:modified>
</cp:coreProperties>
</file>