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71" r:id="rId4"/>
  </p:sldMasterIdLst>
  <p:notesMasterIdLst>
    <p:notesMasterId r:id="rId53"/>
  </p:notesMasterIdLst>
  <p:handoutMasterIdLst>
    <p:handoutMasterId r:id="rId54"/>
  </p:handoutMasterIdLst>
  <p:sldIdLst>
    <p:sldId id="275" r:id="rId5"/>
    <p:sldId id="564" r:id="rId6"/>
    <p:sldId id="554" r:id="rId7"/>
    <p:sldId id="561" r:id="rId8"/>
    <p:sldId id="562" r:id="rId9"/>
    <p:sldId id="566" r:id="rId10"/>
    <p:sldId id="567" r:id="rId11"/>
    <p:sldId id="568" r:id="rId12"/>
    <p:sldId id="569" r:id="rId13"/>
    <p:sldId id="570" r:id="rId14"/>
    <p:sldId id="571" r:id="rId15"/>
    <p:sldId id="572" r:id="rId16"/>
    <p:sldId id="573" r:id="rId17"/>
    <p:sldId id="610" r:id="rId18"/>
    <p:sldId id="574" r:id="rId19"/>
    <p:sldId id="575" r:id="rId20"/>
    <p:sldId id="576" r:id="rId21"/>
    <p:sldId id="577" r:id="rId22"/>
    <p:sldId id="578" r:id="rId23"/>
    <p:sldId id="579" r:id="rId24"/>
    <p:sldId id="580" r:id="rId25"/>
    <p:sldId id="581" r:id="rId26"/>
    <p:sldId id="582" r:id="rId27"/>
    <p:sldId id="583" r:id="rId28"/>
    <p:sldId id="584" r:id="rId29"/>
    <p:sldId id="585" r:id="rId30"/>
    <p:sldId id="586" r:id="rId31"/>
    <p:sldId id="587" r:id="rId32"/>
    <p:sldId id="588" r:id="rId33"/>
    <p:sldId id="590" r:id="rId34"/>
    <p:sldId id="589" r:id="rId35"/>
    <p:sldId id="609" r:id="rId36"/>
    <p:sldId id="607" r:id="rId37"/>
    <p:sldId id="591" r:id="rId38"/>
    <p:sldId id="613" r:id="rId39"/>
    <p:sldId id="608" r:id="rId40"/>
    <p:sldId id="596" r:id="rId41"/>
    <p:sldId id="599" r:id="rId42"/>
    <p:sldId id="600" r:id="rId43"/>
    <p:sldId id="601" r:id="rId44"/>
    <p:sldId id="612" r:id="rId45"/>
    <p:sldId id="525" r:id="rId46"/>
    <p:sldId id="592" r:id="rId47"/>
    <p:sldId id="593" r:id="rId48"/>
    <p:sldId id="594" r:id="rId49"/>
    <p:sldId id="595" r:id="rId50"/>
    <p:sldId id="602" r:id="rId51"/>
    <p:sldId id="597" r:id="rId52"/>
  </p:sldIdLst>
  <p:sldSz cx="9144000" cy="6858000" type="screen4x3"/>
  <p:notesSz cx="9239250" cy="6953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333">
          <p15:clr>
            <a:srgbClr val="A4A3A4"/>
          </p15:clr>
        </p15:guide>
        <p15:guide id="3" orient="horz" pos="2534">
          <p15:clr>
            <a:srgbClr val="A4A3A4"/>
          </p15:clr>
        </p15:guide>
        <p15:guide id="4" orient="horz" pos="2794">
          <p15:clr>
            <a:srgbClr val="A4A3A4"/>
          </p15:clr>
        </p15:guide>
        <p15:guide id="5" orient="horz" pos="3427">
          <p15:clr>
            <a:srgbClr val="A4A3A4"/>
          </p15:clr>
        </p15:guide>
        <p15:guide id="6" orient="horz" pos="901">
          <p15:clr>
            <a:srgbClr val="A4A3A4"/>
          </p15:clr>
        </p15:guide>
        <p15:guide id="7" orient="horz" pos="4090">
          <p15:clr>
            <a:srgbClr val="A4A3A4"/>
          </p15:clr>
        </p15:guide>
        <p15:guide id="8" orient="horz" pos="1498">
          <p15:clr>
            <a:srgbClr val="A4A3A4"/>
          </p15:clr>
        </p15:guide>
        <p15:guide id="9" orient="horz" pos="1123">
          <p15:clr>
            <a:srgbClr val="A4A3A4"/>
          </p15:clr>
        </p15:guide>
        <p15:guide id="10" orient="horz" pos="864">
          <p15:clr>
            <a:srgbClr val="A4A3A4"/>
          </p15:clr>
        </p15:guide>
        <p15:guide id="11" orient="horz" pos="4042">
          <p15:clr>
            <a:srgbClr val="A4A3A4"/>
          </p15:clr>
        </p15:guide>
        <p15:guide id="12" pos="288">
          <p15:clr>
            <a:srgbClr val="A4A3A4"/>
          </p15:clr>
        </p15:guide>
        <p15:guide id="13" pos="5472">
          <p15:clr>
            <a:srgbClr val="A4A3A4"/>
          </p15:clr>
        </p15:guide>
        <p15:guide id="14" pos="2765">
          <p15:clr>
            <a:srgbClr val="A4A3A4"/>
          </p15:clr>
        </p15:guide>
        <p15:guide id="15" pos="2995">
          <p15:clr>
            <a:srgbClr val="A4A3A4"/>
          </p15:clr>
        </p15:guide>
        <p15:guide id="16" pos="1901">
          <p15:clr>
            <a:srgbClr val="A4A3A4"/>
          </p15:clr>
        </p15:guide>
        <p15:guide id="17" pos="2074">
          <p15:clr>
            <a:srgbClr val="A4A3A4"/>
          </p15:clr>
        </p15:guide>
        <p15:guide id="18" pos="3686">
          <p15:clr>
            <a:srgbClr val="A4A3A4"/>
          </p15:clr>
        </p15:guide>
        <p15:guide id="19" pos="3859">
          <p15:clr>
            <a:srgbClr val="A4A3A4"/>
          </p15:clr>
        </p15:guide>
        <p15:guide id="20" pos="1642">
          <p15:clr>
            <a:srgbClr val="A4A3A4"/>
          </p15:clr>
        </p15:guide>
        <p15:guide id="21" pos="4340">
          <p15:clr>
            <a:srgbClr val="A4A3A4"/>
          </p15:clr>
        </p15:guide>
        <p15:guide id="22" pos="4118">
          <p15:clr>
            <a:srgbClr val="A4A3A4"/>
          </p15:clr>
        </p15:guide>
        <p15:guide id="23" pos="1411">
          <p15:clr>
            <a:srgbClr val="A4A3A4"/>
          </p15:clr>
        </p15:guide>
      </p15:sldGuideLst>
    </p:ext>
    <p:ext uri="{2D200454-40CA-4A62-9FC3-DE9A4176ACB9}">
      <p15:notesGuideLst xmlns:p15="http://schemas.microsoft.com/office/powerpoint/2012/main">
        <p15:guide id="1" orient="horz" pos="2190" userDrawn="1">
          <p15:clr>
            <a:srgbClr val="A4A3A4"/>
          </p15:clr>
        </p15:guide>
        <p15:guide id="2" pos="291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41738"/>
    <a:srgbClr val="A9A9A9"/>
    <a:srgbClr val="DEE1E6"/>
    <a:srgbClr val="B0B0B0"/>
    <a:srgbClr val="999999"/>
    <a:srgbClr val="8C8C8C"/>
    <a:srgbClr val="DECF9A"/>
    <a:srgbClr val="EA8D54"/>
    <a:srgbClr val="35A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6719FE-7D3F-48C5-806B-1D009DA3A5D1}">
  <a:tblStyle styleId="{AD6719FE-7D3F-48C5-806B-1D009DA3A5D1}" styleName="Firmwide Custom">
    <a:wholeTbl>
      <a:tcTxStyle>
        <a:fontRef idx="minor">
          <a:prstClr val="black"/>
        </a:fontRef>
        <a:schemeClr val="dk1"/>
      </a:tcTxStyle>
      <a:tcStyle>
        <a:tcBdr>
          <a:left>
            <a:ln>
              <a:noFill/>
            </a:ln>
          </a:left>
          <a:right>
            <a:ln>
              <a:noFill/>
            </a:ln>
          </a:right>
          <a:top>
            <a:ln>
              <a:noFill/>
            </a:ln>
          </a:top>
          <a:bottom>
            <a:ln w="6350" cmpd="sng">
              <a:solidFill>
                <a:schemeClr val="lt2"/>
              </a:solidFill>
            </a:ln>
          </a:bottom>
          <a:insideH>
            <a:ln w="6350" cmpd="sng">
              <a:solidFill>
                <a:schemeClr val="lt2"/>
              </a:solidFill>
            </a:ln>
          </a:insideH>
          <a:insideV>
            <a:ln>
              <a:noFill/>
            </a:ln>
          </a:insideV>
        </a:tcBdr>
        <a:fill>
          <a:noFill/>
        </a:fill>
      </a:tcStyle>
    </a:wholeTbl>
    <a:band1H>
      <a:tcStyle>
        <a:tcBdr/>
        <a:fill>
          <a:noFill/>
        </a:fill>
      </a:tcStyle>
    </a:band1H>
    <a:band2H>
      <a:tcStyle>
        <a:tcBdr/>
        <a:fill>
          <a:noFill/>
        </a:fill>
      </a:tcStyle>
    </a:band2H>
    <a:band1V>
      <a:tcStyle>
        <a:tcBdr/>
        <a:fill>
          <a:noFill/>
        </a:fill>
      </a:tcStyle>
    </a:band1V>
    <a:band2V>
      <a:tcStyle>
        <a:tcBdr/>
      </a:tcStyle>
    </a:band2V>
    <a:lastCol>
      <a:tcTxStyle b="on">
        <a:fontRef idx="minor">
          <a:prstClr val="black"/>
        </a:fontRef>
        <a:schemeClr val="dk1"/>
      </a:tcTxStyle>
      <a:tcStyle>
        <a:tcBdr/>
        <a:fill>
          <a:noFill/>
        </a:fill>
      </a:tcStyle>
    </a:lastCol>
    <a:firstCol>
      <a:tcTxStyle b="on">
        <a:fontRef idx="minor">
          <a:prstClr val="black"/>
        </a:fontRef>
        <a:schemeClr val="accent2"/>
      </a:tcTxStyle>
      <a:tcStyle>
        <a:tcBdr/>
        <a:fill>
          <a:noFill/>
        </a:fill>
      </a:tcStyle>
    </a:firstCol>
    <a:lastRow>
      <a:tcTxStyle b="on">
        <a:fontRef idx="minor">
          <a:prstClr val="black"/>
        </a:fontRef>
        <a:schemeClr val="dk1"/>
      </a:tcTxStyle>
      <a:tcStyle>
        <a:tcBdr>
          <a:top>
            <a:ln w="6350" cmpd="sng">
              <a:solidFill>
                <a:schemeClr val="lt2"/>
              </a:solidFill>
            </a:ln>
          </a:top>
        </a:tcBdr>
        <a:fill>
          <a:noFill/>
        </a:fill>
      </a:tcStyle>
    </a:lastRow>
    <a:firstRow>
      <a:tcTxStyle b="on">
        <a:fontRef idx="minor">
          <a:prstClr val="black"/>
        </a:fontRef>
        <a:schemeClr val="accent2"/>
      </a:tcTxStyle>
      <a:tcStyle>
        <a:tcBdr>
          <a:bottom>
            <a:ln w="6350" cmpd="sng">
              <a:solidFill>
                <a:schemeClr val="l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47" autoAdjust="0"/>
    <p:restoredTop sz="92890" autoAdjust="0"/>
  </p:normalViewPr>
  <p:slideViewPr>
    <p:cSldViewPr>
      <p:cViewPr varScale="1">
        <p:scale>
          <a:sx n="114" d="100"/>
          <a:sy n="114" d="100"/>
        </p:scale>
        <p:origin x="1740" y="108"/>
      </p:cViewPr>
      <p:guideLst>
        <p:guide orient="horz" pos="3053"/>
        <p:guide orient="horz" pos="2333"/>
        <p:guide orient="horz" pos="2534"/>
        <p:guide orient="horz" pos="2794"/>
        <p:guide orient="horz" pos="3427"/>
        <p:guide orient="horz" pos="901"/>
        <p:guide orient="horz" pos="4090"/>
        <p:guide orient="horz" pos="1498"/>
        <p:guide orient="horz" pos="1123"/>
        <p:guide orient="horz" pos="864"/>
        <p:guide orient="horz" pos="4042"/>
        <p:guide pos="288"/>
        <p:guide pos="5472"/>
        <p:guide pos="2765"/>
        <p:guide pos="2995"/>
        <p:guide pos="1901"/>
        <p:guide pos="2074"/>
        <p:guide pos="3686"/>
        <p:guide pos="3859"/>
        <p:guide pos="1642"/>
        <p:guide pos="4340"/>
        <p:guide pos="4118"/>
        <p:guide pos="1411"/>
      </p:guideLst>
    </p:cSldViewPr>
  </p:slideViewPr>
  <p:notesTextViewPr>
    <p:cViewPr>
      <p:scale>
        <a:sx n="50" d="100"/>
        <a:sy n="50" d="100"/>
      </p:scale>
      <p:origin x="0" y="0"/>
    </p:cViewPr>
  </p:notesTextViewPr>
  <p:sorterViewPr>
    <p:cViewPr>
      <p:scale>
        <a:sx n="200" d="100"/>
        <a:sy n="200" d="100"/>
      </p:scale>
      <p:origin x="0" y="30"/>
    </p:cViewPr>
  </p:sorterViewPr>
  <p:notesViewPr>
    <p:cSldViewPr showGuides="1">
      <p:cViewPr varScale="1">
        <p:scale>
          <a:sx n="83" d="100"/>
          <a:sy n="83" d="100"/>
        </p:scale>
        <p:origin x="-1872" y="-84"/>
      </p:cViewPr>
      <p:guideLst>
        <p:guide orient="horz" pos="2190"/>
        <p:guide pos="2911"/>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5" y="6"/>
            <a:ext cx="4004513" cy="347783"/>
          </a:xfrm>
          <a:prstGeom prst="rect">
            <a:avLst/>
          </a:prstGeom>
        </p:spPr>
        <p:txBody>
          <a:bodyPr vert="horz" lIns="89424" tIns="44713" rIns="89424" bIns="44713" rtlCol="0"/>
          <a:lstStyle>
            <a:lvl1pPr algn="l">
              <a:defRPr sz="1100"/>
            </a:lvl1pPr>
          </a:lstStyle>
          <a:p>
            <a:endParaRPr lang="en-US"/>
          </a:p>
        </p:txBody>
      </p:sp>
      <p:sp>
        <p:nvSpPr>
          <p:cNvPr id="3" name="Date Placeholder 2"/>
          <p:cNvSpPr>
            <a:spLocks noGrp="1"/>
          </p:cNvSpPr>
          <p:nvPr>
            <p:ph type="dt" sz="quarter" idx="1"/>
          </p:nvPr>
        </p:nvSpPr>
        <p:spPr>
          <a:xfrm>
            <a:off x="5232659" y="6"/>
            <a:ext cx="4004513" cy="347783"/>
          </a:xfrm>
          <a:prstGeom prst="rect">
            <a:avLst/>
          </a:prstGeom>
        </p:spPr>
        <p:txBody>
          <a:bodyPr vert="horz" lIns="89424" tIns="44713" rIns="89424" bIns="44713" rtlCol="0"/>
          <a:lstStyle>
            <a:lvl1pPr algn="r">
              <a:defRPr sz="1100"/>
            </a:lvl1pPr>
          </a:lstStyle>
          <a:p>
            <a:fld id="{F779A121-15AD-4015-A097-E46565FA9CD6}" type="datetimeFigureOut">
              <a:rPr lang="en-US" smtClean="0"/>
              <a:t>4/24/2024</a:t>
            </a:fld>
            <a:endParaRPr lang="en-US"/>
          </a:p>
        </p:txBody>
      </p:sp>
      <p:sp>
        <p:nvSpPr>
          <p:cNvPr id="4" name="Footer Placeholder 3"/>
          <p:cNvSpPr>
            <a:spLocks noGrp="1"/>
          </p:cNvSpPr>
          <p:nvPr>
            <p:ph type="ftr" sz="quarter" idx="2"/>
          </p:nvPr>
        </p:nvSpPr>
        <p:spPr>
          <a:xfrm>
            <a:off x="15" y="6604276"/>
            <a:ext cx="4004513" cy="347783"/>
          </a:xfrm>
          <a:prstGeom prst="rect">
            <a:avLst/>
          </a:prstGeom>
        </p:spPr>
        <p:txBody>
          <a:bodyPr vert="horz" lIns="89424" tIns="44713" rIns="89424" bIns="44713" rtlCol="0" anchor="b"/>
          <a:lstStyle>
            <a:lvl1pPr algn="l">
              <a:defRPr sz="1100"/>
            </a:lvl1pPr>
          </a:lstStyle>
          <a:p>
            <a:endParaRPr lang="en-US"/>
          </a:p>
        </p:txBody>
      </p:sp>
      <p:sp>
        <p:nvSpPr>
          <p:cNvPr id="5" name="Slide Number Placeholder 4"/>
          <p:cNvSpPr>
            <a:spLocks noGrp="1"/>
          </p:cNvSpPr>
          <p:nvPr>
            <p:ph type="sldNum" sz="quarter" idx="3"/>
          </p:nvPr>
        </p:nvSpPr>
        <p:spPr>
          <a:xfrm>
            <a:off x="5232659" y="6604276"/>
            <a:ext cx="4004513" cy="347783"/>
          </a:xfrm>
          <a:prstGeom prst="rect">
            <a:avLst/>
          </a:prstGeom>
        </p:spPr>
        <p:txBody>
          <a:bodyPr vert="horz" lIns="89424" tIns="44713" rIns="89424" bIns="44713" rtlCol="0" anchor="b"/>
          <a:lstStyle>
            <a:lvl1pPr algn="r">
              <a:defRPr sz="1100"/>
            </a:lvl1pPr>
          </a:lstStyle>
          <a:p>
            <a:fld id="{D50F3211-BAE5-4D37-8CBA-FA143A9CD83B}" type="slidenum">
              <a:rPr lang="en-US" smtClean="0"/>
              <a:t>‹#›</a:t>
            </a:fld>
            <a:endParaRPr lang="en-US"/>
          </a:p>
        </p:txBody>
      </p:sp>
    </p:spTree>
    <p:extLst>
      <p:ext uri="{BB962C8B-B14F-4D97-AF65-F5344CB8AC3E}">
        <p14:creationId xmlns:p14="http://schemas.microsoft.com/office/powerpoint/2010/main" val="182561876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3"/>
            <a:ext cx="4003675" cy="347663"/>
          </a:xfrm>
          <a:prstGeom prst="rect">
            <a:avLst/>
          </a:prstGeom>
        </p:spPr>
        <p:txBody>
          <a:bodyPr vert="horz" lIns="90785" tIns="45391" rIns="90785" bIns="45391" rtlCol="0"/>
          <a:lstStyle>
            <a:lvl1pPr algn="l">
              <a:defRPr sz="1100"/>
            </a:lvl1pPr>
          </a:lstStyle>
          <a:p>
            <a:endParaRPr lang="en-US"/>
          </a:p>
        </p:txBody>
      </p:sp>
      <p:sp>
        <p:nvSpPr>
          <p:cNvPr id="3" name="Date Placeholder 2"/>
          <p:cNvSpPr>
            <a:spLocks noGrp="1"/>
          </p:cNvSpPr>
          <p:nvPr>
            <p:ph type="dt" idx="1"/>
          </p:nvPr>
        </p:nvSpPr>
        <p:spPr>
          <a:xfrm>
            <a:off x="5233450" y="3"/>
            <a:ext cx="4003675" cy="347663"/>
          </a:xfrm>
          <a:prstGeom prst="rect">
            <a:avLst/>
          </a:prstGeom>
        </p:spPr>
        <p:txBody>
          <a:bodyPr vert="horz" lIns="90785" tIns="45391" rIns="90785" bIns="45391" rtlCol="0"/>
          <a:lstStyle>
            <a:lvl1pPr algn="r">
              <a:defRPr sz="1100"/>
            </a:lvl1pPr>
          </a:lstStyle>
          <a:p>
            <a:fld id="{60B08DE8-51B9-4DE8-800F-61BCDCB92578}" type="datetimeFigureOut">
              <a:rPr lang="en-US" smtClean="0"/>
              <a:t>4/24/2024</a:t>
            </a:fld>
            <a:endParaRPr lang="en-US"/>
          </a:p>
        </p:txBody>
      </p:sp>
      <p:sp>
        <p:nvSpPr>
          <p:cNvPr id="4" name="Slide Image Placeholder 3"/>
          <p:cNvSpPr>
            <a:spLocks noGrp="1" noRot="1" noChangeAspect="1"/>
          </p:cNvSpPr>
          <p:nvPr>
            <p:ph type="sldImg" idx="2"/>
          </p:nvPr>
        </p:nvSpPr>
        <p:spPr>
          <a:xfrm>
            <a:off x="2881313" y="520700"/>
            <a:ext cx="3476625" cy="2608263"/>
          </a:xfrm>
          <a:prstGeom prst="rect">
            <a:avLst/>
          </a:prstGeom>
          <a:noFill/>
          <a:ln w="12700">
            <a:solidFill>
              <a:prstClr val="black"/>
            </a:solidFill>
          </a:ln>
        </p:spPr>
        <p:txBody>
          <a:bodyPr vert="horz" lIns="90785" tIns="45391" rIns="90785" bIns="45391" rtlCol="0" anchor="ctr"/>
          <a:lstStyle/>
          <a:p>
            <a:endParaRPr lang="en-US"/>
          </a:p>
        </p:txBody>
      </p:sp>
      <p:sp>
        <p:nvSpPr>
          <p:cNvPr id="5" name="Notes Placeholder 4"/>
          <p:cNvSpPr>
            <a:spLocks noGrp="1"/>
          </p:cNvSpPr>
          <p:nvPr>
            <p:ph type="body" sz="quarter" idx="3"/>
          </p:nvPr>
        </p:nvSpPr>
        <p:spPr>
          <a:xfrm>
            <a:off x="923933" y="3302795"/>
            <a:ext cx="7391399" cy="3128962"/>
          </a:xfrm>
          <a:prstGeom prst="rect">
            <a:avLst/>
          </a:prstGeom>
        </p:spPr>
        <p:txBody>
          <a:bodyPr vert="horz" lIns="90785" tIns="45391" rIns="90785" bIns="4539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9" y="6604382"/>
            <a:ext cx="4003675" cy="347663"/>
          </a:xfrm>
          <a:prstGeom prst="rect">
            <a:avLst/>
          </a:prstGeom>
        </p:spPr>
        <p:txBody>
          <a:bodyPr vert="horz" lIns="90785" tIns="45391" rIns="90785" bIns="45391" rtlCol="0" anchor="b"/>
          <a:lstStyle>
            <a:lvl1pPr algn="l">
              <a:defRPr sz="1100"/>
            </a:lvl1pPr>
          </a:lstStyle>
          <a:p>
            <a:r>
              <a:rPr lang="en-US" dirty="0"/>
              <a:t>Confidential</a:t>
            </a:r>
          </a:p>
        </p:txBody>
      </p:sp>
      <p:sp>
        <p:nvSpPr>
          <p:cNvPr id="7" name="Slide Number Placeholder 6"/>
          <p:cNvSpPr>
            <a:spLocks noGrp="1"/>
          </p:cNvSpPr>
          <p:nvPr>
            <p:ph type="sldNum" sz="quarter" idx="5"/>
          </p:nvPr>
        </p:nvSpPr>
        <p:spPr>
          <a:xfrm>
            <a:off x="5233450" y="6604382"/>
            <a:ext cx="4003675" cy="347663"/>
          </a:xfrm>
          <a:prstGeom prst="rect">
            <a:avLst/>
          </a:prstGeom>
        </p:spPr>
        <p:txBody>
          <a:bodyPr vert="horz" lIns="90785" tIns="45391" rIns="90785" bIns="45391" rtlCol="0" anchor="b"/>
          <a:lstStyle>
            <a:lvl1pPr algn="r">
              <a:defRPr sz="1100"/>
            </a:lvl1pPr>
          </a:lstStyle>
          <a:p>
            <a:fld id="{3966A25E-58F8-441D-AA5C-F9CE201FCD08}" type="slidenum">
              <a:rPr lang="en-US" smtClean="0"/>
              <a:t>‹#›</a:t>
            </a:fld>
            <a:endParaRPr lang="en-US" dirty="0"/>
          </a:p>
        </p:txBody>
      </p:sp>
    </p:spTree>
    <p:extLst>
      <p:ext uri="{BB962C8B-B14F-4D97-AF65-F5344CB8AC3E}">
        <p14:creationId xmlns:p14="http://schemas.microsoft.com/office/powerpoint/2010/main" val="34383799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Whole loan – dollar of loss impacts investor dollar for dollar</a:t>
            </a:r>
          </a:p>
          <a:p>
            <a:endParaRPr lang="en-US" dirty="0"/>
          </a:p>
          <a:p>
            <a:r>
              <a:rPr lang="en-US" dirty="0"/>
              <a:t>Subordination – </a:t>
            </a:r>
          </a:p>
          <a:p>
            <a:r>
              <a:rPr lang="en-US" dirty="0"/>
              <a:t>	under default, losses first hit subordination</a:t>
            </a:r>
          </a:p>
          <a:p>
            <a:r>
              <a:rPr lang="en-US" dirty="0"/>
              <a:t>	no default,</a:t>
            </a:r>
            <a:r>
              <a:rPr lang="en-US" baseline="0" dirty="0"/>
              <a:t> principal CF pro-rata or sequentially (senior-sub)</a:t>
            </a:r>
          </a:p>
          <a:p>
            <a:r>
              <a:rPr lang="en-US" baseline="0" dirty="0"/>
              <a:t>		which will rating agencies require greater subordination –</a:t>
            </a:r>
          </a:p>
          <a:p>
            <a:r>
              <a:rPr lang="en-US" baseline="0" dirty="0"/>
              <a:t>		Q to ask: if 90/10 and another 93/7, then which one pro-rata, which one sequential</a:t>
            </a:r>
          </a:p>
          <a:p>
            <a:r>
              <a:rPr lang="en-US" baseline="0" dirty="0"/>
              <a:t>		if sequential, then subordination increases</a:t>
            </a:r>
          </a:p>
          <a:p>
            <a:r>
              <a:rPr lang="en-US" baseline="0" dirty="0"/>
              <a:t>	if time sequential, then earlier tranches are higher quality</a:t>
            </a:r>
          </a:p>
          <a:p>
            <a:r>
              <a:rPr lang="en-US" baseline="0" dirty="0"/>
              <a:t>	if subordinates eaten through, then time </a:t>
            </a:r>
            <a:r>
              <a:rPr lang="en-US" baseline="0" dirty="0" err="1"/>
              <a:t>sequentials</a:t>
            </a:r>
            <a:r>
              <a:rPr lang="en-US" baseline="0" dirty="0"/>
              <a:t> will be collapsed and become pro-rata</a:t>
            </a:r>
          </a:p>
          <a:p>
            <a:endParaRPr lang="en-US" baseline="0" dirty="0"/>
          </a:p>
          <a:p>
            <a:r>
              <a:rPr lang="en-US" baseline="0" dirty="0"/>
              <a:t>OC – as time goes by OC increases; excess interest is used to pay down senior bonds; OC increases until reaching a certain level</a:t>
            </a:r>
          </a:p>
          <a:p>
            <a:endParaRPr lang="en-US" baseline="0" dirty="0"/>
          </a:p>
          <a:p>
            <a:r>
              <a:rPr lang="en-US" baseline="0" dirty="0"/>
              <a:t>WRAP – does not wrap the whole deal e.g. only above a certain rating e.g. A.</a:t>
            </a:r>
          </a:p>
          <a:p>
            <a:r>
              <a:rPr lang="en-US" baseline="0" dirty="0"/>
              <a:t>	MBIA wraps it and is downgraded, but collateral is performing well</a:t>
            </a:r>
          </a:p>
          <a:p>
            <a:r>
              <a:rPr lang="en-US" baseline="0" dirty="0"/>
              <a:t>	what happens to rating of bond – downgraded</a:t>
            </a:r>
          </a:p>
          <a:p>
            <a:pPr defTabSz="928299">
              <a:defRPr/>
            </a:pPr>
            <a:r>
              <a:rPr lang="en-US" baseline="0" dirty="0"/>
              <a:t>	Some investors won’t buy if they have too much exposure to an insurer</a:t>
            </a:r>
          </a:p>
          <a:p>
            <a:endParaRPr lang="en-US" baseline="0" dirty="0"/>
          </a:p>
          <a:p>
            <a:r>
              <a:rPr lang="en-US" baseline="0" dirty="0"/>
              <a:t>Reserve – 	initial amount builds up to a certain level; above that then pays equity</a:t>
            </a:r>
          </a:p>
          <a:p>
            <a:r>
              <a:rPr lang="en-US" baseline="0" dirty="0"/>
              <a:t>	size is a function of rating agency requirements</a:t>
            </a:r>
          </a:p>
          <a:p>
            <a:endParaRPr lang="en-US" baseline="0" dirty="0"/>
          </a:p>
          <a:p>
            <a:r>
              <a:rPr lang="en-US" baseline="0" dirty="0"/>
              <a:t>How do we choose which one to issue? Whichever gives maximum proceeds</a:t>
            </a:r>
          </a:p>
          <a:p>
            <a:endParaRPr lang="en-US" dirty="0"/>
          </a:p>
          <a:p>
            <a:endParaRPr lang="en-US" dirty="0"/>
          </a:p>
        </p:txBody>
      </p:sp>
      <p:sp>
        <p:nvSpPr>
          <p:cNvPr id="4" name="Slide Number Placeholder 3"/>
          <p:cNvSpPr>
            <a:spLocks noGrp="1"/>
          </p:cNvSpPr>
          <p:nvPr>
            <p:ph type="sldNum" sz="quarter" idx="10"/>
          </p:nvPr>
        </p:nvSpPr>
        <p:spPr/>
        <p:txBody>
          <a:bodyPr/>
          <a:lstStyle/>
          <a:p>
            <a:fld id="{85E14F25-1F28-4282-9CFB-F4F2A936B44B}" type="slidenum">
              <a:rPr lang="en-US" smtClean="0"/>
              <a:pPr/>
              <a:t>19</a:t>
            </a:fld>
            <a:endParaRPr lang="en-US"/>
          </a:p>
        </p:txBody>
      </p:sp>
    </p:spTree>
    <p:extLst>
      <p:ext uri="{BB962C8B-B14F-4D97-AF65-F5344CB8AC3E}">
        <p14:creationId xmlns:p14="http://schemas.microsoft.com/office/powerpoint/2010/main" val="120483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_Title">
    <p:spTree>
      <p:nvGrpSpPr>
        <p:cNvPr id="1" name=""/>
        <p:cNvGrpSpPr/>
        <p:nvPr/>
      </p:nvGrpSpPr>
      <p:grpSpPr>
        <a:xfrm>
          <a:off x="0" y="0"/>
          <a:ext cx="0" cy="0"/>
          <a:chOff x="0" y="0"/>
          <a:chExt cx="0" cy="0"/>
        </a:xfrm>
      </p:grpSpPr>
      <p:sp>
        <p:nvSpPr>
          <p:cNvPr id="9" name="Text Placeholder 2"/>
          <p:cNvSpPr>
            <a:spLocks noGrp="1"/>
          </p:cNvSpPr>
          <p:nvPr>
            <p:ph type="body" sz="quarter" idx="11" hasCustomPrompt="1"/>
          </p:nvPr>
        </p:nvSpPr>
        <p:spPr>
          <a:xfrm>
            <a:off x="457200" y="3575304"/>
            <a:ext cx="8138160" cy="1133856"/>
          </a:xfrm>
        </p:spPr>
        <p:txBody>
          <a:bodyPr tIns="45720" rIns="82296" bIns="45720" anchor="b" anchorCtr="0"/>
          <a:lstStyle>
            <a:lvl1pPr>
              <a:lnSpc>
                <a:spcPct val="100000"/>
              </a:lnSpc>
              <a:spcBef>
                <a:spcPts val="0"/>
              </a:spcBef>
              <a:defRPr sz="3000" spc="0" baseline="0">
                <a:solidFill>
                  <a:schemeClr val="tx1"/>
                </a:solidFill>
                <a:latin typeface="+mj-lt"/>
              </a:defRPr>
            </a:lvl1pPr>
            <a:lvl2pPr>
              <a:spcBef>
                <a:spcPts val="1200"/>
              </a:spcBef>
              <a:defRPr sz="2000" b="1" baseline="0">
                <a:solidFill>
                  <a:schemeClr val="accent2"/>
                </a:solidFill>
              </a:defRPr>
            </a:lvl2pPr>
          </a:lstStyle>
          <a:p>
            <a:pPr lvl="0"/>
            <a:r>
              <a:rPr lang="en-US" dirty="0"/>
              <a:t>Presentation Title</a:t>
            </a:r>
          </a:p>
        </p:txBody>
      </p:sp>
      <p:sp>
        <p:nvSpPr>
          <p:cNvPr id="7" name="Text Placeholder 6"/>
          <p:cNvSpPr>
            <a:spLocks noGrp="1"/>
          </p:cNvSpPr>
          <p:nvPr>
            <p:ph type="body" sz="quarter" idx="13" hasCustomPrompt="1"/>
          </p:nvPr>
        </p:nvSpPr>
        <p:spPr>
          <a:xfrm>
            <a:off x="457200" y="4882896"/>
            <a:ext cx="8138160" cy="612648"/>
          </a:xfrm>
        </p:spPr>
        <p:txBody>
          <a:bodyPr/>
          <a:lstStyle>
            <a:lvl1pPr>
              <a:spcBef>
                <a:spcPts val="200"/>
              </a:spcBef>
              <a:defRPr sz="1800"/>
            </a:lvl1pPr>
          </a:lstStyle>
          <a:p>
            <a:pPr lvl="0"/>
            <a:r>
              <a:rPr lang="en-US" dirty="0"/>
              <a:t>Presenter (s) Name</a:t>
            </a:r>
            <a:br>
              <a:rPr lang="en-US" dirty="0"/>
            </a:br>
            <a:r>
              <a:rPr lang="en-US" dirty="0"/>
              <a:t>Date</a:t>
            </a:r>
          </a:p>
        </p:txBody>
      </p:sp>
    </p:spTree>
    <p:extLst>
      <p:ext uri="{BB962C8B-B14F-4D97-AF65-F5344CB8AC3E}">
        <p14:creationId xmlns:p14="http://schemas.microsoft.com/office/powerpoint/2010/main" val="129621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25520"/>
            <a:ext cx="8235950" cy="369332"/>
          </a:xfrm>
        </p:spPr>
        <p:txBody>
          <a:bodyPr wrap="square" rIns="0" anchor="t" anchorCtr="0">
            <a:spAutoFit/>
          </a:bodyPr>
          <a:lstStyle>
            <a:lvl1pPr algn="l">
              <a:lnSpc>
                <a:spcPct val="100000"/>
              </a:lnSpc>
              <a:defRPr sz="2400" b="1" cap="none" spc="0" baseline="0"/>
            </a:lvl1pPr>
          </a:lstStyle>
          <a:p>
            <a:r>
              <a:rPr lang="en-US" dirty="0"/>
              <a:t>Section Divider Title</a:t>
            </a:r>
          </a:p>
        </p:txBody>
      </p:sp>
      <p:sp>
        <p:nvSpPr>
          <p:cNvPr id="3" name="Text Placeholder 2"/>
          <p:cNvSpPr>
            <a:spLocks noGrp="1"/>
          </p:cNvSpPr>
          <p:nvPr>
            <p:ph type="body" idx="1" hasCustomPrompt="1"/>
          </p:nvPr>
        </p:nvSpPr>
        <p:spPr>
          <a:xfrm>
            <a:off x="457200" y="3429000"/>
            <a:ext cx="8235950" cy="184666"/>
          </a:xfrm>
        </p:spPr>
        <p:txBody>
          <a:bodyPr wrap="square" anchor="t" anchorCtr="0">
            <a:spAutoFit/>
          </a:bodyPr>
          <a:lstStyle>
            <a:lvl1pPr marL="0" indent="0">
              <a:lnSpc>
                <a:spcPct val="100000"/>
              </a:lnSpc>
              <a:spcBef>
                <a:spcPts val="0"/>
              </a:spcBef>
              <a:spcAft>
                <a:spcPts val="0"/>
              </a:spcAft>
              <a:buNone/>
              <a:defRPr sz="1200" b="1" cap="all" baseline="0">
                <a:solidFill>
                  <a:srgbClr val="5F5F5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section number</a:t>
            </a:r>
          </a:p>
        </p:txBody>
      </p:sp>
      <p:sp>
        <p:nvSpPr>
          <p:cNvPr id="7" name="Text Placeholder 6"/>
          <p:cNvSpPr>
            <a:spLocks noGrp="1"/>
          </p:cNvSpPr>
          <p:nvPr>
            <p:ph type="body" sz="quarter" idx="10" hasCustomPrompt="1"/>
          </p:nvPr>
        </p:nvSpPr>
        <p:spPr>
          <a:xfrm>
            <a:off x="457200" y="4251960"/>
            <a:ext cx="8235950" cy="320088"/>
          </a:xfrm>
        </p:spPr>
        <p:txBody>
          <a:bodyPr>
            <a:spAutoFit/>
          </a:bodyPr>
          <a:lstStyle>
            <a:lvl1pPr marL="0" indent="0">
              <a:buNone/>
              <a:defRPr sz="1600" b="1" baseline="0">
                <a:solidFill>
                  <a:schemeClr val="accent2"/>
                </a:solidFill>
              </a:defRPr>
            </a:lvl1pPr>
            <a:lvl2pPr marL="233362" indent="0">
              <a:buNone/>
              <a:defRPr/>
            </a:lvl2pPr>
            <a:lvl3pPr marL="457200" indent="0">
              <a:buNone/>
              <a:defRPr/>
            </a:lvl3pPr>
            <a:lvl4pPr marL="690562" indent="0">
              <a:buNone/>
              <a:defRPr/>
            </a:lvl4pPr>
            <a:lvl5pPr marL="914400" indent="0">
              <a:buNone/>
              <a:defRPr/>
            </a:lvl5pPr>
          </a:lstStyle>
          <a:p>
            <a:pPr lvl="0"/>
            <a:r>
              <a:rPr lang="en-US" dirty="0"/>
              <a:t>Optional Speaker Name or Subtitle</a:t>
            </a:r>
          </a:p>
        </p:txBody>
      </p:sp>
      <p:cxnSp>
        <p:nvCxnSpPr>
          <p:cNvPr id="8" name="Straight Connector 7"/>
          <p:cNvCxnSpPr/>
          <p:nvPr userDrawn="1"/>
        </p:nvCxnSpPr>
        <p:spPr>
          <a:xfrm>
            <a:off x="457197" y="3665372"/>
            <a:ext cx="8235953" cy="0"/>
          </a:xfrm>
          <a:prstGeom prst="line">
            <a:avLst/>
          </a:prstGeom>
          <a:ln w="12700">
            <a:solidFill>
              <a:srgbClr val="5E5F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29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fault_Subtitle">
    <p:spTree>
      <p:nvGrpSpPr>
        <p:cNvPr id="1" name=""/>
        <p:cNvGrpSpPr/>
        <p:nvPr/>
      </p:nvGrpSpPr>
      <p:grpSpPr>
        <a:xfrm>
          <a:off x="0" y="0"/>
          <a:ext cx="0" cy="0"/>
          <a:chOff x="0" y="0"/>
          <a:chExt cx="0" cy="0"/>
        </a:xfrm>
      </p:grpSpPr>
      <p:sp>
        <p:nvSpPr>
          <p:cNvPr id="6" name="Text Placeholder FN"/>
          <p:cNvSpPr>
            <a:spLocks noGrp="1"/>
          </p:cNvSpPr>
          <p:nvPr>
            <p:ph type="ftr" sz="quarter" idx="3" hasCustomPrompt="1"/>
          </p:nvPr>
        </p:nvSpPr>
        <p:spPr>
          <a:xfrm>
            <a:off x="457200" y="6320784"/>
            <a:ext cx="8001000" cy="182880"/>
          </a:xfrm>
        </p:spPr>
        <p:txBody>
          <a:bodyPr vert="horz" lIns="0" tIns="0" rIns="0" bIns="18288" rtlCol="0" anchor="b" anchorCtr="0">
            <a:spAutoFit/>
          </a:bodyPr>
          <a:lstStyle>
            <a:lvl1pPr>
              <a:defRPr lang="en-US" sz="800" b="1" baseline="0" smtClean="0"/>
            </a:lvl1pPr>
          </a:lstStyle>
          <a:p>
            <a:pPr>
              <a:lnSpc>
                <a:spcPct val="90000"/>
              </a:lnSpc>
              <a:buClr>
                <a:srgbClr val="58595B"/>
              </a:buClr>
              <a:buFont typeface="+mj-lt"/>
              <a:buNone/>
            </a:pPr>
            <a:r>
              <a:rPr lang="en-US" dirty="0"/>
              <a:t>Sources</a:t>
            </a:r>
          </a:p>
          <a:p>
            <a:pPr>
              <a:lnSpc>
                <a:spcPct val="90000"/>
              </a:lnSpc>
              <a:buClr>
                <a:srgbClr val="58595B"/>
              </a:buClr>
              <a:buFont typeface="+mj-lt"/>
              <a:buNone/>
            </a:pPr>
            <a:r>
              <a:rPr lang="en-US" dirty="0"/>
              <a:t>1. Footnotes</a:t>
            </a:r>
          </a:p>
        </p:txBody>
      </p:sp>
      <p:sp>
        <p:nvSpPr>
          <p:cNvPr id="4" name="Text Placeholder 3"/>
          <p:cNvSpPr>
            <a:spLocks noGrp="1"/>
          </p:cNvSpPr>
          <p:nvPr>
            <p:ph type="body" sz="quarter" idx="10" hasCustomPrompt="1"/>
          </p:nvPr>
        </p:nvSpPr>
        <p:spPr>
          <a:xfrm>
            <a:off x="457199" y="1097280"/>
            <a:ext cx="8220456" cy="246888"/>
          </a:xfrm>
        </p:spPr>
        <p:txBody>
          <a:bodyPr/>
          <a:lstStyle>
            <a:lvl1pPr>
              <a:lnSpc>
                <a:spcPct val="100000"/>
              </a:lnSpc>
              <a:spcBef>
                <a:spcPts val="1000"/>
              </a:spcBef>
              <a:spcAft>
                <a:spcPts val="600"/>
              </a:spcAft>
              <a:defRPr sz="1600"/>
            </a:lvl1pPr>
          </a:lstStyle>
          <a:p>
            <a:pPr lvl="0"/>
            <a:r>
              <a:rPr lang="en-US" dirty="0"/>
              <a:t>Click to Add Optional Slide Subtitle</a:t>
            </a:r>
          </a:p>
        </p:txBody>
      </p:sp>
      <p:sp>
        <p:nvSpPr>
          <p:cNvPr id="5"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389921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731520"/>
            <a:ext cx="8220456" cy="307777"/>
          </a:xfrm>
        </p:spPr>
        <p:txBody>
          <a:bodyPr/>
          <a:lstStyle>
            <a:lvl1pPr>
              <a:defRPr/>
            </a:lvl1pPr>
          </a:lstStyle>
          <a:p>
            <a:r>
              <a:rPr lang="en-US" dirty="0"/>
              <a:t>Color Palette RGB Breakdowns</a:t>
            </a:r>
          </a:p>
        </p:txBody>
      </p:sp>
      <p:sp>
        <p:nvSpPr>
          <p:cNvPr id="4" name="Rectangle 10"/>
          <p:cNvSpPr>
            <a:spLocks noChangeArrowheads="1"/>
          </p:cNvSpPr>
          <p:nvPr userDrawn="1"/>
        </p:nvSpPr>
        <p:spPr bwMode="gray">
          <a:xfrm>
            <a:off x="452712" y="1554163"/>
            <a:ext cx="7831943" cy="215444"/>
          </a:xfrm>
          <a:prstGeom prst="rect">
            <a:avLst/>
          </a:prstGeom>
          <a:noFill/>
          <a:ln w="9525">
            <a:noFill/>
            <a:miter lim="800000"/>
            <a:headEnd/>
            <a:tailEnd/>
          </a:ln>
          <a:effectLst/>
        </p:spPr>
        <p:txBody>
          <a:bodyPr wrap="square" lIns="0" tIns="0" rIns="0" bIns="0">
            <a:spAutoFit/>
          </a:bodyPr>
          <a:lstStyle/>
          <a:p>
            <a:r>
              <a:rPr lang="en-US" altLang="en-US" sz="1400" b="1" dirty="0">
                <a:cs typeface="Arial" pitchFamily="34" charset="0"/>
              </a:rPr>
              <a:t>PRIMARY COLORS</a:t>
            </a:r>
          </a:p>
        </p:txBody>
      </p:sp>
      <p:sp>
        <p:nvSpPr>
          <p:cNvPr id="5" name="Rectangle 66"/>
          <p:cNvSpPr>
            <a:spLocks noChangeArrowheads="1"/>
          </p:cNvSpPr>
          <p:nvPr userDrawn="1"/>
        </p:nvSpPr>
        <p:spPr bwMode="gray">
          <a:xfrm>
            <a:off x="452712" y="3055733"/>
            <a:ext cx="5931852" cy="215444"/>
          </a:xfrm>
          <a:prstGeom prst="rect">
            <a:avLst/>
          </a:prstGeom>
          <a:noFill/>
          <a:ln w="9525">
            <a:noFill/>
            <a:miter lim="800000"/>
            <a:headEnd/>
            <a:tailEnd/>
          </a:ln>
          <a:effectLst/>
        </p:spPr>
        <p:txBody>
          <a:bodyPr lIns="0" tIns="0" rIns="0" bIns="0">
            <a:spAutoFit/>
          </a:bodyPr>
          <a:lstStyle/>
          <a:p>
            <a:r>
              <a:rPr lang="en-US" altLang="en-US" sz="1400" b="1" dirty="0">
                <a:cs typeface="Arial" pitchFamily="34" charset="0"/>
              </a:rPr>
              <a:t>CHART COLORS</a:t>
            </a:r>
          </a:p>
        </p:txBody>
      </p:sp>
      <p:sp>
        <p:nvSpPr>
          <p:cNvPr id="6" name="Rectangle 77"/>
          <p:cNvSpPr>
            <a:spLocks noChangeArrowheads="1"/>
          </p:cNvSpPr>
          <p:nvPr userDrawn="1"/>
        </p:nvSpPr>
        <p:spPr bwMode="gray">
          <a:xfrm>
            <a:off x="5567764" y="4881759"/>
            <a:ext cx="445404" cy="234472"/>
          </a:xfrm>
          <a:prstGeom prst="rect">
            <a:avLst/>
          </a:prstGeom>
          <a:noFill/>
          <a:ln w="9525">
            <a:noFill/>
            <a:miter lim="800000"/>
            <a:headEnd/>
            <a:tailEnd/>
          </a:ln>
          <a:effectLst/>
        </p:spPr>
        <p:txBody>
          <a:bodyPr lIns="45720">
            <a:spAutoFit/>
          </a:bodyPr>
          <a:lstStyle/>
          <a:p>
            <a:pPr>
              <a:spcBef>
                <a:spcPct val="50000"/>
              </a:spcBef>
              <a:buClr>
                <a:srgbClr val="000000"/>
              </a:buClr>
              <a:buFont typeface="Symbol" pitchFamily="18" charset="2"/>
              <a:buNone/>
              <a:tabLst>
                <a:tab pos="404813" algn="r"/>
              </a:tabLst>
            </a:pPr>
            <a:endParaRPr lang="en-US" altLang="en-US" sz="800" dirty="0">
              <a:solidFill>
                <a:srgbClr val="000000"/>
              </a:solidFill>
            </a:endParaRPr>
          </a:p>
        </p:txBody>
      </p:sp>
      <p:sp>
        <p:nvSpPr>
          <p:cNvPr id="7" name="Rectangle 66"/>
          <p:cNvSpPr>
            <a:spLocks noChangeArrowheads="1"/>
          </p:cNvSpPr>
          <p:nvPr userDrawn="1"/>
        </p:nvSpPr>
        <p:spPr bwMode="gray">
          <a:xfrm>
            <a:off x="452712" y="4749329"/>
            <a:ext cx="5931852" cy="215444"/>
          </a:xfrm>
          <a:prstGeom prst="rect">
            <a:avLst/>
          </a:prstGeom>
          <a:noFill/>
          <a:ln w="9525">
            <a:noFill/>
            <a:miter lim="800000"/>
            <a:headEnd/>
            <a:tailEnd/>
          </a:ln>
          <a:effectLst/>
        </p:spPr>
        <p:txBody>
          <a:bodyPr lIns="0" tIns="0" rIns="0" bIns="0">
            <a:spAutoFit/>
          </a:bodyPr>
          <a:lstStyle/>
          <a:p>
            <a:r>
              <a:rPr lang="en-US" altLang="en-US" sz="1400" b="1" dirty="0">
                <a:cs typeface="Arial" pitchFamily="34" charset="0"/>
              </a:rPr>
              <a:t>EXTENDED CHART COLORS</a:t>
            </a:r>
          </a:p>
        </p:txBody>
      </p:sp>
      <p:sp>
        <p:nvSpPr>
          <p:cNvPr id="8" name="Rectangle 77"/>
          <p:cNvSpPr>
            <a:spLocks noChangeArrowheads="1"/>
          </p:cNvSpPr>
          <p:nvPr userDrawn="1"/>
        </p:nvSpPr>
        <p:spPr bwMode="gray">
          <a:xfrm>
            <a:off x="1967536" y="2466665"/>
            <a:ext cx="1232864" cy="338554"/>
          </a:xfrm>
          <a:prstGeom prst="rect">
            <a:avLst/>
          </a:prstGeom>
          <a:noFill/>
          <a:ln w="9525">
            <a:noFill/>
            <a:miter lim="800000"/>
            <a:headEnd/>
            <a:tailEnd/>
          </a:ln>
          <a:effectLst/>
        </p:spPr>
        <p:txBody>
          <a:bodyPr wrap="square" lIns="45720">
            <a:spAutoFit/>
          </a:bodyPr>
          <a:lstStyle/>
          <a:p>
            <a:pPr>
              <a:spcBef>
                <a:spcPct val="50000"/>
              </a:spcBef>
              <a:buClr>
                <a:srgbClr val="000000"/>
              </a:buClr>
              <a:buFont typeface="Symbol" pitchFamily="18" charset="2"/>
              <a:buNone/>
              <a:tabLst>
                <a:tab pos="404813" algn="r"/>
              </a:tabLst>
            </a:pPr>
            <a:r>
              <a:rPr lang="pt-BR" altLang="en-US" sz="800" dirty="0"/>
              <a:t>Large Color Field, </a:t>
            </a:r>
            <a:br>
              <a:rPr lang="pt-BR" altLang="en-US" sz="800" dirty="0"/>
            </a:br>
            <a:r>
              <a:rPr lang="pt-BR" altLang="en-US" sz="800" dirty="0"/>
              <a:t>All-Purpose Template</a:t>
            </a:r>
          </a:p>
        </p:txBody>
      </p:sp>
      <p:sp>
        <p:nvSpPr>
          <p:cNvPr id="9" name="Rectangle 77"/>
          <p:cNvSpPr>
            <a:spLocks noChangeArrowheads="1"/>
          </p:cNvSpPr>
          <p:nvPr userDrawn="1"/>
        </p:nvSpPr>
        <p:spPr bwMode="gray">
          <a:xfrm>
            <a:off x="4239770" y="2466665"/>
            <a:ext cx="1109470" cy="338554"/>
          </a:xfrm>
          <a:prstGeom prst="rect">
            <a:avLst/>
          </a:prstGeom>
          <a:noFill/>
          <a:ln w="9525">
            <a:noFill/>
            <a:miter lim="800000"/>
            <a:headEnd/>
            <a:tailEnd/>
          </a:ln>
          <a:effectLst/>
        </p:spPr>
        <p:txBody>
          <a:bodyPr wrap="square" lIns="45720">
            <a:spAutoFit/>
          </a:bodyPr>
          <a:lstStyle/>
          <a:p>
            <a:pPr>
              <a:spcBef>
                <a:spcPct val="50000"/>
              </a:spcBef>
              <a:buClr>
                <a:srgbClr val="000000"/>
              </a:buClr>
              <a:buFont typeface="Symbol" pitchFamily="18" charset="2"/>
              <a:buNone/>
              <a:tabLst>
                <a:tab pos="404813" algn="r"/>
              </a:tabLst>
            </a:pPr>
            <a:r>
              <a:rPr lang="pt-BR" altLang="en-US" sz="800" dirty="0"/>
              <a:t>Large Color Field, Auditorium Template</a:t>
            </a:r>
          </a:p>
        </p:txBody>
      </p:sp>
      <p:sp>
        <p:nvSpPr>
          <p:cNvPr id="10" name="Rectangle 13"/>
          <p:cNvSpPr>
            <a:spLocks noChangeArrowheads="1"/>
          </p:cNvSpPr>
          <p:nvPr userDrawn="1"/>
        </p:nvSpPr>
        <p:spPr bwMode="gray">
          <a:xfrm>
            <a:off x="3482358" y="2467953"/>
            <a:ext cx="738907" cy="338554"/>
          </a:xfrm>
          <a:prstGeom prst="rect">
            <a:avLst/>
          </a:prstGeom>
          <a:noFill/>
          <a:ln w="9525">
            <a:noFill/>
            <a:miter lim="800000"/>
            <a:headEnd/>
            <a:tailEnd/>
          </a:ln>
          <a:effectLst/>
        </p:spPr>
        <p:txBody>
          <a:bodyPr lIns="45720">
            <a:spAutoFit/>
          </a:bodyPr>
          <a:lstStyle/>
          <a:p>
            <a:pPr>
              <a:spcBef>
                <a:spcPct val="50000"/>
              </a:spcBef>
              <a:buClr>
                <a:srgbClr val="000000"/>
              </a:buClr>
              <a:buFont typeface="Symbol" pitchFamily="18" charset="2"/>
              <a:buNone/>
              <a:tabLst>
                <a:tab pos="404813" algn="r"/>
              </a:tabLst>
            </a:pPr>
            <a:r>
              <a:rPr lang="en-US" altLang="en-US" sz="800" dirty="0"/>
              <a:t>Auditorium</a:t>
            </a:r>
            <a:br>
              <a:rPr lang="en-US" altLang="en-US" sz="800" dirty="0"/>
            </a:br>
            <a:r>
              <a:rPr lang="en-US" altLang="en-US" sz="800" dirty="0"/>
              <a:t>Background</a:t>
            </a:r>
          </a:p>
        </p:txBody>
      </p:sp>
      <p:sp>
        <p:nvSpPr>
          <p:cNvPr id="11" name="Rectangle 10"/>
          <p:cNvSpPr>
            <a:spLocks noChangeArrowheads="1"/>
          </p:cNvSpPr>
          <p:nvPr userDrawn="1"/>
        </p:nvSpPr>
        <p:spPr bwMode="gray">
          <a:xfrm>
            <a:off x="5770909" y="2467953"/>
            <a:ext cx="738907" cy="215444"/>
          </a:xfrm>
          <a:prstGeom prst="rect">
            <a:avLst/>
          </a:prstGeom>
          <a:noFill/>
          <a:ln w="9525">
            <a:noFill/>
            <a:miter lim="800000"/>
            <a:headEnd/>
            <a:tailEnd/>
          </a:ln>
          <a:effectLst/>
        </p:spPr>
        <p:txBody>
          <a:bodyPr lIns="45720">
            <a:spAutoFit/>
          </a:bodyPr>
          <a:lstStyle/>
          <a:p>
            <a:pPr>
              <a:spcBef>
                <a:spcPct val="50000"/>
              </a:spcBef>
              <a:buClr>
                <a:srgbClr val="000000"/>
              </a:buClr>
              <a:buFont typeface="Symbol" pitchFamily="18" charset="2"/>
              <a:buNone/>
              <a:tabLst>
                <a:tab pos="404813" algn="r"/>
              </a:tabLst>
            </a:pPr>
            <a:r>
              <a:rPr lang="en-US" altLang="en-US" sz="800" dirty="0"/>
              <a:t>Lines</a:t>
            </a:r>
          </a:p>
        </p:txBody>
      </p:sp>
      <p:sp>
        <p:nvSpPr>
          <p:cNvPr id="12" name="Freeform 11"/>
          <p:cNvSpPr/>
          <p:nvPr userDrawn="1"/>
        </p:nvSpPr>
        <p:spPr>
          <a:xfrm>
            <a:off x="6323457" y="3999993"/>
            <a:ext cx="763143" cy="1328928"/>
          </a:xfrm>
          <a:custGeom>
            <a:avLst/>
            <a:gdLst>
              <a:gd name="connsiteX0" fmla="*/ 1243584 w 1243584"/>
              <a:gd name="connsiteY0" fmla="*/ 0 h 1524000"/>
              <a:gd name="connsiteX1" fmla="*/ 853440 w 1243584"/>
              <a:gd name="connsiteY1" fmla="*/ 0 h 1524000"/>
              <a:gd name="connsiteX2" fmla="*/ 853440 w 1243584"/>
              <a:gd name="connsiteY2" fmla="*/ 1524000 h 1524000"/>
              <a:gd name="connsiteX3" fmla="*/ 0 w 1243584"/>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1243584" h="1524000">
                <a:moveTo>
                  <a:pt x="1243584" y="0"/>
                </a:moveTo>
                <a:lnTo>
                  <a:pt x="853440" y="0"/>
                </a:lnTo>
                <a:lnTo>
                  <a:pt x="853440" y="1524000"/>
                </a:lnTo>
                <a:lnTo>
                  <a:pt x="0" y="1524000"/>
                </a:lnTo>
              </a:path>
            </a:pathLst>
          </a:custGeom>
          <a:noFill/>
          <a:ln w="19050">
            <a:solidFill>
              <a:schemeClr val="accent6"/>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EE1E6"/>
              </a:solidFill>
            </a:endParaRPr>
          </a:p>
        </p:txBody>
      </p:sp>
      <p:sp>
        <p:nvSpPr>
          <p:cNvPr id="13" name="Freeform 12"/>
          <p:cNvSpPr/>
          <p:nvPr userDrawn="1"/>
        </p:nvSpPr>
        <p:spPr>
          <a:xfrm>
            <a:off x="5681472" y="2114995"/>
            <a:ext cx="1072896" cy="1572768"/>
          </a:xfrm>
          <a:custGeom>
            <a:avLst/>
            <a:gdLst>
              <a:gd name="connsiteX0" fmla="*/ 792480 w 1072896"/>
              <a:gd name="connsiteY0" fmla="*/ 0 h 1572768"/>
              <a:gd name="connsiteX1" fmla="*/ 1072896 w 1072896"/>
              <a:gd name="connsiteY1" fmla="*/ 0 h 1572768"/>
              <a:gd name="connsiteX2" fmla="*/ 1072896 w 1072896"/>
              <a:gd name="connsiteY2" fmla="*/ 1572768 h 1572768"/>
              <a:gd name="connsiteX3" fmla="*/ 0 w 1072896"/>
              <a:gd name="connsiteY3" fmla="*/ 1572768 h 1572768"/>
            </a:gdLst>
            <a:ahLst/>
            <a:cxnLst>
              <a:cxn ang="0">
                <a:pos x="connsiteX0" y="connsiteY0"/>
              </a:cxn>
              <a:cxn ang="0">
                <a:pos x="connsiteX1" y="connsiteY1"/>
              </a:cxn>
              <a:cxn ang="0">
                <a:pos x="connsiteX2" y="connsiteY2"/>
              </a:cxn>
              <a:cxn ang="0">
                <a:pos x="connsiteX3" y="connsiteY3"/>
              </a:cxn>
            </a:cxnLst>
            <a:rect l="l" t="t" r="r" b="b"/>
            <a:pathLst>
              <a:path w="1072896" h="1572768">
                <a:moveTo>
                  <a:pt x="792480" y="0"/>
                </a:moveTo>
                <a:lnTo>
                  <a:pt x="1072896" y="0"/>
                </a:lnTo>
                <a:lnTo>
                  <a:pt x="1072896" y="1572768"/>
                </a:lnTo>
                <a:lnTo>
                  <a:pt x="0" y="1572768"/>
                </a:lnTo>
              </a:path>
            </a:pathLst>
          </a:custGeom>
          <a:noFill/>
          <a:ln w="19050">
            <a:solidFill>
              <a:schemeClr val="accent6"/>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EE1E6"/>
              </a:solidFill>
            </a:endParaRPr>
          </a:p>
        </p:txBody>
      </p:sp>
      <p:cxnSp>
        <p:nvCxnSpPr>
          <p:cNvPr id="14" name="Straight Connector 13"/>
          <p:cNvCxnSpPr/>
          <p:nvPr userDrawn="1"/>
        </p:nvCxnSpPr>
        <p:spPr>
          <a:xfrm>
            <a:off x="6754178" y="2992819"/>
            <a:ext cx="268224"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7034753" y="2728216"/>
            <a:ext cx="1638300" cy="1383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p:nvPr userDrawn="1"/>
        </p:nvGrpSpPr>
        <p:grpSpPr>
          <a:xfrm>
            <a:off x="452712" y="1870375"/>
            <a:ext cx="5862826" cy="3761767"/>
            <a:chOff x="452712" y="1962132"/>
            <a:chExt cx="5862826" cy="3761767"/>
          </a:xfrm>
        </p:grpSpPr>
        <p:sp>
          <p:nvSpPr>
            <p:cNvPr id="17" name="Rectangle 50"/>
            <p:cNvSpPr>
              <a:spLocks noChangeArrowheads="1"/>
            </p:cNvSpPr>
            <p:nvPr/>
          </p:nvSpPr>
          <p:spPr bwMode="auto">
            <a:xfrm>
              <a:off x="5759426" y="1962132"/>
              <a:ext cx="556112" cy="556112"/>
            </a:xfrm>
            <a:prstGeom prst="rect">
              <a:avLst/>
            </a:prstGeom>
            <a:solidFill>
              <a:srgbClr val="A9A9A9"/>
            </a:solidFill>
            <a:ln w="9525" algn="ctr">
              <a:noFill/>
              <a:miter lim="800000"/>
              <a:headEnd/>
              <a:tailEnd/>
            </a:ln>
            <a:effectLst/>
          </p:spPr>
          <p:txBody>
            <a:bodyPr anchor="t" anchorCtr="0"/>
            <a:lstStyle/>
            <a:p>
              <a:pPr>
                <a:lnSpc>
                  <a:spcPct val="110000"/>
                </a:lnSpc>
                <a:buClr>
                  <a:srgbClr val="000000"/>
                </a:buClr>
                <a:tabLst>
                  <a:tab pos="404813" algn="r"/>
                </a:tabLst>
              </a:pPr>
              <a:r>
                <a:rPr lang="pt-BR" altLang="en-US" sz="800" b="1" dirty="0">
                  <a:solidFill>
                    <a:srgbClr val="FFFFFF"/>
                  </a:solidFill>
                </a:rPr>
                <a:t>R	169</a:t>
              </a:r>
            </a:p>
            <a:p>
              <a:pPr>
                <a:lnSpc>
                  <a:spcPct val="110000"/>
                </a:lnSpc>
                <a:buClr>
                  <a:srgbClr val="000000"/>
                </a:buClr>
                <a:tabLst>
                  <a:tab pos="404813" algn="r"/>
                </a:tabLst>
              </a:pPr>
              <a:r>
                <a:rPr lang="pt-BR" altLang="en-US" sz="800" b="1" dirty="0">
                  <a:solidFill>
                    <a:srgbClr val="FFFFFF"/>
                  </a:solidFill>
                </a:rPr>
                <a:t>G	169</a:t>
              </a:r>
            </a:p>
            <a:p>
              <a:pPr>
                <a:lnSpc>
                  <a:spcPct val="110000"/>
                </a:lnSpc>
                <a:buClr>
                  <a:srgbClr val="000000"/>
                </a:buClr>
                <a:tabLst>
                  <a:tab pos="404813" algn="r"/>
                </a:tabLst>
              </a:pPr>
              <a:r>
                <a:rPr lang="pt-BR" altLang="en-US" sz="800" b="1" dirty="0">
                  <a:solidFill>
                    <a:srgbClr val="FFFFFF"/>
                  </a:solidFill>
                </a:rPr>
                <a:t>B	169</a:t>
              </a:r>
              <a:endParaRPr lang="en-US" altLang="en-US" sz="800" b="1" dirty="0">
                <a:solidFill>
                  <a:srgbClr val="FFFFFF"/>
                </a:solidFill>
              </a:endParaRPr>
            </a:p>
          </p:txBody>
        </p:sp>
        <p:sp>
          <p:nvSpPr>
            <p:cNvPr id="18" name="Rectangle 48"/>
            <p:cNvSpPr>
              <a:spLocks noChangeArrowheads="1"/>
            </p:cNvSpPr>
            <p:nvPr/>
          </p:nvSpPr>
          <p:spPr bwMode="auto">
            <a:xfrm>
              <a:off x="452712" y="1962132"/>
              <a:ext cx="556112" cy="556112"/>
            </a:xfrm>
            <a:prstGeom prst="rect">
              <a:avLst/>
            </a:prstGeom>
            <a:solidFill>
              <a:srgbClr val="005AA4"/>
            </a:solidFill>
            <a:ln w="9525" algn="ctr">
              <a:noFill/>
              <a:miter lim="800000"/>
              <a:headEnd/>
              <a:tailEnd/>
            </a:ln>
            <a:effectLst/>
          </p:spPr>
          <p:txBody>
            <a:bodyPr anchor="t" anchorCtr="0"/>
            <a:lstStyle/>
            <a:p>
              <a:pPr>
                <a:lnSpc>
                  <a:spcPct val="110000"/>
                </a:lnSpc>
                <a:buClr>
                  <a:srgbClr val="000000"/>
                </a:buClr>
                <a:tabLst>
                  <a:tab pos="404813" algn="r"/>
                </a:tabLst>
              </a:pPr>
              <a:r>
                <a:rPr lang="en-US" altLang="en-US" sz="800" b="1" dirty="0">
                  <a:solidFill>
                    <a:srgbClr val="FFFFFF"/>
                  </a:solidFill>
                </a:rPr>
                <a:t>R	0</a:t>
              </a:r>
            </a:p>
            <a:p>
              <a:pPr>
                <a:lnSpc>
                  <a:spcPct val="110000"/>
                </a:lnSpc>
                <a:buClr>
                  <a:srgbClr val="000000"/>
                </a:buClr>
                <a:tabLst>
                  <a:tab pos="404813" algn="r"/>
                </a:tabLst>
              </a:pPr>
              <a:r>
                <a:rPr lang="en-US" altLang="en-US" sz="800" b="1" dirty="0">
                  <a:solidFill>
                    <a:srgbClr val="FFFFFF"/>
                  </a:solidFill>
                </a:rPr>
                <a:t>G	90</a:t>
              </a:r>
            </a:p>
            <a:p>
              <a:pPr>
                <a:lnSpc>
                  <a:spcPct val="110000"/>
                </a:lnSpc>
                <a:buClr>
                  <a:srgbClr val="000000"/>
                </a:buClr>
                <a:tabLst>
                  <a:tab pos="404813" algn="r"/>
                </a:tabLst>
              </a:pPr>
              <a:r>
                <a:rPr lang="en-US" altLang="en-US" sz="800" b="1" dirty="0">
                  <a:solidFill>
                    <a:srgbClr val="FFFFFF"/>
                  </a:solidFill>
                </a:rPr>
                <a:t>B	164</a:t>
              </a:r>
            </a:p>
          </p:txBody>
        </p:sp>
        <p:sp>
          <p:nvSpPr>
            <p:cNvPr id="19" name="Rectangle 57"/>
            <p:cNvSpPr>
              <a:spLocks noChangeArrowheads="1"/>
            </p:cNvSpPr>
            <p:nvPr/>
          </p:nvSpPr>
          <p:spPr bwMode="auto">
            <a:xfrm>
              <a:off x="1210124" y="1962132"/>
              <a:ext cx="556112" cy="556112"/>
            </a:xfrm>
            <a:prstGeom prst="rect">
              <a:avLst/>
            </a:prstGeom>
            <a:solidFill>
              <a:srgbClr val="00A1E2"/>
            </a:solidFill>
            <a:ln w="9525" algn="ctr">
              <a:noFill/>
              <a:miter lim="800000"/>
              <a:headEnd/>
              <a:tailEnd/>
            </a:ln>
            <a:effectLst/>
          </p:spPr>
          <p:txBody>
            <a:bodyPr anchor="t" anchorCtr="0"/>
            <a:lstStyle/>
            <a:p>
              <a:pPr>
                <a:lnSpc>
                  <a:spcPct val="110000"/>
                </a:lnSpc>
                <a:buClr>
                  <a:srgbClr val="000000"/>
                </a:buClr>
                <a:tabLst>
                  <a:tab pos="404813" algn="r"/>
                </a:tabLst>
              </a:pPr>
              <a:r>
                <a:rPr lang="en-US" altLang="en-US" sz="800" b="1" dirty="0">
                  <a:solidFill>
                    <a:srgbClr val="FFFFFF"/>
                  </a:solidFill>
                </a:rPr>
                <a:t>R	0</a:t>
              </a:r>
            </a:p>
            <a:p>
              <a:pPr>
                <a:lnSpc>
                  <a:spcPct val="110000"/>
                </a:lnSpc>
                <a:buClr>
                  <a:srgbClr val="000000"/>
                </a:buClr>
                <a:tabLst>
                  <a:tab pos="404813" algn="r"/>
                </a:tabLst>
              </a:pPr>
              <a:r>
                <a:rPr lang="en-US" altLang="en-US" sz="800" b="1" dirty="0">
                  <a:solidFill>
                    <a:srgbClr val="FFFFFF"/>
                  </a:solidFill>
                </a:rPr>
                <a:t>G	161</a:t>
              </a:r>
            </a:p>
            <a:p>
              <a:pPr>
                <a:lnSpc>
                  <a:spcPct val="110000"/>
                </a:lnSpc>
                <a:buClr>
                  <a:srgbClr val="000000"/>
                </a:buClr>
                <a:tabLst>
                  <a:tab pos="404813" algn="r"/>
                </a:tabLst>
              </a:pPr>
              <a:r>
                <a:rPr lang="en-US" altLang="en-US" sz="800" b="1" dirty="0">
                  <a:solidFill>
                    <a:srgbClr val="FFFFFF"/>
                  </a:solidFill>
                </a:rPr>
                <a:t>B	226</a:t>
              </a:r>
            </a:p>
          </p:txBody>
        </p:sp>
        <p:sp>
          <p:nvSpPr>
            <p:cNvPr id="20" name="Rectangle 50"/>
            <p:cNvSpPr>
              <a:spLocks noChangeArrowheads="1"/>
            </p:cNvSpPr>
            <p:nvPr/>
          </p:nvSpPr>
          <p:spPr bwMode="auto">
            <a:xfrm>
              <a:off x="1967536" y="1962132"/>
              <a:ext cx="1312112" cy="556112"/>
            </a:xfrm>
            <a:prstGeom prst="rect">
              <a:avLst/>
            </a:prstGeom>
            <a:solidFill>
              <a:srgbClr val="DEE1E6"/>
            </a:solidFill>
            <a:ln w="9525" algn="ctr">
              <a:noFill/>
              <a:miter lim="800000"/>
              <a:headEnd/>
              <a:tailEnd/>
            </a:ln>
            <a:effectLst/>
          </p:spPr>
          <p:txBody>
            <a:bodyPr anchor="t" anchorCtr="0"/>
            <a:lstStyle/>
            <a:p>
              <a:pPr>
                <a:lnSpc>
                  <a:spcPct val="110000"/>
                </a:lnSpc>
                <a:buClr>
                  <a:srgbClr val="000000"/>
                </a:buClr>
                <a:buFont typeface="Symbol" pitchFamily="18" charset="2"/>
                <a:buNone/>
                <a:tabLst>
                  <a:tab pos="404813" algn="r"/>
                </a:tabLst>
              </a:pPr>
              <a:r>
                <a:rPr lang="pt-BR" sz="800" b="1" dirty="0">
                  <a:solidFill>
                    <a:srgbClr val="000000"/>
                  </a:solidFill>
                </a:rPr>
                <a:t>R	222</a:t>
              </a:r>
            </a:p>
            <a:p>
              <a:pPr>
                <a:lnSpc>
                  <a:spcPct val="110000"/>
                </a:lnSpc>
                <a:buClr>
                  <a:srgbClr val="000000"/>
                </a:buClr>
                <a:buFont typeface="Symbol" pitchFamily="18" charset="2"/>
                <a:buNone/>
                <a:tabLst>
                  <a:tab pos="404813" algn="r"/>
                </a:tabLst>
              </a:pPr>
              <a:r>
                <a:rPr lang="pt-BR" sz="800" b="1" dirty="0">
                  <a:solidFill>
                    <a:srgbClr val="000000"/>
                  </a:solidFill>
                </a:rPr>
                <a:t>G	225</a:t>
              </a:r>
            </a:p>
            <a:p>
              <a:pPr>
                <a:lnSpc>
                  <a:spcPct val="110000"/>
                </a:lnSpc>
                <a:buClr>
                  <a:srgbClr val="000000"/>
                </a:buClr>
                <a:buFont typeface="Symbol" pitchFamily="18" charset="2"/>
                <a:buNone/>
                <a:tabLst>
                  <a:tab pos="404813" algn="r"/>
                </a:tabLst>
              </a:pPr>
              <a:r>
                <a:rPr lang="pt-BR" sz="800" b="1" dirty="0">
                  <a:solidFill>
                    <a:srgbClr val="000000"/>
                  </a:solidFill>
                </a:rPr>
                <a:t>B	230</a:t>
              </a:r>
            </a:p>
          </p:txBody>
        </p:sp>
        <p:sp>
          <p:nvSpPr>
            <p:cNvPr id="21" name="Rectangle 50"/>
            <p:cNvSpPr>
              <a:spLocks noChangeArrowheads="1"/>
            </p:cNvSpPr>
            <p:nvPr/>
          </p:nvSpPr>
          <p:spPr bwMode="auto">
            <a:xfrm>
              <a:off x="4239770" y="1962132"/>
              <a:ext cx="1312112" cy="556112"/>
            </a:xfrm>
            <a:prstGeom prst="rect">
              <a:avLst/>
            </a:prstGeom>
            <a:solidFill>
              <a:srgbClr val="004176"/>
            </a:solidFill>
            <a:ln w="9525" algn="ctr">
              <a:noFill/>
              <a:miter lim="800000"/>
              <a:headEnd/>
              <a:tailEnd/>
            </a:ln>
            <a:effectLst/>
          </p:spPr>
          <p:txBody>
            <a:bodyPr anchor="t" anchorCtr="0"/>
            <a:lstStyle/>
            <a:p>
              <a:pPr>
                <a:lnSpc>
                  <a:spcPct val="110000"/>
                </a:lnSpc>
                <a:buClr>
                  <a:srgbClr val="000000"/>
                </a:buClr>
                <a:buFont typeface="Symbol" pitchFamily="18" charset="2"/>
                <a:buNone/>
                <a:tabLst>
                  <a:tab pos="404813" algn="r"/>
                </a:tabLst>
              </a:pPr>
              <a:r>
                <a:rPr lang="pt-BR" sz="800" b="1" dirty="0">
                  <a:solidFill>
                    <a:srgbClr val="FFFFFF"/>
                  </a:solidFill>
                </a:rPr>
                <a:t>R	0</a:t>
              </a:r>
            </a:p>
            <a:p>
              <a:pPr>
                <a:lnSpc>
                  <a:spcPct val="110000"/>
                </a:lnSpc>
                <a:buClr>
                  <a:srgbClr val="000000"/>
                </a:buClr>
                <a:buFont typeface="Symbol" pitchFamily="18" charset="2"/>
                <a:buNone/>
                <a:tabLst>
                  <a:tab pos="404813" algn="r"/>
                </a:tabLst>
              </a:pPr>
              <a:r>
                <a:rPr lang="pt-BR" sz="800" b="1" dirty="0">
                  <a:solidFill>
                    <a:srgbClr val="FFFFFF"/>
                  </a:solidFill>
                </a:rPr>
                <a:t>G	65</a:t>
              </a:r>
            </a:p>
            <a:p>
              <a:pPr>
                <a:lnSpc>
                  <a:spcPct val="110000"/>
                </a:lnSpc>
                <a:buClr>
                  <a:srgbClr val="000000"/>
                </a:buClr>
                <a:buFont typeface="Symbol" pitchFamily="18" charset="2"/>
                <a:buNone/>
                <a:tabLst>
                  <a:tab pos="404813" algn="r"/>
                </a:tabLst>
              </a:pPr>
              <a:r>
                <a:rPr lang="pt-BR" sz="800" b="1" dirty="0">
                  <a:solidFill>
                    <a:srgbClr val="FFFFFF"/>
                  </a:solidFill>
                </a:rPr>
                <a:t>B	118</a:t>
              </a:r>
            </a:p>
          </p:txBody>
        </p:sp>
        <p:sp>
          <p:nvSpPr>
            <p:cNvPr id="22" name="Rectangle 14"/>
            <p:cNvSpPr>
              <a:spLocks noChangeArrowheads="1"/>
            </p:cNvSpPr>
            <p:nvPr/>
          </p:nvSpPr>
          <p:spPr bwMode="gray">
            <a:xfrm>
              <a:off x="3482358" y="1962132"/>
              <a:ext cx="556112" cy="556112"/>
            </a:xfrm>
            <a:prstGeom prst="rect">
              <a:avLst/>
            </a:prstGeom>
            <a:solidFill>
              <a:srgbClr val="141738"/>
            </a:solidFill>
            <a:ln w="3175">
              <a:solidFill>
                <a:schemeClr val="tx1"/>
              </a:solidFill>
              <a:miter lim="800000"/>
              <a:headEnd/>
              <a:tailEnd/>
            </a:ln>
            <a:effectLst/>
          </p:spPr>
          <p:txBody>
            <a:bodyPr wrap="none" anchor="t" anchorCtr="0">
              <a:noAutofit/>
            </a:bodyPr>
            <a:lstStyle/>
            <a:p>
              <a:pPr>
                <a:lnSpc>
                  <a:spcPct val="110000"/>
                </a:lnSpc>
                <a:buClr>
                  <a:srgbClr val="000000"/>
                </a:buClr>
                <a:tabLst>
                  <a:tab pos="404813" algn="r"/>
                </a:tabLst>
              </a:pPr>
              <a:r>
                <a:rPr lang="pt-BR" altLang="en-US" sz="800" b="1" dirty="0">
                  <a:solidFill>
                    <a:srgbClr val="FFFFFF"/>
                  </a:solidFill>
                </a:rPr>
                <a:t>R	20</a:t>
              </a:r>
            </a:p>
            <a:p>
              <a:pPr>
                <a:lnSpc>
                  <a:spcPct val="110000"/>
                </a:lnSpc>
                <a:buClr>
                  <a:srgbClr val="000000"/>
                </a:buClr>
                <a:tabLst>
                  <a:tab pos="404813" algn="r"/>
                </a:tabLst>
              </a:pPr>
              <a:r>
                <a:rPr lang="pt-BR" altLang="en-US" sz="800" b="1" dirty="0">
                  <a:solidFill>
                    <a:srgbClr val="FFFFFF"/>
                  </a:solidFill>
                </a:rPr>
                <a:t>G	23</a:t>
              </a:r>
            </a:p>
            <a:p>
              <a:pPr>
                <a:lnSpc>
                  <a:spcPct val="110000"/>
                </a:lnSpc>
                <a:buClr>
                  <a:srgbClr val="000000"/>
                </a:buClr>
                <a:tabLst>
                  <a:tab pos="404813" algn="r"/>
                </a:tabLst>
              </a:pPr>
              <a:r>
                <a:rPr lang="pt-BR" altLang="en-US" sz="800" b="1" dirty="0">
                  <a:solidFill>
                    <a:srgbClr val="FFFFFF"/>
                  </a:solidFill>
                </a:rPr>
                <a:t>B	56</a:t>
              </a:r>
              <a:endParaRPr lang="en-US" altLang="en-US" sz="800" b="1" dirty="0">
                <a:solidFill>
                  <a:srgbClr val="FFFFFF"/>
                </a:solidFill>
              </a:endParaRPr>
            </a:p>
          </p:txBody>
        </p:sp>
        <p:sp>
          <p:nvSpPr>
            <p:cNvPr id="23" name="Rectangle 59"/>
            <p:cNvSpPr>
              <a:spLocks noChangeArrowheads="1"/>
            </p:cNvSpPr>
            <p:nvPr/>
          </p:nvSpPr>
          <p:spPr bwMode="auto">
            <a:xfrm>
              <a:off x="452712" y="5167787"/>
              <a:ext cx="556112" cy="556112"/>
            </a:xfrm>
            <a:prstGeom prst="rect">
              <a:avLst/>
            </a:prstGeom>
            <a:solidFill>
              <a:srgbClr val="2D8F78"/>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45</a:t>
              </a:r>
            </a:p>
            <a:p>
              <a:pPr>
                <a:lnSpc>
                  <a:spcPct val="110000"/>
                </a:lnSpc>
                <a:buClr>
                  <a:srgbClr val="000000"/>
                </a:buClr>
                <a:tabLst>
                  <a:tab pos="404813" algn="r"/>
                </a:tabLst>
              </a:pPr>
              <a:r>
                <a:rPr lang="en-US" altLang="en-US" sz="800" b="1" dirty="0">
                  <a:solidFill>
                    <a:srgbClr val="FFFFFF"/>
                  </a:solidFill>
                </a:rPr>
                <a:t>G	143</a:t>
              </a:r>
            </a:p>
            <a:p>
              <a:pPr>
                <a:lnSpc>
                  <a:spcPct val="110000"/>
                </a:lnSpc>
                <a:buClr>
                  <a:srgbClr val="000000"/>
                </a:buClr>
                <a:tabLst>
                  <a:tab pos="404813" algn="r"/>
                </a:tabLst>
              </a:pPr>
              <a:r>
                <a:rPr lang="en-US" altLang="en-US" sz="800" b="1" dirty="0">
                  <a:solidFill>
                    <a:srgbClr val="FFFFFF"/>
                  </a:solidFill>
                </a:rPr>
                <a:t>B	120</a:t>
              </a:r>
            </a:p>
          </p:txBody>
        </p:sp>
        <p:sp>
          <p:nvSpPr>
            <p:cNvPr id="24" name="Rectangle 56"/>
            <p:cNvSpPr>
              <a:spLocks noChangeArrowheads="1"/>
            </p:cNvSpPr>
            <p:nvPr/>
          </p:nvSpPr>
          <p:spPr bwMode="auto">
            <a:xfrm>
              <a:off x="3482358" y="5167787"/>
              <a:ext cx="556112" cy="556112"/>
            </a:xfrm>
            <a:prstGeom prst="rect">
              <a:avLst/>
            </a:prstGeom>
            <a:solidFill>
              <a:srgbClr val="B4425D"/>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180</a:t>
              </a:r>
            </a:p>
            <a:p>
              <a:pPr>
                <a:lnSpc>
                  <a:spcPct val="110000"/>
                </a:lnSpc>
                <a:buClr>
                  <a:srgbClr val="000000"/>
                </a:buClr>
                <a:tabLst>
                  <a:tab pos="404813" algn="r"/>
                </a:tabLst>
              </a:pPr>
              <a:r>
                <a:rPr lang="en-US" altLang="en-US" sz="800" b="1" dirty="0">
                  <a:solidFill>
                    <a:srgbClr val="FFFFFF"/>
                  </a:solidFill>
                </a:rPr>
                <a:t>G	66</a:t>
              </a:r>
            </a:p>
            <a:p>
              <a:pPr>
                <a:lnSpc>
                  <a:spcPct val="110000"/>
                </a:lnSpc>
                <a:buClr>
                  <a:srgbClr val="000000"/>
                </a:buClr>
                <a:tabLst>
                  <a:tab pos="404813" algn="r"/>
                </a:tabLst>
              </a:pPr>
              <a:r>
                <a:rPr lang="en-US" altLang="en-US" sz="800" b="1" dirty="0">
                  <a:solidFill>
                    <a:srgbClr val="FFFFFF"/>
                  </a:solidFill>
                </a:rPr>
                <a:t>B	93</a:t>
              </a:r>
            </a:p>
          </p:txBody>
        </p:sp>
        <p:sp>
          <p:nvSpPr>
            <p:cNvPr id="25" name="Rectangle 50"/>
            <p:cNvSpPr>
              <a:spLocks noChangeArrowheads="1"/>
            </p:cNvSpPr>
            <p:nvPr/>
          </p:nvSpPr>
          <p:spPr bwMode="auto">
            <a:xfrm>
              <a:off x="4239770" y="5167787"/>
              <a:ext cx="556112" cy="556112"/>
            </a:xfrm>
            <a:prstGeom prst="rect">
              <a:avLst/>
            </a:prstGeom>
            <a:solidFill>
              <a:srgbClr val="E3D7AB"/>
            </a:solidFill>
            <a:ln w="9525" algn="ctr">
              <a:noFill/>
              <a:miter lim="800000"/>
              <a:headEnd/>
              <a:tailEnd/>
            </a:ln>
            <a:effectLst/>
          </p:spPr>
          <p:txBody>
            <a:bodyPr/>
            <a:lstStyle/>
            <a:p>
              <a:pPr>
                <a:lnSpc>
                  <a:spcPct val="110000"/>
                </a:lnSpc>
                <a:buClr>
                  <a:srgbClr val="000000"/>
                </a:buClr>
                <a:tabLst>
                  <a:tab pos="404813" algn="r"/>
                </a:tabLst>
              </a:pPr>
              <a:r>
                <a:rPr lang="pt-BR" altLang="en-US" sz="800" b="1" dirty="0">
                  <a:solidFill>
                    <a:srgbClr val="000000"/>
                  </a:solidFill>
                </a:rPr>
                <a:t>R	227</a:t>
              </a:r>
            </a:p>
            <a:p>
              <a:pPr>
                <a:lnSpc>
                  <a:spcPct val="110000"/>
                </a:lnSpc>
                <a:buClr>
                  <a:srgbClr val="000000"/>
                </a:buClr>
                <a:tabLst>
                  <a:tab pos="404813" algn="r"/>
                </a:tabLst>
              </a:pPr>
              <a:r>
                <a:rPr lang="pt-BR" altLang="en-US" sz="800" b="1" dirty="0">
                  <a:solidFill>
                    <a:srgbClr val="000000"/>
                  </a:solidFill>
                </a:rPr>
                <a:t>G	215</a:t>
              </a:r>
            </a:p>
            <a:p>
              <a:pPr>
                <a:lnSpc>
                  <a:spcPct val="110000"/>
                </a:lnSpc>
                <a:buClr>
                  <a:srgbClr val="000000"/>
                </a:buClr>
                <a:tabLst>
                  <a:tab pos="404813" algn="r"/>
                </a:tabLst>
              </a:pPr>
              <a:r>
                <a:rPr lang="pt-BR" altLang="en-US" sz="800" b="1" dirty="0">
                  <a:solidFill>
                    <a:srgbClr val="000000"/>
                  </a:solidFill>
                </a:rPr>
                <a:t>B	171</a:t>
              </a:r>
              <a:endParaRPr lang="en-US" altLang="en-US" sz="800" b="1" dirty="0">
                <a:solidFill>
                  <a:srgbClr val="000000"/>
                </a:solidFill>
              </a:endParaRPr>
            </a:p>
          </p:txBody>
        </p:sp>
        <p:sp>
          <p:nvSpPr>
            <p:cNvPr id="26" name="Rectangle 59"/>
            <p:cNvSpPr>
              <a:spLocks noChangeArrowheads="1"/>
            </p:cNvSpPr>
            <p:nvPr/>
          </p:nvSpPr>
          <p:spPr bwMode="auto">
            <a:xfrm>
              <a:off x="5003360" y="5167787"/>
              <a:ext cx="556112" cy="556112"/>
            </a:xfrm>
            <a:prstGeom prst="rect">
              <a:avLst/>
            </a:prstGeom>
            <a:solidFill>
              <a:srgbClr val="C3842F"/>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195</a:t>
              </a:r>
            </a:p>
            <a:p>
              <a:pPr>
                <a:lnSpc>
                  <a:spcPct val="110000"/>
                </a:lnSpc>
                <a:buClr>
                  <a:srgbClr val="000000"/>
                </a:buClr>
                <a:tabLst>
                  <a:tab pos="404813" algn="r"/>
                </a:tabLst>
              </a:pPr>
              <a:r>
                <a:rPr lang="en-US" altLang="en-US" sz="800" b="1" dirty="0">
                  <a:solidFill>
                    <a:srgbClr val="FFFFFF"/>
                  </a:solidFill>
                </a:rPr>
                <a:t>G	132</a:t>
              </a:r>
            </a:p>
            <a:p>
              <a:pPr>
                <a:lnSpc>
                  <a:spcPct val="110000"/>
                </a:lnSpc>
                <a:buClr>
                  <a:srgbClr val="000000"/>
                </a:buClr>
                <a:tabLst>
                  <a:tab pos="404813" algn="r"/>
                </a:tabLst>
              </a:pPr>
              <a:r>
                <a:rPr lang="en-US" altLang="en-US" sz="800" b="1" dirty="0">
                  <a:solidFill>
                    <a:srgbClr val="FFFFFF"/>
                  </a:solidFill>
                </a:rPr>
                <a:t>B	47</a:t>
              </a:r>
            </a:p>
          </p:txBody>
        </p:sp>
        <p:sp>
          <p:nvSpPr>
            <p:cNvPr id="27" name="Rectangle 56"/>
            <p:cNvSpPr>
              <a:spLocks noChangeArrowheads="1"/>
            </p:cNvSpPr>
            <p:nvPr/>
          </p:nvSpPr>
          <p:spPr bwMode="auto">
            <a:xfrm>
              <a:off x="1967536" y="5167787"/>
              <a:ext cx="556112" cy="556112"/>
            </a:xfrm>
            <a:prstGeom prst="rect">
              <a:avLst/>
            </a:prstGeom>
            <a:solidFill>
              <a:srgbClr val="929BCA"/>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146</a:t>
              </a:r>
            </a:p>
            <a:p>
              <a:pPr>
                <a:lnSpc>
                  <a:spcPct val="110000"/>
                </a:lnSpc>
                <a:buClr>
                  <a:srgbClr val="000000"/>
                </a:buClr>
                <a:tabLst>
                  <a:tab pos="404813" algn="r"/>
                </a:tabLst>
              </a:pPr>
              <a:r>
                <a:rPr lang="en-US" altLang="en-US" sz="800" b="1" dirty="0">
                  <a:solidFill>
                    <a:srgbClr val="FFFFFF"/>
                  </a:solidFill>
                </a:rPr>
                <a:t>G	155</a:t>
              </a:r>
            </a:p>
            <a:p>
              <a:pPr>
                <a:lnSpc>
                  <a:spcPct val="110000"/>
                </a:lnSpc>
                <a:buClr>
                  <a:srgbClr val="000000"/>
                </a:buClr>
                <a:tabLst>
                  <a:tab pos="404813" algn="r"/>
                </a:tabLst>
              </a:pPr>
              <a:r>
                <a:rPr lang="en-US" altLang="en-US" sz="800" b="1" dirty="0">
                  <a:solidFill>
                    <a:srgbClr val="FFFFFF"/>
                  </a:solidFill>
                </a:rPr>
                <a:t>B	202</a:t>
              </a:r>
            </a:p>
          </p:txBody>
        </p:sp>
        <p:sp>
          <p:nvSpPr>
            <p:cNvPr id="28" name="Rectangle 50"/>
            <p:cNvSpPr>
              <a:spLocks noChangeArrowheads="1"/>
            </p:cNvSpPr>
            <p:nvPr/>
          </p:nvSpPr>
          <p:spPr bwMode="auto">
            <a:xfrm>
              <a:off x="1210124" y="5167787"/>
              <a:ext cx="556112" cy="556112"/>
            </a:xfrm>
            <a:prstGeom prst="rect">
              <a:avLst/>
            </a:prstGeom>
            <a:solidFill>
              <a:srgbClr val="92DECC"/>
            </a:solidFill>
            <a:ln w="9525" algn="ctr">
              <a:noFill/>
              <a:miter lim="800000"/>
              <a:headEnd/>
              <a:tailEnd/>
            </a:ln>
            <a:effectLst/>
          </p:spPr>
          <p:txBody>
            <a:bodyPr/>
            <a:lstStyle/>
            <a:p>
              <a:pPr>
                <a:lnSpc>
                  <a:spcPct val="110000"/>
                </a:lnSpc>
                <a:buClr>
                  <a:srgbClr val="000000"/>
                </a:buClr>
                <a:tabLst>
                  <a:tab pos="404813" algn="r"/>
                </a:tabLst>
              </a:pPr>
              <a:r>
                <a:rPr lang="pt-BR" altLang="en-US" sz="800" b="1" dirty="0">
                  <a:solidFill>
                    <a:srgbClr val="000000"/>
                  </a:solidFill>
                </a:rPr>
                <a:t>R	146</a:t>
              </a:r>
            </a:p>
            <a:p>
              <a:pPr>
                <a:lnSpc>
                  <a:spcPct val="110000"/>
                </a:lnSpc>
                <a:buClr>
                  <a:srgbClr val="000000"/>
                </a:buClr>
                <a:tabLst>
                  <a:tab pos="404813" algn="r"/>
                </a:tabLst>
              </a:pPr>
              <a:r>
                <a:rPr lang="pt-BR" altLang="en-US" sz="800" b="1" dirty="0">
                  <a:solidFill>
                    <a:srgbClr val="000000"/>
                  </a:solidFill>
                </a:rPr>
                <a:t>G	222</a:t>
              </a:r>
            </a:p>
            <a:p>
              <a:pPr>
                <a:lnSpc>
                  <a:spcPct val="110000"/>
                </a:lnSpc>
                <a:buClr>
                  <a:srgbClr val="000000"/>
                </a:buClr>
                <a:tabLst>
                  <a:tab pos="404813" algn="r"/>
                </a:tabLst>
              </a:pPr>
              <a:r>
                <a:rPr lang="pt-BR" altLang="en-US" sz="800" b="1" dirty="0">
                  <a:solidFill>
                    <a:srgbClr val="000000"/>
                  </a:solidFill>
                </a:rPr>
                <a:t>B	204</a:t>
              </a:r>
              <a:endParaRPr lang="en-US" altLang="en-US" sz="800" b="1" dirty="0">
                <a:solidFill>
                  <a:srgbClr val="000000"/>
                </a:solidFill>
              </a:endParaRPr>
            </a:p>
          </p:txBody>
        </p:sp>
        <p:sp>
          <p:nvSpPr>
            <p:cNvPr id="29" name="Rectangle 50"/>
            <p:cNvSpPr>
              <a:spLocks noChangeArrowheads="1"/>
            </p:cNvSpPr>
            <p:nvPr/>
          </p:nvSpPr>
          <p:spPr bwMode="auto">
            <a:xfrm>
              <a:off x="2724947" y="5167787"/>
              <a:ext cx="556112" cy="556112"/>
            </a:xfrm>
            <a:prstGeom prst="rect">
              <a:avLst/>
            </a:prstGeom>
            <a:solidFill>
              <a:srgbClr val="D5D9EB"/>
            </a:solidFill>
            <a:ln w="9525" algn="ctr">
              <a:noFill/>
              <a:miter lim="800000"/>
              <a:headEnd/>
              <a:tailEnd/>
            </a:ln>
            <a:effectLst/>
          </p:spPr>
          <p:txBody>
            <a:bodyPr/>
            <a:lstStyle/>
            <a:p>
              <a:pPr>
                <a:lnSpc>
                  <a:spcPct val="110000"/>
                </a:lnSpc>
                <a:buClr>
                  <a:srgbClr val="000000"/>
                </a:buClr>
                <a:tabLst>
                  <a:tab pos="404813" algn="r"/>
                </a:tabLst>
              </a:pPr>
              <a:r>
                <a:rPr lang="pt-BR" altLang="en-US" sz="800" b="1" dirty="0">
                  <a:solidFill>
                    <a:srgbClr val="000000"/>
                  </a:solidFill>
                </a:rPr>
                <a:t>R	213</a:t>
              </a:r>
            </a:p>
            <a:p>
              <a:pPr>
                <a:lnSpc>
                  <a:spcPct val="110000"/>
                </a:lnSpc>
                <a:buClr>
                  <a:srgbClr val="000000"/>
                </a:buClr>
                <a:tabLst>
                  <a:tab pos="404813" algn="r"/>
                </a:tabLst>
              </a:pPr>
              <a:r>
                <a:rPr lang="pt-BR" altLang="en-US" sz="800" b="1" dirty="0">
                  <a:solidFill>
                    <a:srgbClr val="000000"/>
                  </a:solidFill>
                </a:rPr>
                <a:t>G	217</a:t>
              </a:r>
            </a:p>
            <a:p>
              <a:pPr>
                <a:lnSpc>
                  <a:spcPct val="110000"/>
                </a:lnSpc>
                <a:buClr>
                  <a:srgbClr val="000000"/>
                </a:buClr>
                <a:tabLst>
                  <a:tab pos="404813" algn="r"/>
                </a:tabLst>
              </a:pPr>
              <a:r>
                <a:rPr lang="pt-BR" altLang="en-US" sz="800" b="1" dirty="0">
                  <a:solidFill>
                    <a:srgbClr val="000000"/>
                  </a:solidFill>
                </a:rPr>
                <a:t>B	235</a:t>
              </a:r>
              <a:endParaRPr lang="en-US" altLang="en-US" sz="800" b="1" dirty="0">
                <a:solidFill>
                  <a:srgbClr val="000000"/>
                </a:solidFill>
              </a:endParaRPr>
            </a:p>
          </p:txBody>
        </p:sp>
        <p:sp>
          <p:nvSpPr>
            <p:cNvPr id="30" name="Rectangle 59"/>
            <p:cNvSpPr>
              <a:spLocks noChangeArrowheads="1"/>
            </p:cNvSpPr>
            <p:nvPr/>
          </p:nvSpPr>
          <p:spPr bwMode="auto">
            <a:xfrm>
              <a:off x="5727260" y="5167787"/>
              <a:ext cx="556112" cy="556112"/>
            </a:xfrm>
            <a:prstGeom prst="rect">
              <a:avLst/>
            </a:prstGeom>
            <a:solidFill>
              <a:srgbClr val="003064"/>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0</a:t>
              </a:r>
            </a:p>
            <a:p>
              <a:pPr>
                <a:lnSpc>
                  <a:spcPct val="110000"/>
                </a:lnSpc>
                <a:buClr>
                  <a:srgbClr val="000000"/>
                </a:buClr>
                <a:tabLst>
                  <a:tab pos="404813" algn="r"/>
                </a:tabLst>
              </a:pPr>
              <a:r>
                <a:rPr lang="en-US" altLang="en-US" sz="800" b="1" dirty="0">
                  <a:solidFill>
                    <a:srgbClr val="FFFFFF"/>
                  </a:solidFill>
                </a:rPr>
                <a:t>G	48</a:t>
              </a:r>
            </a:p>
            <a:p>
              <a:pPr>
                <a:lnSpc>
                  <a:spcPct val="110000"/>
                </a:lnSpc>
                <a:buClr>
                  <a:srgbClr val="000000"/>
                </a:buClr>
                <a:tabLst>
                  <a:tab pos="404813" algn="r"/>
                </a:tabLst>
              </a:pPr>
              <a:r>
                <a:rPr lang="en-US" altLang="en-US" sz="800" b="1" dirty="0">
                  <a:solidFill>
                    <a:srgbClr val="FFFFFF"/>
                  </a:solidFill>
                </a:rPr>
                <a:t>B	100</a:t>
              </a:r>
            </a:p>
          </p:txBody>
        </p:sp>
        <p:sp>
          <p:nvSpPr>
            <p:cNvPr id="31" name="Rectangle 48"/>
            <p:cNvSpPr>
              <a:spLocks noChangeArrowheads="1"/>
            </p:cNvSpPr>
            <p:nvPr/>
          </p:nvSpPr>
          <p:spPr bwMode="auto">
            <a:xfrm>
              <a:off x="452712" y="3460930"/>
              <a:ext cx="556112" cy="556112"/>
            </a:xfrm>
            <a:prstGeom prst="rect">
              <a:avLst/>
            </a:prstGeom>
            <a:solidFill>
              <a:srgbClr val="005AA4"/>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0</a:t>
              </a:r>
            </a:p>
            <a:p>
              <a:pPr>
                <a:lnSpc>
                  <a:spcPct val="110000"/>
                </a:lnSpc>
                <a:buClr>
                  <a:srgbClr val="000000"/>
                </a:buClr>
                <a:tabLst>
                  <a:tab pos="404813" algn="r"/>
                </a:tabLst>
              </a:pPr>
              <a:r>
                <a:rPr lang="en-US" altLang="en-US" sz="800" b="1" dirty="0">
                  <a:solidFill>
                    <a:srgbClr val="FFFFFF"/>
                  </a:solidFill>
                </a:rPr>
                <a:t>G	90</a:t>
              </a:r>
            </a:p>
            <a:p>
              <a:pPr>
                <a:lnSpc>
                  <a:spcPct val="110000"/>
                </a:lnSpc>
                <a:buClr>
                  <a:srgbClr val="000000"/>
                </a:buClr>
                <a:tabLst>
                  <a:tab pos="404813" algn="r"/>
                </a:tabLst>
              </a:pPr>
              <a:r>
                <a:rPr lang="en-US" altLang="en-US" sz="800" b="1" dirty="0">
                  <a:solidFill>
                    <a:srgbClr val="FFFFFF"/>
                  </a:solidFill>
                </a:rPr>
                <a:t>B	164</a:t>
              </a:r>
            </a:p>
          </p:txBody>
        </p:sp>
        <p:sp>
          <p:nvSpPr>
            <p:cNvPr id="32" name="Rectangle 50"/>
            <p:cNvSpPr>
              <a:spLocks noChangeArrowheads="1"/>
            </p:cNvSpPr>
            <p:nvPr/>
          </p:nvSpPr>
          <p:spPr bwMode="auto">
            <a:xfrm>
              <a:off x="4239770" y="3460930"/>
              <a:ext cx="556112" cy="556112"/>
            </a:xfrm>
            <a:prstGeom prst="rect">
              <a:avLst/>
            </a:prstGeom>
            <a:solidFill>
              <a:srgbClr val="93959B"/>
            </a:solidFill>
            <a:ln w="9525" algn="ctr">
              <a:noFill/>
              <a:miter lim="800000"/>
              <a:headEnd/>
              <a:tailEnd/>
            </a:ln>
            <a:effectLst/>
          </p:spPr>
          <p:txBody>
            <a:bodyPr/>
            <a:lstStyle/>
            <a:p>
              <a:pPr>
                <a:lnSpc>
                  <a:spcPct val="110000"/>
                </a:lnSpc>
                <a:buClr>
                  <a:srgbClr val="000000"/>
                </a:buClr>
                <a:tabLst>
                  <a:tab pos="404813" algn="r"/>
                </a:tabLst>
              </a:pPr>
              <a:r>
                <a:rPr lang="pt-BR" altLang="en-US" sz="800" b="1" dirty="0">
                  <a:solidFill>
                    <a:srgbClr val="FFFFFF"/>
                  </a:solidFill>
                </a:rPr>
                <a:t>R	147</a:t>
              </a:r>
            </a:p>
            <a:p>
              <a:pPr>
                <a:lnSpc>
                  <a:spcPct val="110000"/>
                </a:lnSpc>
                <a:buClr>
                  <a:srgbClr val="000000"/>
                </a:buClr>
                <a:tabLst>
                  <a:tab pos="404813" algn="r"/>
                </a:tabLst>
              </a:pPr>
              <a:r>
                <a:rPr lang="pt-BR" altLang="en-US" sz="800" b="1" dirty="0">
                  <a:solidFill>
                    <a:srgbClr val="FFFFFF"/>
                  </a:solidFill>
                </a:rPr>
                <a:t>G	149</a:t>
              </a:r>
            </a:p>
            <a:p>
              <a:pPr>
                <a:lnSpc>
                  <a:spcPct val="110000"/>
                </a:lnSpc>
                <a:buClr>
                  <a:srgbClr val="000000"/>
                </a:buClr>
                <a:tabLst>
                  <a:tab pos="404813" algn="r"/>
                </a:tabLst>
              </a:pPr>
              <a:r>
                <a:rPr lang="pt-BR" altLang="en-US" sz="800" b="1" dirty="0">
                  <a:solidFill>
                    <a:srgbClr val="FFFFFF"/>
                  </a:solidFill>
                </a:rPr>
                <a:t>B	155</a:t>
              </a:r>
              <a:endParaRPr lang="en-US" altLang="en-US" sz="800" b="1" dirty="0">
                <a:solidFill>
                  <a:srgbClr val="FFFFFF"/>
                </a:solidFill>
              </a:endParaRPr>
            </a:p>
          </p:txBody>
        </p:sp>
        <p:sp>
          <p:nvSpPr>
            <p:cNvPr id="33" name="Rectangle 56"/>
            <p:cNvSpPr>
              <a:spLocks noChangeArrowheads="1"/>
            </p:cNvSpPr>
            <p:nvPr/>
          </p:nvSpPr>
          <p:spPr bwMode="auto">
            <a:xfrm>
              <a:off x="2724947" y="3460930"/>
              <a:ext cx="556112" cy="556112"/>
            </a:xfrm>
            <a:prstGeom prst="rect">
              <a:avLst/>
            </a:prstGeom>
            <a:solidFill>
              <a:srgbClr val="3BC3A3"/>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59</a:t>
              </a:r>
            </a:p>
            <a:p>
              <a:pPr>
                <a:lnSpc>
                  <a:spcPct val="110000"/>
                </a:lnSpc>
                <a:buClr>
                  <a:srgbClr val="000000"/>
                </a:buClr>
                <a:tabLst>
                  <a:tab pos="404813" algn="r"/>
                </a:tabLst>
              </a:pPr>
              <a:r>
                <a:rPr lang="en-US" altLang="en-US" sz="800" b="1" dirty="0">
                  <a:solidFill>
                    <a:srgbClr val="FFFFFF"/>
                  </a:solidFill>
                </a:rPr>
                <a:t>G	195</a:t>
              </a:r>
            </a:p>
            <a:p>
              <a:pPr>
                <a:lnSpc>
                  <a:spcPct val="110000"/>
                </a:lnSpc>
                <a:buClr>
                  <a:srgbClr val="000000"/>
                </a:buClr>
                <a:tabLst>
                  <a:tab pos="404813" algn="r"/>
                </a:tabLst>
              </a:pPr>
              <a:r>
                <a:rPr lang="en-US" altLang="en-US" sz="800" b="1" dirty="0">
                  <a:solidFill>
                    <a:srgbClr val="FFFFFF"/>
                  </a:solidFill>
                </a:rPr>
                <a:t>B	163</a:t>
              </a:r>
            </a:p>
          </p:txBody>
        </p:sp>
        <p:sp>
          <p:nvSpPr>
            <p:cNvPr id="34" name="Rectangle 57"/>
            <p:cNvSpPr>
              <a:spLocks noChangeArrowheads="1"/>
            </p:cNvSpPr>
            <p:nvPr/>
          </p:nvSpPr>
          <p:spPr bwMode="auto">
            <a:xfrm>
              <a:off x="1210124" y="3460930"/>
              <a:ext cx="556112" cy="556112"/>
            </a:xfrm>
            <a:prstGeom prst="rect">
              <a:avLst/>
            </a:prstGeom>
            <a:solidFill>
              <a:srgbClr val="00A1E2"/>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0</a:t>
              </a:r>
            </a:p>
            <a:p>
              <a:pPr>
                <a:lnSpc>
                  <a:spcPct val="110000"/>
                </a:lnSpc>
                <a:buClr>
                  <a:srgbClr val="000000"/>
                </a:buClr>
                <a:tabLst>
                  <a:tab pos="404813" algn="r"/>
                </a:tabLst>
              </a:pPr>
              <a:r>
                <a:rPr lang="en-US" altLang="en-US" sz="800" b="1" dirty="0">
                  <a:solidFill>
                    <a:srgbClr val="FFFFFF"/>
                  </a:solidFill>
                </a:rPr>
                <a:t>G	161</a:t>
              </a:r>
            </a:p>
            <a:p>
              <a:pPr>
                <a:lnSpc>
                  <a:spcPct val="110000"/>
                </a:lnSpc>
                <a:buClr>
                  <a:srgbClr val="000000"/>
                </a:buClr>
                <a:tabLst>
                  <a:tab pos="404813" algn="r"/>
                </a:tabLst>
              </a:pPr>
              <a:r>
                <a:rPr lang="en-US" altLang="en-US" sz="800" b="1" dirty="0">
                  <a:solidFill>
                    <a:srgbClr val="FFFFFF"/>
                  </a:solidFill>
                </a:rPr>
                <a:t>B	226</a:t>
              </a:r>
            </a:p>
          </p:txBody>
        </p:sp>
        <p:sp>
          <p:nvSpPr>
            <p:cNvPr id="35" name="Rectangle 58"/>
            <p:cNvSpPr>
              <a:spLocks noChangeArrowheads="1"/>
            </p:cNvSpPr>
            <p:nvPr/>
          </p:nvSpPr>
          <p:spPr bwMode="auto">
            <a:xfrm>
              <a:off x="3482358" y="3460930"/>
              <a:ext cx="556112" cy="556112"/>
            </a:xfrm>
            <a:prstGeom prst="rect">
              <a:avLst/>
            </a:prstGeom>
            <a:solidFill>
              <a:srgbClr val="D0B86A"/>
            </a:solidFill>
            <a:ln w="9525" algn="ctr">
              <a:noFill/>
              <a:miter lim="800000"/>
              <a:headEnd/>
              <a:tailEnd/>
            </a:ln>
            <a:effectLst/>
          </p:spPr>
          <p:txBody>
            <a:bodyPr/>
            <a:lstStyle/>
            <a:p>
              <a:pPr>
                <a:lnSpc>
                  <a:spcPct val="110000"/>
                </a:lnSpc>
                <a:buClr>
                  <a:srgbClr val="000000"/>
                </a:buClr>
                <a:buFont typeface="Symbol" pitchFamily="18" charset="2"/>
                <a:buNone/>
                <a:tabLst>
                  <a:tab pos="404813" algn="r"/>
                </a:tabLst>
              </a:pPr>
              <a:r>
                <a:rPr lang="en-US" altLang="en-US" sz="800" b="1" dirty="0">
                  <a:solidFill>
                    <a:srgbClr val="FFFFFF"/>
                  </a:solidFill>
                </a:rPr>
                <a:t>R	208</a:t>
              </a:r>
            </a:p>
            <a:p>
              <a:pPr>
                <a:lnSpc>
                  <a:spcPct val="110000"/>
                </a:lnSpc>
                <a:buClr>
                  <a:srgbClr val="000000"/>
                </a:buClr>
                <a:buFont typeface="Symbol" pitchFamily="18" charset="2"/>
                <a:buNone/>
                <a:tabLst>
                  <a:tab pos="404813" algn="r"/>
                </a:tabLst>
              </a:pPr>
              <a:r>
                <a:rPr lang="en-US" altLang="en-US" sz="800" b="1" dirty="0">
                  <a:solidFill>
                    <a:srgbClr val="FFFFFF"/>
                  </a:solidFill>
                </a:rPr>
                <a:t>G	184</a:t>
              </a:r>
            </a:p>
            <a:p>
              <a:pPr>
                <a:lnSpc>
                  <a:spcPct val="110000"/>
                </a:lnSpc>
                <a:buClr>
                  <a:srgbClr val="000000"/>
                </a:buClr>
                <a:buFont typeface="Symbol" pitchFamily="18" charset="2"/>
                <a:buNone/>
                <a:tabLst>
                  <a:tab pos="404813" algn="r"/>
                </a:tabLst>
              </a:pPr>
              <a:r>
                <a:rPr lang="en-US" altLang="en-US" sz="800" b="1" dirty="0">
                  <a:solidFill>
                    <a:srgbClr val="FFFFFF"/>
                  </a:solidFill>
                </a:rPr>
                <a:t>B	106</a:t>
              </a:r>
            </a:p>
          </p:txBody>
        </p:sp>
        <p:sp>
          <p:nvSpPr>
            <p:cNvPr id="36" name="Rectangle 59"/>
            <p:cNvSpPr>
              <a:spLocks noChangeArrowheads="1"/>
            </p:cNvSpPr>
            <p:nvPr/>
          </p:nvSpPr>
          <p:spPr bwMode="auto">
            <a:xfrm>
              <a:off x="1967536" y="3460930"/>
              <a:ext cx="556112" cy="556112"/>
            </a:xfrm>
            <a:prstGeom prst="rect">
              <a:avLst/>
            </a:prstGeom>
            <a:solidFill>
              <a:srgbClr val="6769B5"/>
            </a:solidFill>
            <a:ln w="9525" algn="ctr">
              <a:noFill/>
              <a:miter lim="800000"/>
              <a:headEnd/>
              <a:tailEnd/>
            </a:ln>
            <a:effectLst/>
          </p:spPr>
          <p:txBody>
            <a:bodyPr/>
            <a:lstStyle/>
            <a:p>
              <a:pPr>
                <a:lnSpc>
                  <a:spcPct val="110000"/>
                </a:lnSpc>
                <a:buClr>
                  <a:srgbClr val="000000"/>
                </a:buClr>
                <a:tabLst>
                  <a:tab pos="404813" algn="r"/>
                </a:tabLst>
              </a:pPr>
              <a:r>
                <a:rPr lang="en-US" altLang="en-US" sz="800" b="1" dirty="0">
                  <a:solidFill>
                    <a:srgbClr val="FFFFFF"/>
                  </a:solidFill>
                </a:rPr>
                <a:t>R	103</a:t>
              </a:r>
            </a:p>
            <a:p>
              <a:pPr>
                <a:lnSpc>
                  <a:spcPct val="110000"/>
                </a:lnSpc>
                <a:buClr>
                  <a:srgbClr val="000000"/>
                </a:buClr>
                <a:tabLst>
                  <a:tab pos="404813" algn="r"/>
                </a:tabLst>
              </a:pPr>
              <a:r>
                <a:rPr lang="en-US" altLang="en-US" sz="800" b="1" dirty="0">
                  <a:solidFill>
                    <a:srgbClr val="FFFFFF"/>
                  </a:solidFill>
                </a:rPr>
                <a:t>G	105</a:t>
              </a:r>
            </a:p>
            <a:p>
              <a:pPr>
                <a:lnSpc>
                  <a:spcPct val="110000"/>
                </a:lnSpc>
                <a:buClr>
                  <a:srgbClr val="000000"/>
                </a:buClr>
                <a:tabLst>
                  <a:tab pos="404813" algn="r"/>
                </a:tabLst>
              </a:pPr>
              <a:r>
                <a:rPr lang="en-US" altLang="en-US" sz="800" b="1" dirty="0">
                  <a:solidFill>
                    <a:srgbClr val="FFFFFF"/>
                  </a:solidFill>
                </a:rPr>
                <a:t>B	181</a:t>
              </a:r>
            </a:p>
          </p:txBody>
        </p:sp>
        <p:sp>
          <p:nvSpPr>
            <p:cNvPr id="37" name="Rectangle 36"/>
            <p:cNvSpPr>
              <a:spLocks noChangeArrowheads="1"/>
            </p:cNvSpPr>
            <p:nvPr/>
          </p:nvSpPr>
          <p:spPr bwMode="auto">
            <a:xfrm>
              <a:off x="5003360" y="3460930"/>
              <a:ext cx="556112" cy="556112"/>
            </a:xfrm>
            <a:prstGeom prst="rect">
              <a:avLst/>
            </a:prstGeom>
            <a:solidFill>
              <a:srgbClr val="97D0FF"/>
            </a:solidFill>
            <a:ln w="9525" algn="ctr">
              <a:noFill/>
              <a:miter lim="800000"/>
              <a:headEnd/>
              <a:tailEnd/>
            </a:ln>
            <a:effectLst/>
          </p:spPr>
          <p:txBody>
            <a:bodyPr/>
            <a:lstStyle/>
            <a:p>
              <a:pPr>
                <a:lnSpc>
                  <a:spcPct val="110000"/>
                </a:lnSpc>
                <a:buClr>
                  <a:srgbClr val="000000"/>
                </a:buClr>
                <a:tabLst>
                  <a:tab pos="404813" algn="r"/>
                </a:tabLst>
              </a:pPr>
              <a:r>
                <a:rPr lang="pt-BR" altLang="en-US" sz="800" b="1" dirty="0">
                  <a:solidFill>
                    <a:srgbClr val="000000"/>
                  </a:solidFill>
                </a:rPr>
                <a:t>R	151G	208B	255</a:t>
              </a:r>
              <a:endParaRPr lang="en-US" altLang="en-US" sz="800" b="1" dirty="0">
                <a:solidFill>
                  <a:srgbClr val="000000"/>
                </a:solidFill>
              </a:endParaRPr>
            </a:p>
          </p:txBody>
        </p:sp>
      </p:grpSp>
    </p:spTree>
    <p:extLst>
      <p:ext uri="{BB962C8B-B14F-4D97-AF65-F5344CB8AC3E}">
        <p14:creationId xmlns:p14="http://schemas.microsoft.com/office/powerpoint/2010/main" val="112958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3912148"/>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
            <a:ext cx="8220456" cy="307777"/>
          </a:xfrm>
          <a:prstGeom prst="rect">
            <a:avLst/>
          </a:prstGeom>
        </p:spPr>
        <p:txBody>
          <a:bodyPr vert="horz" lIns="0" tIns="0" rIns="0" bIns="0" rtlCol="0" anchor="t" anchorCtr="0">
            <a:spAutoFit/>
          </a:bodyPr>
          <a:lstStyle/>
          <a:p>
            <a:r>
              <a:rPr lang="en-US" dirty="0"/>
              <a:t>Click to edit Master title style</a:t>
            </a:r>
          </a:p>
        </p:txBody>
      </p:sp>
      <p:sp>
        <p:nvSpPr>
          <p:cNvPr id="3" name="Text Placeholder 2"/>
          <p:cNvSpPr>
            <a:spLocks noGrp="1"/>
          </p:cNvSpPr>
          <p:nvPr>
            <p:ph type="body" idx="1"/>
          </p:nvPr>
        </p:nvSpPr>
        <p:spPr>
          <a:xfrm>
            <a:off x="457197" y="1554163"/>
            <a:ext cx="8220456" cy="425196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p:nvCxnSpPr>
        <p:spPr>
          <a:xfrm>
            <a:off x="457197" y="586726"/>
            <a:ext cx="8228664" cy="0"/>
          </a:xfrm>
          <a:prstGeom prst="line">
            <a:avLst/>
          </a:prstGeom>
          <a:ln w="12700">
            <a:solidFill>
              <a:srgbClr val="86868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96" y="6519672"/>
            <a:ext cx="8229600" cy="0"/>
          </a:xfrm>
          <a:prstGeom prst="line">
            <a:avLst/>
          </a:prstGeom>
          <a:ln w="12700">
            <a:solidFill>
              <a:srgbClr val="868686"/>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57994" y="-430530"/>
            <a:ext cx="0" cy="25783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682988" y="-430530"/>
            <a:ext cx="0" cy="25783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457994" y="7066280"/>
            <a:ext cx="8224994" cy="369332"/>
            <a:chOff x="457994" y="7066280"/>
            <a:chExt cx="8224994" cy="914400"/>
          </a:xfrm>
        </p:grpSpPr>
        <p:cxnSp>
          <p:nvCxnSpPr>
            <p:cNvPr id="13" name="Straight Connector 12"/>
            <p:cNvCxnSpPr/>
            <p:nvPr userDrawn="1"/>
          </p:nvCxnSpPr>
          <p:spPr>
            <a:xfrm>
              <a:off x="457994"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8682988"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491695" y="-452043"/>
            <a:ext cx="939681" cy="277485"/>
          </a:xfrm>
          <a:prstGeom prst="rect">
            <a:avLst/>
          </a:prstGeom>
          <a:noFill/>
        </p:spPr>
        <p:txBody>
          <a:bodyPr wrap="none" rtlCol="0">
            <a:spAutoFit/>
          </a:bodyPr>
          <a:lstStyle/>
          <a:p>
            <a:pPr algn="r"/>
            <a:r>
              <a:rPr lang="en-US" sz="900" b="1" baseline="0" dirty="0">
                <a:solidFill>
                  <a:srgbClr val="A2A2A2"/>
                </a:solidFill>
              </a:rPr>
              <a:t>No content left</a:t>
            </a:r>
            <a:br>
              <a:rPr lang="en-US" sz="900" b="1" baseline="0" dirty="0">
                <a:solidFill>
                  <a:srgbClr val="A2A2A2"/>
                </a:solidFill>
              </a:rPr>
            </a:br>
            <a:r>
              <a:rPr lang="en-US" sz="900" b="1" baseline="0" dirty="0">
                <a:solidFill>
                  <a:srgbClr val="A2A2A2"/>
                </a:solidFill>
              </a:rPr>
              <a:t>of this line</a:t>
            </a:r>
          </a:p>
        </p:txBody>
      </p:sp>
      <p:sp>
        <p:nvSpPr>
          <p:cNvPr id="20" name="TextBox 19"/>
          <p:cNvSpPr txBox="1"/>
          <p:nvPr/>
        </p:nvSpPr>
        <p:spPr>
          <a:xfrm>
            <a:off x="-491695" y="7066280"/>
            <a:ext cx="939681" cy="369332"/>
          </a:xfrm>
          <a:prstGeom prst="rect">
            <a:avLst/>
          </a:prstGeom>
          <a:noFill/>
        </p:spPr>
        <p:txBody>
          <a:bodyPr wrap="none" rtlCol="0">
            <a:spAutoFit/>
          </a:bodyPr>
          <a:lstStyle/>
          <a:p>
            <a:pPr algn="r"/>
            <a:r>
              <a:rPr lang="en-US" sz="900" b="1" baseline="0" dirty="0">
                <a:solidFill>
                  <a:srgbClr val="A2A2A2"/>
                </a:solidFill>
              </a:rPr>
              <a:t>No content left</a:t>
            </a:r>
            <a:br>
              <a:rPr lang="en-US" sz="900" b="1" baseline="0" dirty="0">
                <a:solidFill>
                  <a:srgbClr val="A2A2A2"/>
                </a:solidFill>
              </a:rPr>
            </a:br>
            <a:r>
              <a:rPr lang="en-US" sz="900" b="1" baseline="0" dirty="0">
                <a:solidFill>
                  <a:srgbClr val="A2A2A2"/>
                </a:solidFill>
              </a:rPr>
              <a:t>of this line</a:t>
            </a:r>
          </a:p>
        </p:txBody>
      </p:sp>
      <p:sp>
        <p:nvSpPr>
          <p:cNvPr id="21" name="TextBox 20"/>
          <p:cNvSpPr txBox="1"/>
          <p:nvPr/>
        </p:nvSpPr>
        <p:spPr>
          <a:xfrm>
            <a:off x="8693150" y="-452043"/>
            <a:ext cx="1010213" cy="277485"/>
          </a:xfrm>
          <a:prstGeom prst="rect">
            <a:avLst/>
          </a:prstGeom>
          <a:noFill/>
        </p:spPr>
        <p:txBody>
          <a:bodyPr wrap="none" rtlCol="0">
            <a:spAutoFit/>
          </a:bodyPr>
          <a:lstStyle/>
          <a:p>
            <a:pPr algn="l"/>
            <a:r>
              <a:rPr lang="en-US" sz="900" b="1" baseline="0" dirty="0">
                <a:solidFill>
                  <a:srgbClr val="A2A2A2"/>
                </a:solidFill>
              </a:rPr>
              <a:t>No content right</a:t>
            </a:r>
            <a:br>
              <a:rPr lang="en-US" sz="900" b="1" baseline="0" dirty="0">
                <a:solidFill>
                  <a:srgbClr val="A2A2A2"/>
                </a:solidFill>
              </a:rPr>
            </a:br>
            <a:r>
              <a:rPr lang="en-US" sz="900" b="1" baseline="0" dirty="0">
                <a:solidFill>
                  <a:srgbClr val="A2A2A2"/>
                </a:solidFill>
              </a:rPr>
              <a:t>of this line</a:t>
            </a:r>
          </a:p>
        </p:txBody>
      </p:sp>
      <p:sp>
        <p:nvSpPr>
          <p:cNvPr id="22" name="TextBox 21"/>
          <p:cNvSpPr txBox="1"/>
          <p:nvPr/>
        </p:nvSpPr>
        <p:spPr>
          <a:xfrm>
            <a:off x="8693150" y="7066280"/>
            <a:ext cx="1010213" cy="369332"/>
          </a:xfrm>
          <a:prstGeom prst="rect">
            <a:avLst/>
          </a:prstGeom>
          <a:noFill/>
        </p:spPr>
        <p:txBody>
          <a:bodyPr wrap="none" rtlCol="0">
            <a:spAutoFit/>
          </a:bodyPr>
          <a:lstStyle/>
          <a:p>
            <a:pPr algn="l"/>
            <a:r>
              <a:rPr lang="en-US" sz="900" b="1" baseline="0" dirty="0">
                <a:solidFill>
                  <a:srgbClr val="A2A2A2"/>
                </a:solidFill>
              </a:rPr>
              <a:t>No content right</a:t>
            </a:r>
            <a:br>
              <a:rPr lang="en-US" sz="900" b="1" baseline="0" dirty="0">
                <a:solidFill>
                  <a:srgbClr val="A2A2A2"/>
                </a:solidFill>
              </a:rPr>
            </a:br>
            <a:r>
              <a:rPr lang="en-US" sz="900" b="1" baseline="0" dirty="0">
                <a:solidFill>
                  <a:srgbClr val="A2A2A2"/>
                </a:solidFill>
              </a:rPr>
              <a:t>of this line</a:t>
            </a:r>
          </a:p>
        </p:txBody>
      </p:sp>
      <p:grpSp>
        <p:nvGrpSpPr>
          <p:cNvPr id="33" name="Group 32"/>
          <p:cNvGrpSpPr/>
          <p:nvPr/>
        </p:nvGrpSpPr>
        <p:grpSpPr>
          <a:xfrm>
            <a:off x="-914399" y="1554480"/>
            <a:ext cx="743133" cy="340739"/>
            <a:chOff x="-914399" y="1554480"/>
            <a:chExt cx="743133" cy="340739"/>
          </a:xfrm>
        </p:grpSpPr>
        <p:sp>
          <p:nvSpPr>
            <p:cNvPr id="23" name="TextBox 22"/>
            <p:cNvSpPr txBox="1"/>
            <p:nvPr userDrawn="1"/>
          </p:nvSpPr>
          <p:spPr>
            <a:xfrm>
              <a:off x="-914399" y="1645920"/>
              <a:ext cx="742190"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a:t>Place content</a:t>
              </a:r>
              <a:br>
                <a:rPr lang="en-US" dirty="0"/>
              </a:br>
              <a:r>
                <a:rPr lang="en-US" dirty="0"/>
                <a:t>below  this line</a:t>
              </a:r>
            </a:p>
          </p:txBody>
        </p:sp>
        <p:cxnSp>
          <p:nvCxnSpPr>
            <p:cNvPr id="16" name="Straight Connector 15"/>
            <p:cNvCxnSpPr/>
            <p:nvPr userDrawn="1"/>
          </p:nvCxnSpPr>
          <p:spPr>
            <a:xfrm>
              <a:off x="-913456" y="1554480"/>
              <a:ext cx="74219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9372600" y="1554163"/>
            <a:ext cx="742191" cy="368756"/>
            <a:chOff x="9372600" y="1554163"/>
            <a:chExt cx="742191" cy="368756"/>
          </a:xfrm>
        </p:grpSpPr>
        <p:cxnSp>
          <p:nvCxnSpPr>
            <p:cNvPr id="18" name="Straight Connector 17"/>
            <p:cNvCxnSpPr/>
            <p:nvPr userDrawn="1"/>
          </p:nvCxnSpPr>
          <p:spPr>
            <a:xfrm>
              <a:off x="9372600" y="1554163"/>
              <a:ext cx="7421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userDrawn="1"/>
          </p:nvSpPr>
          <p:spPr>
            <a:xfrm>
              <a:off x="9372600" y="1645920"/>
              <a:ext cx="742191" cy="276999"/>
            </a:xfrm>
            <a:prstGeom prst="rect">
              <a:avLst/>
            </a:prstGeom>
            <a:noFill/>
          </p:spPr>
          <p:txBody>
            <a:bodyPr wrap="none" lIns="0" tIns="0" rIns="0" bIns="0" rtlCol="0">
              <a:spAutoFit/>
            </a:bodyPr>
            <a:lstStyle/>
            <a:p>
              <a:pPr algn="l"/>
              <a:r>
                <a:rPr lang="en-US" sz="900" b="1" baseline="0" dirty="0">
                  <a:solidFill>
                    <a:srgbClr val="A2A2A2"/>
                  </a:solidFill>
                </a:rPr>
                <a:t>Place content</a:t>
              </a:r>
              <a:br>
                <a:rPr lang="en-US" sz="900" b="1" baseline="0" dirty="0">
                  <a:solidFill>
                    <a:srgbClr val="A2A2A2"/>
                  </a:solidFill>
                </a:rPr>
              </a:br>
              <a:r>
                <a:rPr lang="en-US" sz="900" b="1" baseline="0" dirty="0">
                  <a:solidFill>
                    <a:srgbClr val="A2A2A2"/>
                  </a:solidFill>
                </a:rPr>
                <a:t>below this line</a:t>
              </a:r>
            </a:p>
          </p:txBody>
        </p:sp>
      </p:grpSp>
      <p:cxnSp>
        <p:nvCxnSpPr>
          <p:cNvPr id="26" name="Straight Connector 25"/>
          <p:cNvCxnSpPr/>
          <p:nvPr/>
        </p:nvCxnSpPr>
        <p:spPr>
          <a:xfrm>
            <a:off x="301387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29025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8626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5202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847331"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53415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6126163"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899433"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29025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301387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6897052"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260572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238692"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38692" y="-336588"/>
            <a:ext cx="367983" cy="184666"/>
          </a:xfrm>
          <a:prstGeom prst="rect">
            <a:avLst/>
          </a:prstGeom>
          <a:noFill/>
        </p:spPr>
        <p:txBody>
          <a:bodyPr wrap="square" lIns="0" tIns="0" rIns="0" bIns="0" rtlCol="0">
            <a:spAutoFit/>
          </a:bodyPr>
          <a:lstStyle/>
          <a:p>
            <a:endParaRPr/>
          </a:p>
        </p:txBody>
      </p:sp>
      <p:sp>
        <p:nvSpPr>
          <p:cNvPr id="62" name="TextBox 61"/>
          <p:cNvSpPr txBox="1"/>
          <p:nvPr/>
        </p:nvSpPr>
        <p:spPr>
          <a:xfrm>
            <a:off x="4397058" y="-336588"/>
            <a:ext cx="367983" cy="184666"/>
          </a:xfrm>
          <a:prstGeom prst="rect">
            <a:avLst/>
          </a:prstGeom>
          <a:noFill/>
        </p:spPr>
        <p:txBody>
          <a:bodyPr wrap="square" lIns="0" tIns="0" rIns="0" bIns="0" rtlCol="0">
            <a:spAutoFit/>
          </a:bodyPr>
          <a:lstStyle/>
          <a:p>
            <a:endParaRPr/>
          </a:p>
        </p:txBody>
      </p:sp>
      <p:sp>
        <p:nvSpPr>
          <p:cNvPr id="63" name="TextBox 62"/>
          <p:cNvSpPr txBox="1"/>
          <p:nvPr/>
        </p:nvSpPr>
        <p:spPr>
          <a:xfrm>
            <a:off x="6537325" y="-336588"/>
            <a:ext cx="366713" cy="184666"/>
          </a:xfrm>
          <a:prstGeom prst="rect">
            <a:avLst/>
          </a:prstGeom>
          <a:noFill/>
        </p:spPr>
        <p:txBody>
          <a:bodyPr wrap="square" lIns="0" tIns="0" rIns="0" bIns="0" rtlCol="0">
            <a:spAutoFit/>
          </a:bodyPr>
          <a:lstStyle/>
          <a:p>
            <a:endParaRPr/>
          </a:p>
        </p:txBody>
      </p:sp>
      <p:sp>
        <p:nvSpPr>
          <p:cNvPr id="64" name="TextBox 63"/>
          <p:cNvSpPr txBox="1"/>
          <p:nvPr/>
        </p:nvSpPr>
        <p:spPr>
          <a:xfrm>
            <a:off x="5851526" y="-336588"/>
            <a:ext cx="274638" cy="184666"/>
          </a:xfrm>
          <a:prstGeom prst="rect">
            <a:avLst/>
          </a:prstGeom>
          <a:noFill/>
        </p:spPr>
        <p:txBody>
          <a:bodyPr wrap="square" lIns="0" tIns="0" rIns="0" bIns="0" rtlCol="0">
            <a:spAutoFit/>
          </a:bodyPr>
          <a:lstStyle/>
          <a:p>
            <a:endParaRPr/>
          </a:p>
        </p:txBody>
      </p:sp>
      <p:sp>
        <p:nvSpPr>
          <p:cNvPr id="65" name="TextBox 64"/>
          <p:cNvSpPr txBox="1"/>
          <p:nvPr/>
        </p:nvSpPr>
        <p:spPr>
          <a:xfrm>
            <a:off x="3017838" y="-336588"/>
            <a:ext cx="272416" cy="184666"/>
          </a:xfrm>
          <a:prstGeom prst="rect">
            <a:avLst/>
          </a:prstGeom>
          <a:noFill/>
        </p:spPr>
        <p:txBody>
          <a:bodyPr wrap="square" lIns="0" tIns="0" rIns="0" bIns="0" rtlCol="0">
            <a:spAutoFit/>
          </a:bodyPr>
          <a:lstStyle/>
          <a:p>
            <a:endParaRPr/>
          </a:p>
        </p:txBody>
      </p:sp>
      <p:sp>
        <p:nvSpPr>
          <p:cNvPr id="39" name="TextBox 38"/>
          <p:cNvSpPr txBox="1"/>
          <p:nvPr/>
        </p:nvSpPr>
        <p:spPr>
          <a:xfrm>
            <a:off x="8566918" y="6599581"/>
            <a:ext cx="125034" cy="123111"/>
          </a:xfrm>
          <a:prstGeom prst="rect">
            <a:avLst/>
          </a:prstGeom>
          <a:noFill/>
        </p:spPr>
        <p:txBody>
          <a:bodyPr wrap="none" lIns="0" tIns="0" rIns="0" bIns="0" rtlCol="0">
            <a:spAutoFit/>
          </a:bodyPr>
          <a:lstStyle/>
          <a:p>
            <a:pPr algn="r"/>
            <a:fld id="{E6667446-6A31-49F1-98F7-C685150C1F9A}" type="slidenum">
              <a:rPr lang="en-US" sz="800" smtClean="0">
                <a:solidFill>
                  <a:srgbClr val="868686"/>
                </a:solidFill>
                <a:latin typeface="+mj-lt"/>
              </a:rPr>
              <a:pPr algn="r"/>
              <a:t>‹#›</a:t>
            </a:fld>
            <a:endParaRPr lang="en-US" sz="800" dirty="0">
              <a:solidFill>
                <a:srgbClr val="868686"/>
              </a:solidFill>
              <a:latin typeface="+mj-lt"/>
            </a:endParaRPr>
          </a:p>
        </p:txBody>
      </p:sp>
      <p:cxnSp>
        <p:nvCxnSpPr>
          <p:cNvPr id="42" name="Straight Connector 41"/>
          <p:cNvCxnSpPr/>
          <p:nvPr/>
        </p:nvCxnSpPr>
        <p:spPr>
          <a:xfrm>
            <a:off x="-913456" y="6491922"/>
            <a:ext cx="74219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82101" y="6195631"/>
            <a:ext cx="1009892"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a:t>Source and</a:t>
            </a:r>
            <a:br>
              <a:rPr lang="en-US" dirty="0"/>
            </a:br>
            <a:r>
              <a:rPr lang="en-US" dirty="0"/>
              <a:t>Footnotes Guideline</a:t>
            </a:r>
          </a:p>
        </p:txBody>
      </p:sp>
      <p:grpSp>
        <p:nvGrpSpPr>
          <p:cNvPr id="32" name="Group 31"/>
          <p:cNvGrpSpPr/>
          <p:nvPr/>
        </p:nvGrpSpPr>
        <p:grpSpPr>
          <a:xfrm>
            <a:off x="457200" y="-577228"/>
            <a:ext cx="8231188" cy="213360"/>
            <a:chOff x="457200" y="-701040"/>
            <a:chExt cx="8231188" cy="213360"/>
          </a:xfrm>
          <a:solidFill>
            <a:srgbClr val="A9A9A9"/>
          </a:solidFill>
        </p:grpSpPr>
        <p:grpSp>
          <p:nvGrpSpPr>
            <p:cNvPr id="17" name="Group 16"/>
            <p:cNvGrpSpPr/>
            <p:nvPr userDrawn="1"/>
          </p:nvGrpSpPr>
          <p:grpSpPr>
            <a:xfrm>
              <a:off x="457200" y="-701040"/>
              <a:ext cx="8231188" cy="45720"/>
              <a:chOff x="457200" y="-1303020"/>
              <a:chExt cx="8231188" cy="45720"/>
            </a:xfrm>
            <a:grpFill/>
          </p:grpSpPr>
          <p:sp>
            <p:nvSpPr>
              <p:cNvPr id="4" name="Rectangle 3"/>
              <p:cNvSpPr/>
              <p:nvPr userDrawn="1"/>
            </p:nvSpPr>
            <p:spPr>
              <a:xfrm>
                <a:off x="45720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userDrawn="1"/>
            </p:nvSpPr>
            <p:spPr>
              <a:xfrm>
                <a:off x="260667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475615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690562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userDrawn="1"/>
          </p:nvGrpSpPr>
          <p:grpSpPr>
            <a:xfrm>
              <a:off x="457200" y="-533400"/>
              <a:ext cx="8227060" cy="45720"/>
              <a:chOff x="457200" y="-533400"/>
              <a:chExt cx="8227060" cy="45720"/>
            </a:xfrm>
            <a:grpFill/>
          </p:grpSpPr>
          <p:sp>
            <p:nvSpPr>
              <p:cNvPr id="49" name="Rectangle 48"/>
              <p:cNvSpPr/>
              <p:nvPr userDrawn="1"/>
            </p:nvSpPr>
            <p:spPr>
              <a:xfrm>
                <a:off x="457200"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userDrawn="1"/>
            </p:nvSpPr>
            <p:spPr>
              <a:xfrm>
                <a:off x="4752022"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457200" y="-617220"/>
              <a:ext cx="8229600" cy="45720"/>
              <a:chOff x="457200" y="-594360"/>
              <a:chExt cx="8229600" cy="45720"/>
            </a:xfrm>
            <a:grpFill/>
          </p:grpSpPr>
          <p:sp>
            <p:nvSpPr>
              <p:cNvPr id="51" name="Rectangle 50"/>
              <p:cNvSpPr/>
              <p:nvPr userDrawn="1"/>
            </p:nvSpPr>
            <p:spPr>
              <a:xfrm>
                <a:off x="457200"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userDrawn="1"/>
            </p:nvSpPr>
            <p:spPr>
              <a:xfrm>
                <a:off x="3286124"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userDrawn="1"/>
            </p:nvSpPr>
            <p:spPr>
              <a:xfrm>
                <a:off x="6126162"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59" name="Straight Connector 58"/>
          <p:cNvCxnSpPr/>
          <p:nvPr/>
        </p:nvCxnSpPr>
        <p:spPr>
          <a:xfrm>
            <a:off x="-502920" y="1371600"/>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02920" y="1096963"/>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267200" y="227112"/>
            <a:ext cx="4425950" cy="138499"/>
          </a:xfrm>
          <a:prstGeom prst="rect">
            <a:avLst/>
          </a:prstGeom>
          <a:noFill/>
        </p:spPr>
        <p:txBody>
          <a:bodyPr wrap="square" lIns="0" tIns="0" rIns="0" bIns="0" rtlCol="0">
            <a:spAutoFit/>
          </a:bodyPr>
          <a:lstStyle/>
          <a:p>
            <a:pPr algn="r"/>
            <a:r>
              <a:rPr lang="en-US" sz="900" kern="1200" dirty="0">
                <a:solidFill>
                  <a:schemeClr val="tx1"/>
                </a:solidFill>
                <a:effectLst/>
                <a:latin typeface="+mn-lt"/>
                <a:ea typeface="+mn-ea"/>
                <a:cs typeface="+mn-cs"/>
              </a:rPr>
              <a:t>FOIA Confidential Treatment Requested Pursuant to 17 C.F.R. 145.9</a:t>
            </a:r>
            <a:endParaRPr lang="en-US" sz="900" dirty="0"/>
          </a:p>
        </p:txBody>
      </p:sp>
      <p:sp>
        <p:nvSpPr>
          <p:cNvPr id="6" name="Rectangle 5"/>
          <p:cNvSpPr/>
          <p:nvPr/>
        </p:nvSpPr>
        <p:spPr>
          <a:xfrm>
            <a:off x="5074920" y="137160"/>
            <a:ext cx="3703320" cy="3162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112644"/>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Lst>
  <p:hf hdr="0" ftr="0" dt="0"/>
  <p:txStyles>
    <p:titleStyle>
      <a:lvl1pPr algn="l" defTabSz="914400" rtl="0" eaLnBrk="1" latinLnBrk="0" hangingPunct="1">
        <a:lnSpc>
          <a:spcPct val="100000"/>
        </a:lnSpc>
        <a:spcBef>
          <a:spcPts val="0"/>
        </a:spcBef>
        <a:spcAft>
          <a:spcPts val="0"/>
        </a:spcAft>
        <a:buNone/>
        <a:defRPr sz="2000" b="1" kern="1200" spc="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1400"/>
        </a:spcBef>
        <a:spcAft>
          <a:spcPts val="0"/>
        </a:spcAft>
        <a:buClr>
          <a:schemeClr val="accent2"/>
        </a:buClr>
        <a:buFont typeface="Arial" panose="020B0604020202020204" pitchFamily="34" charset="0"/>
        <a:buChar char="​"/>
        <a:defRPr sz="1400" b="0" kern="1200" baseline="0">
          <a:solidFill>
            <a:schemeClr val="tx1"/>
          </a:solidFill>
          <a:latin typeface="+mn-lt"/>
          <a:ea typeface="+mn-ea"/>
          <a:cs typeface="+mn-cs"/>
        </a:defRPr>
      </a:lvl1pPr>
      <a:lvl2pPr marL="228600" indent="-228600" algn="l" defTabSz="914400" rtl="0" eaLnBrk="1" latinLnBrk="0" hangingPunct="1">
        <a:lnSpc>
          <a:spcPct val="120000"/>
        </a:lnSpc>
        <a:spcBef>
          <a:spcPts val="1000"/>
        </a:spcBef>
        <a:spcAft>
          <a:spcPts val="0"/>
        </a:spcAft>
        <a:buClr>
          <a:schemeClr val="accent2"/>
        </a:buClr>
        <a:buFont typeface="Wingdings" panose="05000000000000000000" pitchFamily="2" charset="2"/>
        <a:buChar char="Ø"/>
        <a:defRPr sz="1400" kern="1200" baseline="0">
          <a:solidFill>
            <a:schemeClr val="tx1"/>
          </a:solidFill>
          <a:latin typeface="+mn-lt"/>
          <a:ea typeface="+mn-ea"/>
          <a:cs typeface="+mn-cs"/>
        </a:defRPr>
      </a:lvl2pPr>
      <a:lvl3pPr marL="457200" indent="-22860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681038" indent="-23495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4pPr>
      <a:lvl5pPr marL="9159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100" kern="1200">
          <a:solidFill>
            <a:schemeClr val="tx1"/>
          </a:solidFill>
          <a:latin typeface="+mn-lt"/>
          <a:ea typeface="+mn-ea"/>
          <a:cs typeface="+mn-cs"/>
        </a:defRPr>
      </a:lvl6pPr>
      <a:lvl7pPr marL="2743200" algn="l" defTabSz="914400" rtl="0" eaLnBrk="1" latinLnBrk="0" hangingPunct="1">
        <a:defRPr sz="1100" kern="1200">
          <a:solidFill>
            <a:schemeClr val="tx1"/>
          </a:solidFill>
          <a:latin typeface="+mn-lt"/>
          <a:ea typeface="+mn-ea"/>
          <a:cs typeface="+mn-cs"/>
        </a:defRPr>
      </a:lvl7pPr>
      <a:lvl8pPr marL="3200400" algn="l" defTabSz="914400" rtl="0" eaLnBrk="1" latinLnBrk="0" hangingPunct="1">
        <a:defRPr sz="1100" kern="1200">
          <a:solidFill>
            <a:schemeClr val="tx1"/>
          </a:solidFill>
          <a:latin typeface="+mn-lt"/>
          <a:ea typeface="+mn-ea"/>
          <a:cs typeface="+mn-cs"/>
        </a:defRPr>
      </a:lvl8pPr>
      <a:lvl9pPr marL="3657600" algn="l" defTabSz="91440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0.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capitalmarkets.fanniemae.com/media/22751/display" TargetMode="External"/><Relationship Id="rId2" Type="http://schemas.openxmlformats.org/officeDocument/2006/relationships/hyperlink" Target="https://freddiemac.gcs-web.com/news-releases/news-release-details/freddie-mac-credit-risk-transfer-delivers-record-first-half"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www.lordabbett.com/en-ie/financial-intermediaries/insights/investment-objectives/investment-brief--commercial-mortgage-backed-securities--cmbs-.html" TargetMode="External"/><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08.wellsfargomedia.com/assets/pdf/commercial/insights/economics/real-estate-and-housing/cre-chartbook-2019Q4.pdf"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hyperlink" Target="https://www.lordabbett.com/en-ie/financial-intermediaries/insights/investment-objectives/investment-brief--commercial-mortgage-backed-securities--cmbs-.html" TargetMode="External"/><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hyperlink" Target="https://www.markit.com/en/products/data/indices/structured-finance-indices/cmbx/cmbx-prices.page" TargetMode="External"/><Relationship Id="rId2" Type="http://schemas.openxmlformats.org/officeDocument/2006/relationships/image" Target="../media/image44.png"/><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portNameTxtBox"/>
          <p:cNvSpPr>
            <a:spLocks noGrp="1"/>
          </p:cNvSpPr>
          <p:nvPr>
            <p:ph type="body" sz="quarter" idx="11"/>
          </p:nvPr>
        </p:nvSpPr>
        <p:spPr>
          <a:xfrm>
            <a:off x="457200" y="2880360"/>
            <a:ext cx="8138160" cy="1133856"/>
          </a:xfrm>
        </p:spPr>
        <p:txBody>
          <a:bodyPr/>
          <a:lstStyle/>
          <a:p>
            <a:r>
              <a:rPr lang="en-US" sz="2400" dirty="0"/>
              <a:t>Courant Math 2799.001 </a:t>
            </a:r>
          </a:p>
          <a:p>
            <a:r>
              <a:rPr lang="en-US" sz="2400" dirty="0"/>
              <a:t>Modeling &amp; Risk </a:t>
            </a:r>
            <a:r>
              <a:rPr lang="en-US" sz="2400" dirty="0" err="1"/>
              <a:t>Mgt</a:t>
            </a:r>
            <a:r>
              <a:rPr lang="en-US" sz="2400" dirty="0"/>
              <a:t> of Bonds &amp; Securitized Products</a:t>
            </a:r>
          </a:p>
        </p:txBody>
      </p:sp>
      <p:sp>
        <p:nvSpPr>
          <p:cNvPr id="7" name="FntPageTxtBox"/>
          <p:cNvSpPr>
            <a:spLocks noGrp="1"/>
          </p:cNvSpPr>
          <p:nvPr>
            <p:ph type="body" sz="quarter" idx="13"/>
          </p:nvPr>
        </p:nvSpPr>
        <p:spPr>
          <a:xfrm>
            <a:off x="457200" y="4096512"/>
            <a:ext cx="8138160" cy="2304288"/>
          </a:xfrm>
        </p:spPr>
        <p:txBody>
          <a:bodyPr/>
          <a:lstStyle/>
          <a:p>
            <a:pPr>
              <a:lnSpc>
                <a:spcPct val="110000"/>
              </a:lnSpc>
            </a:pPr>
            <a:r>
              <a:rPr lang="en-US" dirty="0">
                <a:solidFill>
                  <a:srgbClr val="00B0F0"/>
                </a:solidFill>
              </a:rPr>
              <a:t>Lecture 5: S-Curve Monte Carlo OAS model, CRT, CMBS</a:t>
            </a:r>
            <a:endParaRPr lang="en-US" b="1" dirty="0">
              <a:solidFill>
                <a:srgbClr val="FFC000"/>
              </a:solidFill>
            </a:endParaRPr>
          </a:p>
          <a:p>
            <a:pPr>
              <a:lnSpc>
                <a:spcPct val="110000"/>
              </a:lnSpc>
            </a:pPr>
            <a:r>
              <a:rPr lang="en-US" dirty="0">
                <a:solidFill>
                  <a:srgbClr val="C00000"/>
                </a:solidFill>
              </a:rPr>
              <a:t>April 22, 2024</a:t>
            </a:r>
          </a:p>
          <a:p>
            <a:pPr>
              <a:lnSpc>
                <a:spcPct val="110000"/>
              </a:lnSpc>
            </a:pPr>
            <a:r>
              <a:rPr lang="en-US" sz="1400" b="0" dirty="0"/>
              <a:t>Prof: Rodney Sunada-Wong rsw8@nyu.edu </a:t>
            </a:r>
          </a:p>
          <a:p>
            <a:pPr>
              <a:lnSpc>
                <a:spcPct val="110000"/>
              </a:lnSpc>
            </a:pPr>
            <a:r>
              <a:rPr lang="en-US" sz="1400" b="0" dirty="0"/>
              <a:t>TA: Edison Lee </a:t>
            </a:r>
            <a:r>
              <a:rPr lang="en-US" sz="1400" dirty="0"/>
              <a:t>el2700</a:t>
            </a:r>
            <a:r>
              <a:rPr lang="en-US" sz="1400" b="0" dirty="0"/>
              <a:t>@nyu.edu  </a:t>
            </a:r>
          </a:p>
          <a:p>
            <a:pPr>
              <a:lnSpc>
                <a:spcPct val="110000"/>
              </a:lnSpc>
            </a:pPr>
            <a:endParaRPr lang="en-US" sz="1400" b="0" dirty="0"/>
          </a:p>
          <a:p>
            <a:pPr>
              <a:lnSpc>
                <a:spcPct val="110000"/>
              </a:lnSpc>
            </a:pPr>
            <a:endParaRPr lang="en-US" sz="1400" b="0" dirty="0"/>
          </a:p>
          <a:p>
            <a:pPr>
              <a:lnSpc>
                <a:spcPct val="110000"/>
              </a:lnSpc>
            </a:pPr>
            <a:endParaRPr lang="en-US" b="0" dirty="0">
              <a:solidFill>
                <a:schemeClr val="tx1"/>
              </a:solidFill>
            </a:endParaRPr>
          </a:p>
        </p:txBody>
      </p:sp>
    </p:spTree>
    <p:extLst>
      <p:ext uri="{BB962C8B-B14F-4D97-AF65-F5344CB8AC3E}">
        <p14:creationId xmlns:p14="http://schemas.microsoft.com/office/powerpoint/2010/main" val="2799344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Hedging with TBAs</a:t>
            </a:r>
          </a:p>
        </p:txBody>
      </p:sp>
      <p:sp>
        <p:nvSpPr>
          <p:cNvPr id="3" name="Content Placeholder 2"/>
          <p:cNvSpPr>
            <a:spLocks noGrp="1"/>
          </p:cNvSpPr>
          <p:nvPr>
            <p:ph idx="1"/>
          </p:nvPr>
        </p:nvSpPr>
        <p:spPr>
          <a:xfrm>
            <a:off x="457200" y="1143002"/>
            <a:ext cx="8229600" cy="1139686"/>
          </a:xfrm>
        </p:spPr>
        <p:txBody>
          <a:bodyPr>
            <a:noAutofit/>
          </a:bodyPr>
          <a:lstStyle/>
          <a:p>
            <a:pPr marL="285750" indent="-285750">
              <a:lnSpc>
                <a:spcPct val="100000"/>
              </a:lnSpc>
              <a:spcBef>
                <a:spcPts val="0"/>
              </a:spcBef>
              <a:buFont typeface="Wingdings" panose="05000000000000000000" pitchFamily="2" charset="2"/>
              <a:buChar char="Ø"/>
            </a:pPr>
            <a:r>
              <a:rPr lang="en-US" dirty="0"/>
              <a:t>As discussed, a bank that issues mortgages (to borrowers) can hedge interest rate risk from the time it locks the loan to the time the loan funds and the bank sells the mortgage (into a pool to be securitized) by selling a TBA (as discussed in an earlier lecture)</a:t>
            </a:r>
          </a:p>
          <a:p>
            <a:pPr marL="285750" indent="-285750">
              <a:lnSpc>
                <a:spcPct val="100000"/>
              </a:lnSpc>
              <a:spcBef>
                <a:spcPts val="0"/>
              </a:spcBef>
              <a:buFont typeface="Wingdings" panose="05000000000000000000" pitchFamily="2" charset="2"/>
              <a:buChar char="Ø"/>
            </a:pPr>
            <a:r>
              <a:rPr lang="en-US" dirty="0"/>
              <a:t>A GSE or an investor who buys a passthrough also might hedge with TBAs</a:t>
            </a:r>
          </a:p>
        </p:txBody>
      </p:sp>
      <p:pic>
        <p:nvPicPr>
          <p:cNvPr id="9218" name="Picture 2" descr="\\msad\root\NA\NY\LIB\FIN\MRD\RMG\Legal Entities\temp\OPX 20160225 F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430" y="2286000"/>
            <a:ext cx="7334250" cy="34290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5802630" y="2328708"/>
            <a:ext cx="1219200" cy="457201"/>
          </a:xfrm>
          <a:prstGeom prst="ellipse">
            <a:avLst/>
          </a:prstGeom>
          <a:noFill/>
          <a:ln w="19050">
            <a:solidFill>
              <a:srgbClr val="FFFF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5950" y="2377440"/>
            <a:ext cx="609600" cy="408469"/>
          </a:xfrm>
          <a:prstGeom prst="ellipse">
            <a:avLst/>
          </a:prstGeom>
          <a:noFill/>
          <a:ln w="19050">
            <a:solidFill>
              <a:srgbClr val="FFFF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71750" y="2423160"/>
            <a:ext cx="960120" cy="408469"/>
          </a:xfrm>
          <a:prstGeom prst="ellipse">
            <a:avLst/>
          </a:prstGeom>
          <a:noFill/>
          <a:ln w="19050">
            <a:solidFill>
              <a:srgbClr val="FFFF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862176" y="3040381"/>
            <a:ext cx="480974" cy="320040"/>
          </a:xfrm>
          <a:prstGeom prst="ellipse">
            <a:avLst/>
          </a:prstGeom>
          <a:noFill/>
          <a:ln w="19050">
            <a:solidFill>
              <a:srgbClr val="FFFF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5096" y="2834640"/>
            <a:ext cx="480974" cy="320040"/>
          </a:xfrm>
          <a:prstGeom prst="ellipse">
            <a:avLst/>
          </a:prstGeom>
          <a:noFill/>
          <a:ln w="19050">
            <a:solidFill>
              <a:srgbClr val="FFFF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9020" y="2292353"/>
            <a:ext cx="1196860" cy="738664"/>
          </a:xfrm>
          <a:prstGeom prst="rect">
            <a:avLst/>
          </a:prstGeom>
          <a:noFill/>
        </p:spPr>
        <p:txBody>
          <a:bodyPr wrap="square" lIns="0" tIns="0" rIns="0" bIns="0" rtlCol="0">
            <a:spAutoFit/>
          </a:bodyPr>
          <a:lstStyle/>
          <a:p>
            <a:r>
              <a:rPr lang="en-US" sz="1200" dirty="0"/>
              <a:t>Remember: </a:t>
            </a:r>
          </a:p>
          <a:p>
            <a:r>
              <a:rPr lang="en-US" sz="1200" dirty="0"/>
              <a:t>just five parameters define a TBA</a:t>
            </a:r>
          </a:p>
        </p:txBody>
      </p:sp>
      <p:cxnSp>
        <p:nvCxnSpPr>
          <p:cNvPr id="12" name="Straight Arrow Connector 11"/>
          <p:cNvCxnSpPr>
            <a:cxnSpLocks/>
          </p:cNvCxnSpPr>
          <p:nvPr/>
        </p:nvCxnSpPr>
        <p:spPr>
          <a:xfrm>
            <a:off x="755828" y="2569352"/>
            <a:ext cx="757656" cy="0"/>
          </a:xfrm>
          <a:prstGeom prst="straightConnector1">
            <a:avLst/>
          </a:prstGeom>
          <a:ln w="6350">
            <a:solidFill>
              <a:schemeClr val="accent6"/>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5D10CF6-65BC-5C44-8BC6-69B1558CA226}"/>
              </a:ext>
            </a:extLst>
          </p:cNvPr>
          <p:cNvSpPr txBox="1"/>
          <p:nvPr/>
        </p:nvSpPr>
        <p:spPr>
          <a:xfrm>
            <a:off x="507204" y="5715647"/>
            <a:ext cx="5300040" cy="861774"/>
          </a:xfrm>
          <a:prstGeom prst="rect">
            <a:avLst/>
          </a:prstGeom>
          <a:noFill/>
        </p:spPr>
        <p:txBody>
          <a:bodyPr wrap="square" lIns="0" tIns="0" rIns="0" bIns="0" rtlCol="0">
            <a:spAutoFit/>
          </a:bodyPr>
          <a:lstStyle/>
          <a:p>
            <a:r>
              <a:rPr lang="en-US" sz="1400" dirty="0">
                <a:solidFill>
                  <a:srgbClr val="B4425D"/>
                </a:solidFill>
              </a:rPr>
              <a:t>As </a:t>
            </a:r>
            <a:r>
              <a:rPr lang="en-US" sz="1400" dirty="0" err="1">
                <a:solidFill>
                  <a:srgbClr val="B4425D"/>
                </a:solidFill>
              </a:rPr>
              <a:t>Cpn</a:t>
            </a:r>
            <a:r>
              <a:rPr lang="en-US" sz="1400" dirty="0">
                <a:solidFill>
                  <a:srgbClr val="B4425D"/>
                </a:solidFill>
              </a:rPr>
              <a:t> </a:t>
            </a:r>
            <a:r>
              <a:rPr lang="en-US" altLang="zh-CN" sz="1400" dirty="0">
                <a:solidFill>
                  <a:srgbClr val="B4425D"/>
                </a:solidFill>
              </a:rPr>
              <a:t>increases</a:t>
            </a:r>
            <a:r>
              <a:rPr lang="en-US" sz="1400" dirty="0">
                <a:solidFill>
                  <a:srgbClr val="B4425D"/>
                </a:solidFill>
              </a:rPr>
              <a:t>, how do:</a:t>
            </a:r>
          </a:p>
          <a:p>
            <a:r>
              <a:rPr lang="en-US" sz="1400" dirty="0">
                <a:solidFill>
                  <a:srgbClr val="B4425D"/>
                </a:solidFill>
              </a:rPr>
              <a:t>ASK prices change? increase</a:t>
            </a:r>
          </a:p>
          <a:p>
            <a:r>
              <a:rPr lang="en-US" sz="1400" dirty="0">
                <a:solidFill>
                  <a:srgbClr val="B4425D"/>
                </a:solidFill>
              </a:rPr>
              <a:t>PSA speeds </a:t>
            </a:r>
            <a:r>
              <a:rPr lang="en-US" sz="1400" dirty="0" err="1">
                <a:solidFill>
                  <a:srgbClr val="B4425D"/>
                </a:solidFill>
              </a:rPr>
              <a:t>chg</a:t>
            </a:r>
            <a:r>
              <a:rPr lang="en-US" sz="1400" dirty="0">
                <a:solidFill>
                  <a:srgbClr val="B4425D"/>
                </a:solidFill>
              </a:rPr>
              <a:t>? increase</a:t>
            </a:r>
          </a:p>
          <a:p>
            <a:r>
              <a:rPr lang="en-US" sz="1400" dirty="0">
                <a:solidFill>
                  <a:srgbClr val="B4425D"/>
                </a:solidFill>
              </a:rPr>
              <a:t>WALs change? decrease</a:t>
            </a:r>
          </a:p>
        </p:txBody>
      </p:sp>
    </p:spTree>
    <p:extLst>
      <p:ext uri="{BB962C8B-B14F-4D97-AF65-F5344CB8AC3E}">
        <p14:creationId xmlns:p14="http://schemas.microsoft.com/office/powerpoint/2010/main" val="366171032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descr="\\msad\root\NA\NY\LIB\FIN\MRD\RMG\Legal Entities\temp\OPX 20160225 Apri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827" y="1638300"/>
            <a:ext cx="4208066" cy="1741458"/>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msad\root\NA\NY\LIB\FIN\MRD\RMG\Legal Entities\temp\OPX 20160225 Mar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38300"/>
            <a:ext cx="4208066" cy="20573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Hedging with TBAs (cont’d)</a:t>
            </a:r>
          </a:p>
        </p:txBody>
      </p:sp>
      <p:sp>
        <p:nvSpPr>
          <p:cNvPr id="3" name="Content Placeholder 2"/>
          <p:cNvSpPr>
            <a:spLocks noGrp="1"/>
          </p:cNvSpPr>
          <p:nvPr>
            <p:ph idx="1"/>
          </p:nvPr>
        </p:nvSpPr>
        <p:spPr>
          <a:xfrm>
            <a:off x="457200" y="1143002"/>
            <a:ext cx="3505200" cy="380998"/>
          </a:xfrm>
        </p:spPr>
        <p:txBody>
          <a:bodyPr>
            <a:normAutofit/>
          </a:bodyPr>
          <a:lstStyle/>
          <a:p>
            <a:r>
              <a:rPr lang="en-US" dirty="0"/>
              <a:t>Settlements in other months</a:t>
            </a:r>
          </a:p>
        </p:txBody>
      </p:sp>
      <p:sp>
        <p:nvSpPr>
          <p:cNvPr id="11" name="Oval 10"/>
          <p:cNvSpPr/>
          <p:nvPr/>
        </p:nvSpPr>
        <p:spPr>
          <a:xfrm>
            <a:off x="2933700" y="1638299"/>
            <a:ext cx="685800" cy="380999"/>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162800" y="1638300"/>
            <a:ext cx="685800" cy="380999"/>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msad\root\NA\NY\LIB\FIN\MRD\RMG\Legal Entities\temp\OPX 20160225 Ma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962400"/>
            <a:ext cx="4227538" cy="175180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4953000" y="3962401"/>
            <a:ext cx="609600" cy="30480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10209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Model Durations vs. Empirical Durations</a:t>
            </a:r>
          </a:p>
        </p:txBody>
      </p:sp>
      <p:sp>
        <p:nvSpPr>
          <p:cNvPr id="3" name="Content Placeholder 2"/>
          <p:cNvSpPr>
            <a:spLocks noGrp="1"/>
          </p:cNvSpPr>
          <p:nvPr>
            <p:ph idx="1"/>
          </p:nvPr>
        </p:nvSpPr>
        <p:spPr/>
        <p:txBody>
          <a:bodyPr/>
          <a:lstStyle/>
          <a:p>
            <a:pPr marL="285750" indent="-285750">
              <a:lnSpc>
                <a:spcPct val="100000"/>
              </a:lnSpc>
              <a:spcBef>
                <a:spcPts val="0"/>
              </a:spcBef>
              <a:buFont typeface="Wingdings" panose="05000000000000000000" pitchFamily="2" charset="2"/>
              <a:buChar char="Ø"/>
            </a:pPr>
            <a:r>
              <a:rPr lang="en-US" dirty="0"/>
              <a:t>So far, we’ve discussed </a:t>
            </a:r>
            <a:r>
              <a:rPr lang="en-US" i="1" dirty="0"/>
              <a:t>model-driven sensitivities</a:t>
            </a:r>
          </a:p>
          <a:p>
            <a:pPr marL="514350" lvl="1" indent="-285750">
              <a:lnSpc>
                <a:spcPct val="100000"/>
              </a:lnSpc>
              <a:spcBef>
                <a:spcPts val="0"/>
              </a:spcBef>
            </a:pPr>
            <a:r>
              <a:rPr lang="en-US" dirty="0"/>
              <a:t>As noted, these models estimate behavior </a:t>
            </a:r>
          </a:p>
          <a:p>
            <a:pPr lvl="2" indent="0">
              <a:lnSpc>
                <a:spcPct val="100000"/>
              </a:lnSpc>
              <a:spcBef>
                <a:spcPts val="0"/>
              </a:spcBef>
              <a:buNone/>
            </a:pPr>
            <a:r>
              <a:rPr lang="en-US" dirty="0"/>
              <a:t>=&gt; The models’ sensitivities are estimates and are subject to error!</a:t>
            </a:r>
          </a:p>
          <a:p>
            <a:pPr marL="285750" indent="-285750">
              <a:lnSpc>
                <a:spcPct val="100000"/>
              </a:lnSpc>
              <a:spcBef>
                <a:spcPts val="0"/>
              </a:spcBef>
              <a:buFont typeface="Wingdings" panose="05000000000000000000" pitchFamily="2" charset="2"/>
              <a:buChar char="Ø"/>
            </a:pPr>
            <a:endParaRPr lang="en-US" dirty="0"/>
          </a:p>
          <a:p>
            <a:pPr marL="285750" indent="-285750">
              <a:lnSpc>
                <a:spcPct val="100000"/>
              </a:lnSpc>
              <a:spcBef>
                <a:spcPts val="0"/>
              </a:spcBef>
              <a:buFont typeface="Wingdings" panose="05000000000000000000" pitchFamily="2" charset="2"/>
              <a:buChar char="Ø"/>
            </a:pPr>
            <a:r>
              <a:rPr lang="en-US" i="1" dirty="0"/>
              <a:t>Empirical</a:t>
            </a:r>
            <a:r>
              <a:rPr lang="en-US" dirty="0"/>
              <a:t> duration calculation</a:t>
            </a:r>
          </a:p>
          <a:p>
            <a:pPr lvl="2">
              <a:lnSpc>
                <a:spcPct val="100000"/>
              </a:lnSpc>
              <a:spcBef>
                <a:spcPts val="0"/>
              </a:spcBef>
            </a:pPr>
            <a:r>
              <a:rPr lang="en-US" dirty="0"/>
              <a:t>Regress market prices of MBS against a particular factor (or factors) e.g. </a:t>
            </a:r>
          </a:p>
          <a:p>
            <a:pPr lvl="3">
              <a:lnSpc>
                <a:spcPct val="100000"/>
              </a:lnSpc>
              <a:spcBef>
                <a:spcPts val="0"/>
              </a:spcBef>
            </a:pPr>
            <a:r>
              <a:rPr lang="en-US" dirty="0"/>
              <a:t>10yr Treasury yield</a:t>
            </a:r>
          </a:p>
          <a:p>
            <a:pPr lvl="3">
              <a:lnSpc>
                <a:spcPct val="100000"/>
              </a:lnSpc>
              <a:spcBef>
                <a:spcPts val="0"/>
              </a:spcBef>
            </a:pPr>
            <a:r>
              <a:rPr lang="en-US" dirty="0"/>
              <a:t>10yr Swap rate</a:t>
            </a:r>
          </a:p>
          <a:p>
            <a:pPr lvl="3">
              <a:lnSpc>
                <a:spcPct val="100000"/>
              </a:lnSpc>
              <a:spcBef>
                <a:spcPts val="0"/>
              </a:spcBef>
            </a:pPr>
            <a:r>
              <a:rPr lang="en-US" dirty="0"/>
              <a:t>etc.</a:t>
            </a:r>
          </a:p>
          <a:p>
            <a:pPr lvl="1">
              <a:lnSpc>
                <a:spcPct val="100000"/>
              </a:lnSpc>
              <a:spcBef>
                <a:spcPts val="0"/>
              </a:spcBef>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65250083"/>
              </p:ext>
            </p:extLst>
          </p:nvPr>
        </p:nvGraphicFramePr>
        <p:xfrm>
          <a:off x="990600" y="3749040"/>
          <a:ext cx="7239000" cy="196596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57200">
                <a:tc>
                  <a:txBody>
                    <a:bodyPr/>
                    <a:lstStyle/>
                    <a:p>
                      <a:r>
                        <a:rPr lang="en-US" dirty="0"/>
                        <a:t>Model</a:t>
                      </a:r>
                    </a:p>
                  </a:txBody>
                  <a:tcPr/>
                </a:tc>
                <a:tc>
                  <a:txBody>
                    <a:bodyPr/>
                    <a:lstStyle/>
                    <a:p>
                      <a:r>
                        <a:rPr lang="en-US" dirty="0"/>
                        <a:t>Empirical</a:t>
                      </a:r>
                    </a:p>
                  </a:txBody>
                  <a:tcPr/>
                </a:tc>
                <a:extLst>
                  <a:ext uri="{0D108BD9-81ED-4DB2-BD59-A6C34878D82A}">
                    <a16:rowId xmlns:a16="http://schemas.microsoft.com/office/drawing/2014/main" val="10000"/>
                  </a:ext>
                </a:extLst>
              </a:tr>
              <a:tr h="457200">
                <a:tc>
                  <a:txBody>
                    <a:bodyPr/>
                    <a:lstStyle/>
                    <a:p>
                      <a:r>
                        <a:rPr lang="en-US" dirty="0"/>
                        <a:t>Forward-looking</a:t>
                      </a:r>
                    </a:p>
                  </a:txBody>
                  <a:tcPr/>
                </a:tc>
                <a:tc>
                  <a:txBody>
                    <a:bodyPr/>
                    <a:lstStyle/>
                    <a:p>
                      <a:r>
                        <a:rPr lang="en-US" dirty="0"/>
                        <a:t>Backward-looking</a:t>
                      </a:r>
                    </a:p>
                  </a:txBody>
                  <a:tcPr/>
                </a:tc>
                <a:extLst>
                  <a:ext uri="{0D108BD9-81ED-4DB2-BD59-A6C34878D82A}">
                    <a16:rowId xmlns:a16="http://schemas.microsoft.com/office/drawing/2014/main" val="10001"/>
                  </a:ext>
                </a:extLst>
              </a:tr>
              <a:tr h="457200">
                <a:tc>
                  <a:txBody>
                    <a:bodyPr/>
                    <a:lstStyle/>
                    <a:p>
                      <a:r>
                        <a:rPr lang="en-US" dirty="0"/>
                        <a:t>Have the ability to change one factor at a</a:t>
                      </a:r>
                      <a:r>
                        <a:rPr lang="en-US" baseline="0" dirty="0"/>
                        <a:t> time or change more than one factor</a:t>
                      </a:r>
                      <a:endParaRPr lang="en-US" dirty="0"/>
                    </a:p>
                  </a:txBody>
                  <a:tcPr/>
                </a:tc>
                <a:tc>
                  <a:txBody>
                    <a:bodyPr/>
                    <a:lstStyle/>
                    <a:p>
                      <a:r>
                        <a:rPr lang="en-US" dirty="0"/>
                        <a:t>Everything is moving at the same time =&gt; challenging to isolate the impact of solely one input changing</a:t>
                      </a:r>
                    </a:p>
                  </a:txBody>
                  <a:tcPr/>
                </a:tc>
                <a:extLst>
                  <a:ext uri="{0D108BD9-81ED-4DB2-BD59-A6C34878D82A}">
                    <a16:rowId xmlns:a16="http://schemas.microsoft.com/office/drawing/2014/main" val="10002"/>
                  </a:ext>
                </a:extLst>
              </a:tr>
              <a:tr h="457200">
                <a:tc>
                  <a:txBody>
                    <a:bodyPr/>
                    <a:lstStyle/>
                    <a:p>
                      <a:r>
                        <a:rPr lang="en-US" dirty="0"/>
                        <a:t>Theoretical (will likely be wrong in some way)</a:t>
                      </a:r>
                    </a:p>
                  </a:txBody>
                  <a:tcPr/>
                </a:tc>
                <a:tc>
                  <a:txBody>
                    <a:bodyPr/>
                    <a:lstStyle/>
                    <a:p>
                      <a:r>
                        <a:rPr lang="en-US" dirty="0"/>
                        <a:t>Empirical (so accurate, but the markets are affected by sentiment, expectations, supply/demand </a:t>
                      </a:r>
                      <a:r>
                        <a:rPr lang="en-US" baseline="0" dirty="0"/>
                        <a:t>factors, AND the past may not necessarily predict the future)</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8463888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r>
              <a:rPr lang="en-US" dirty="0" err="1"/>
              <a:t>vs</a:t>
            </a:r>
            <a:r>
              <a:rPr lang="en-US" dirty="0"/>
              <a:t> Empirical Durations</a:t>
            </a:r>
          </a:p>
        </p:txBody>
      </p:sp>
      <p:sp>
        <p:nvSpPr>
          <p:cNvPr id="3" name="Content Placeholder 2"/>
          <p:cNvSpPr>
            <a:spLocks noGrp="1"/>
          </p:cNvSpPr>
          <p:nvPr>
            <p:ph idx="1"/>
          </p:nvPr>
        </p:nvSpPr>
        <p:spPr/>
        <p:txBody>
          <a:bodyPr/>
          <a:lstStyle/>
          <a:p>
            <a:r>
              <a:rPr lang="en-US" dirty="0"/>
              <a:t>Since conditions change, be wary of using empirical durations for hedging over longer periods of time</a:t>
            </a:r>
          </a:p>
        </p:txBody>
      </p:sp>
      <p:pic>
        <p:nvPicPr>
          <p:cNvPr id="40962" name="Picture 2"/>
          <p:cNvPicPr>
            <a:picLocks noChangeAspect="1" noChangeArrowheads="1"/>
          </p:cNvPicPr>
          <p:nvPr/>
        </p:nvPicPr>
        <p:blipFill>
          <a:blip r:embed="rId2" cstate="print"/>
          <a:srcRect/>
          <a:stretch>
            <a:fillRect/>
          </a:stretch>
        </p:blipFill>
        <p:spPr bwMode="auto">
          <a:xfrm>
            <a:off x="533400" y="2017951"/>
            <a:ext cx="3886199" cy="2477849"/>
          </a:xfrm>
          <a:prstGeom prst="rect">
            <a:avLst/>
          </a:prstGeom>
          <a:noFill/>
          <a:ln w="9525">
            <a:noFill/>
            <a:miter lim="800000"/>
            <a:headEnd/>
            <a:tailEnd/>
          </a:ln>
          <a:effectLst/>
        </p:spPr>
      </p:pic>
      <p:pic>
        <p:nvPicPr>
          <p:cNvPr id="40963" name="Picture 3"/>
          <p:cNvPicPr>
            <a:picLocks noChangeAspect="1" noChangeArrowheads="1"/>
          </p:cNvPicPr>
          <p:nvPr/>
        </p:nvPicPr>
        <p:blipFill>
          <a:blip r:embed="rId3" cstate="print"/>
          <a:srcRect/>
          <a:stretch>
            <a:fillRect/>
          </a:stretch>
        </p:blipFill>
        <p:spPr bwMode="auto">
          <a:xfrm>
            <a:off x="4648200" y="2052143"/>
            <a:ext cx="3886200" cy="2414315"/>
          </a:xfrm>
          <a:prstGeom prst="rect">
            <a:avLst/>
          </a:prstGeom>
          <a:noFill/>
          <a:ln w="9525">
            <a:noFill/>
            <a:miter lim="800000"/>
            <a:headEnd/>
            <a:tailEnd/>
          </a:ln>
          <a:effectLst/>
        </p:spPr>
      </p:pic>
      <p:pic>
        <p:nvPicPr>
          <p:cNvPr id="40964" name="Picture 4"/>
          <p:cNvPicPr>
            <a:picLocks noChangeAspect="1" noChangeArrowheads="1"/>
          </p:cNvPicPr>
          <p:nvPr/>
        </p:nvPicPr>
        <p:blipFill>
          <a:blip r:embed="rId4" cstate="print"/>
          <a:srcRect/>
          <a:stretch>
            <a:fillRect/>
          </a:stretch>
        </p:blipFill>
        <p:spPr bwMode="auto">
          <a:xfrm>
            <a:off x="539496" y="4800600"/>
            <a:ext cx="1638300" cy="123825"/>
          </a:xfrm>
          <a:prstGeom prst="rect">
            <a:avLst/>
          </a:prstGeom>
          <a:noFill/>
          <a:ln w="9525">
            <a:noFill/>
            <a:miter lim="800000"/>
            <a:headEnd/>
            <a:tailEnd/>
          </a:ln>
        </p:spPr>
      </p:pic>
      <p:sp>
        <p:nvSpPr>
          <p:cNvPr id="4" name="Rectangle 3">
            <a:extLst>
              <a:ext uri="{FF2B5EF4-FFF2-40B4-BE49-F238E27FC236}">
                <a16:creationId xmlns:a16="http://schemas.microsoft.com/office/drawing/2014/main" id="{9678A200-534C-5D48-ACA0-772096E58724}"/>
              </a:ext>
            </a:extLst>
          </p:cNvPr>
          <p:cNvSpPr/>
          <p:nvPr/>
        </p:nvSpPr>
        <p:spPr>
          <a:xfrm>
            <a:off x="3840480" y="2377440"/>
            <a:ext cx="640080" cy="1188720"/>
          </a:xfrm>
          <a:prstGeom prst="rect">
            <a:avLst/>
          </a:prstGeom>
          <a:noFill/>
          <a:ln>
            <a:solidFill>
              <a:srgbClr val="B4425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E8EC4B-B86E-6649-A55D-6C7654046C1A}"/>
              </a:ext>
            </a:extLst>
          </p:cNvPr>
          <p:cNvSpPr txBox="1"/>
          <p:nvPr/>
        </p:nvSpPr>
        <p:spPr>
          <a:xfrm>
            <a:off x="3611880" y="4800600"/>
            <a:ext cx="4617720" cy="923330"/>
          </a:xfrm>
          <a:prstGeom prst="rect">
            <a:avLst/>
          </a:prstGeom>
          <a:noFill/>
        </p:spPr>
        <p:txBody>
          <a:bodyPr wrap="square" lIns="0" tIns="0" rIns="0" bIns="0" rtlCol="0">
            <a:noAutofit/>
          </a:bodyPr>
          <a:lstStyle/>
          <a:p>
            <a:r>
              <a:rPr lang="en-US" sz="1200" dirty="0"/>
              <a:t>Notice how empirical hedge ratios kept increasing, while modeled ratios were decreasing. </a:t>
            </a:r>
          </a:p>
          <a:p>
            <a:endParaRPr lang="en-US" sz="1200" dirty="0"/>
          </a:p>
          <a:p>
            <a:r>
              <a:rPr lang="en-US" sz="1200" dirty="0"/>
              <a:t>Later, empirical ratios dropped very quickly, in a sense, “catching up” with hedge-ratios predicted by models </a:t>
            </a:r>
          </a:p>
        </p:txBody>
      </p:sp>
      <p:sp>
        <p:nvSpPr>
          <p:cNvPr id="9" name="Rectangle 8">
            <a:extLst>
              <a:ext uri="{FF2B5EF4-FFF2-40B4-BE49-F238E27FC236}">
                <a16:creationId xmlns:a16="http://schemas.microsoft.com/office/drawing/2014/main" id="{CC5DBA9A-1DCA-F741-AFDB-7E01FB762985}"/>
              </a:ext>
            </a:extLst>
          </p:cNvPr>
          <p:cNvSpPr/>
          <p:nvPr/>
        </p:nvSpPr>
        <p:spPr>
          <a:xfrm>
            <a:off x="7894320" y="2381907"/>
            <a:ext cx="640080" cy="1188720"/>
          </a:xfrm>
          <a:prstGeom prst="rect">
            <a:avLst/>
          </a:prstGeom>
          <a:noFill/>
          <a:ln>
            <a:solidFill>
              <a:srgbClr val="B4425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7065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457200" y="1413316"/>
            <a:ext cx="8366760" cy="51703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Font typeface="Wingdings" panose="05000000000000000000" pitchFamily="2" charset="2"/>
              <a:buChar char="Ø"/>
            </a:pPr>
            <a:r>
              <a:rPr lang="en-US" sz="1400" dirty="0"/>
              <a:t>Holding interest rates and volatility constant, </a:t>
            </a:r>
            <a:r>
              <a:rPr lang="en-US" sz="1400" dirty="0">
                <a:solidFill>
                  <a:srgbClr val="B4425D"/>
                </a:solidFill>
              </a:rPr>
              <a:t>how would MBS prices be impacted</a:t>
            </a:r>
            <a:endParaRPr lang="en-US" sz="1400" dirty="0"/>
          </a:p>
          <a:p>
            <a:pPr lvl="1">
              <a:buClr>
                <a:schemeClr val="accent2"/>
              </a:buClr>
              <a:buFont typeface="Wingdings" panose="05000000000000000000" pitchFamily="2" charset="2"/>
              <a:buChar char="Ø"/>
            </a:pPr>
            <a:r>
              <a:rPr lang="en-US" sz="1400" strike="sngStrike" dirty="0"/>
              <a:t>If the Market Value of a </a:t>
            </a:r>
            <a:r>
              <a:rPr lang="en-US" sz="1400" strike="sngStrike" dirty="0" err="1"/>
              <a:t>Passthrough</a:t>
            </a:r>
            <a:r>
              <a:rPr lang="en-US" sz="1400" strike="sngStrike" dirty="0"/>
              <a:t> was </a:t>
            </a:r>
            <a:r>
              <a:rPr lang="en-US" sz="1400" strike="sngStrike" dirty="0">
                <a:solidFill>
                  <a:srgbClr val="B4425D"/>
                </a:solidFill>
              </a:rPr>
              <a:t>par</a:t>
            </a:r>
            <a:r>
              <a:rPr lang="en-US" sz="1400" strike="sngStrike" dirty="0"/>
              <a:t> (price = 100%) and then prepayment speeds increase and the yield curve is </a:t>
            </a:r>
          </a:p>
          <a:p>
            <a:pPr lvl="3">
              <a:buClr>
                <a:schemeClr val="accent2"/>
              </a:buClr>
              <a:buFont typeface="Wingdings" panose="05000000000000000000" pitchFamily="2" charset="2"/>
              <a:buChar char="Ø"/>
            </a:pPr>
            <a:r>
              <a:rPr lang="en-US" sz="1400" strike="sngStrike" dirty="0">
                <a:solidFill>
                  <a:schemeClr val="tx1">
                    <a:lumMod val="65000"/>
                    <a:lumOff val="35000"/>
                  </a:schemeClr>
                </a:solidFill>
              </a:rPr>
              <a:t>1) flat </a:t>
            </a:r>
          </a:p>
          <a:p>
            <a:pPr lvl="3">
              <a:buClr>
                <a:schemeClr val="accent2"/>
              </a:buClr>
              <a:buFont typeface="Wingdings" panose="05000000000000000000" pitchFamily="2" charset="2"/>
              <a:buChar char="Ø"/>
            </a:pPr>
            <a:r>
              <a:rPr lang="en-US" sz="1400" strike="sngStrike" dirty="0"/>
              <a:t>2) upward sloping</a:t>
            </a:r>
          </a:p>
          <a:p>
            <a:pPr lvl="2">
              <a:buClr>
                <a:schemeClr val="accent2"/>
              </a:buClr>
              <a:buFont typeface="Wingdings" panose="05000000000000000000" pitchFamily="2" charset="2"/>
              <a:buChar char="Ø"/>
            </a:pPr>
            <a:endParaRPr lang="en-US" sz="1400" strike="sngStrike" dirty="0">
              <a:solidFill>
                <a:srgbClr val="B4425D"/>
              </a:solidFill>
            </a:endParaRPr>
          </a:p>
          <a:p>
            <a:pPr lvl="1">
              <a:buClr>
                <a:schemeClr val="accent2"/>
              </a:buClr>
              <a:buFont typeface="Wingdings" panose="05000000000000000000" pitchFamily="2" charset="2"/>
              <a:buChar char="Ø"/>
            </a:pPr>
            <a:r>
              <a:rPr lang="en-US" sz="1400" dirty="0"/>
              <a:t>If the </a:t>
            </a:r>
            <a:r>
              <a:rPr lang="en-US" sz="1400" dirty="0" err="1"/>
              <a:t>Passthrough</a:t>
            </a:r>
            <a:r>
              <a:rPr lang="en-US" sz="1400" dirty="0"/>
              <a:t> is a “premium bond” (price &gt; par), and then prepayment speeds increase and the yield curve is </a:t>
            </a:r>
          </a:p>
          <a:p>
            <a:pPr lvl="3">
              <a:buClr>
                <a:schemeClr val="accent2"/>
              </a:buClr>
              <a:buFont typeface="Wingdings" panose="05000000000000000000" pitchFamily="2" charset="2"/>
              <a:buChar char="Ø"/>
            </a:pPr>
            <a:r>
              <a:rPr lang="en-US" sz="1400" strike="sngStrike" dirty="0">
                <a:solidFill>
                  <a:schemeClr val="tx1">
                    <a:lumMod val="65000"/>
                    <a:lumOff val="35000"/>
                  </a:schemeClr>
                </a:solidFill>
              </a:rPr>
              <a:t>1) flat or</a:t>
            </a:r>
          </a:p>
          <a:p>
            <a:pPr lvl="3">
              <a:buClr>
                <a:schemeClr val="accent2"/>
              </a:buClr>
              <a:buFont typeface="Wingdings" panose="05000000000000000000" pitchFamily="2" charset="2"/>
              <a:buChar char="Ø"/>
            </a:pPr>
            <a:r>
              <a:rPr lang="en-US" sz="1400" dirty="0">
                <a:solidFill>
                  <a:schemeClr val="tx1">
                    <a:lumMod val="65000"/>
                    <a:lumOff val="35000"/>
                  </a:schemeClr>
                </a:solidFill>
              </a:rPr>
              <a:t>2) </a:t>
            </a:r>
            <a:r>
              <a:rPr lang="en-US" sz="1400" dirty="0"/>
              <a:t>upward sloping</a:t>
            </a:r>
          </a:p>
          <a:p>
            <a:pPr lvl="2">
              <a:buClr>
                <a:schemeClr val="accent2"/>
              </a:buClr>
              <a:buFont typeface="Wingdings" panose="05000000000000000000" pitchFamily="2" charset="2"/>
              <a:buChar char="Ø"/>
            </a:pPr>
            <a:endParaRPr lang="en-US" sz="1400" dirty="0">
              <a:solidFill>
                <a:schemeClr val="tx1">
                  <a:lumMod val="65000"/>
                  <a:lumOff val="35000"/>
                </a:schemeClr>
              </a:solidFill>
            </a:endParaRPr>
          </a:p>
          <a:p>
            <a:pPr lvl="1">
              <a:buClr>
                <a:schemeClr val="accent2"/>
              </a:buClr>
              <a:buFont typeface="Wingdings" panose="05000000000000000000" pitchFamily="2" charset="2"/>
              <a:buChar char="Ø"/>
            </a:pPr>
            <a:r>
              <a:rPr lang="en-US" sz="1400" dirty="0"/>
              <a:t>If the </a:t>
            </a:r>
            <a:r>
              <a:rPr lang="en-US" sz="1400" dirty="0" err="1"/>
              <a:t>Passthrough</a:t>
            </a:r>
            <a:r>
              <a:rPr lang="en-US" sz="1400" dirty="0"/>
              <a:t> is a “discount bond” (price &lt; par), and then prepayment speeds increase and the yield curve is </a:t>
            </a:r>
          </a:p>
          <a:p>
            <a:pPr lvl="3">
              <a:buClr>
                <a:schemeClr val="accent2"/>
              </a:buClr>
              <a:buFont typeface="Wingdings" panose="05000000000000000000" pitchFamily="2" charset="2"/>
              <a:buChar char="Ø"/>
            </a:pPr>
            <a:r>
              <a:rPr lang="en-US" sz="1400" dirty="0"/>
              <a:t>1) flat or</a:t>
            </a:r>
          </a:p>
          <a:p>
            <a:pPr lvl="3">
              <a:buClr>
                <a:schemeClr val="accent2"/>
              </a:buClr>
              <a:buFont typeface="Wingdings" panose="05000000000000000000" pitchFamily="2" charset="2"/>
              <a:buChar char="Ø"/>
            </a:pPr>
            <a:r>
              <a:rPr lang="en-US" sz="1400" strike="sngStrike" dirty="0">
                <a:solidFill>
                  <a:schemeClr val="tx1">
                    <a:lumMod val="65000"/>
                    <a:lumOff val="35000"/>
                  </a:schemeClr>
                </a:solidFill>
              </a:rPr>
              <a:t>2) upward sloping</a:t>
            </a:r>
          </a:p>
          <a:p>
            <a:pPr lvl="2">
              <a:buClr>
                <a:schemeClr val="accent2"/>
              </a:buClr>
              <a:buFont typeface="Wingdings" panose="05000000000000000000" pitchFamily="2" charset="2"/>
              <a:buChar char="Ø"/>
            </a:pPr>
            <a:endParaRPr lang="en-US" sz="1400" dirty="0"/>
          </a:p>
          <a:p>
            <a:pPr lvl="1">
              <a:buClr>
                <a:schemeClr val="accent2"/>
              </a:buClr>
              <a:buFont typeface="Wingdings" panose="05000000000000000000" pitchFamily="2" charset="2"/>
              <a:buChar char="Ø"/>
            </a:pPr>
            <a:endParaRPr lang="en-US" sz="1400" dirty="0">
              <a:solidFill>
                <a:srgbClr val="B4425D"/>
              </a:solidFill>
            </a:endParaRPr>
          </a:p>
        </p:txBody>
      </p:sp>
      <p:sp>
        <p:nvSpPr>
          <p:cNvPr id="2" name="Title 1"/>
          <p:cNvSpPr>
            <a:spLocks noGrp="1"/>
          </p:cNvSpPr>
          <p:nvPr>
            <p:ph type="title"/>
          </p:nvPr>
        </p:nvSpPr>
        <p:spPr/>
        <p:txBody>
          <a:bodyPr/>
          <a:lstStyle/>
          <a:p>
            <a:r>
              <a:rPr lang="en-US" dirty="0">
                <a:solidFill>
                  <a:srgbClr val="B4425D"/>
                </a:solidFill>
              </a:rPr>
              <a:t>Impact of changing prepayment speeds</a:t>
            </a:r>
          </a:p>
        </p:txBody>
      </p:sp>
      <p:sp>
        <p:nvSpPr>
          <p:cNvPr id="4" name="TextBox 3">
            <a:extLst>
              <a:ext uri="{FF2B5EF4-FFF2-40B4-BE49-F238E27FC236}">
                <a16:creationId xmlns:a16="http://schemas.microsoft.com/office/drawing/2014/main" id="{6C1CC1B5-6ADE-1A4F-938D-B7A12DED587F}"/>
              </a:ext>
            </a:extLst>
          </p:cNvPr>
          <p:cNvSpPr txBox="1"/>
          <p:nvPr/>
        </p:nvSpPr>
        <p:spPr>
          <a:xfrm>
            <a:off x="4069080" y="3657600"/>
            <a:ext cx="2331720" cy="276999"/>
          </a:xfrm>
          <a:prstGeom prst="rect">
            <a:avLst/>
          </a:prstGeom>
          <a:noFill/>
          <a:ln>
            <a:solidFill>
              <a:srgbClr val="C00000"/>
            </a:solidFill>
          </a:ln>
        </p:spPr>
        <p:txBody>
          <a:bodyPr wrap="square" lIns="0" tIns="0" rIns="0" bIns="0" rtlCol="0">
            <a:spAutoFit/>
          </a:bodyPr>
          <a:lstStyle/>
          <a:p>
            <a:r>
              <a:rPr lang="en-US" dirty="0">
                <a:solidFill>
                  <a:srgbClr val="B4425D"/>
                </a:solidFill>
              </a:rPr>
              <a:t>Breakout Rooms</a:t>
            </a:r>
          </a:p>
        </p:txBody>
      </p:sp>
    </p:spTree>
    <p:extLst>
      <p:ext uri="{BB962C8B-B14F-4D97-AF65-F5344CB8AC3E}">
        <p14:creationId xmlns:p14="http://schemas.microsoft.com/office/powerpoint/2010/main" val="324768447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A Review of Securitization Concepts</a:t>
            </a:r>
          </a:p>
        </p:txBody>
      </p:sp>
      <p:sp>
        <p:nvSpPr>
          <p:cNvPr id="3" name="Content Placeholder 2"/>
          <p:cNvSpPr>
            <a:spLocks noGrp="1"/>
          </p:cNvSpPr>
          <p:nvPr>
            <p:ph idx="1"/>
          </p:nvPr>
        </p:nvSpPr>
        <p:spPr>
          <a:xfrm>
            <a:off x="457200" y="1143001"/>
            <a:ext cx="2514600" cy="2971799"/>
          </a:xfrm>
        </p:spPr>
        <p:txBody>
          <a:bodyPr>
            <a:noAutofit/>
          </a:bodyPr>
          <a:lstStyle/>
          <a:p>
            <a:r>
              <a:rPr lang="en-US" dirty="0"/>
              <a:t>What is Securitization?</a:t>
            </a:r>
          </a:p>
          <a:p>
            <a:pPr lvl="1"/>
            <a:r>
              <a:rPr lang="en-US" dirty="0"/>
              <a:t>A financing tool</a:t>
            </a:r>
          </a:p>
          <a:p>
            <a:pPr lvl="1"/>
            <a:r>
              <a:rPr lang="en-US" dirty="0"/>
              <a:t>Securities are backed by specific assets</a:t>
            </a:r>
          </a:p>
          <a:p>
            <a:pPr lvl="1"/>
            <a:r>
              <a:rPr lang="en-US" dirty="0"/>
              <a:t>Cash flow from collateral (assets) pays back securities</a:t>
            </a:r>
          </a:p>
        </p:txBody>
      </p:sp>
      <p:sp>
        <p:nvSpPr>
          <p:cNvPr id="24" name="Rectangle 68"/>
          <p:cNvSpPr>
            <a:spLocks noChangeArrowheads="1"/>
          </p:cNvSpPr>
          <p:nvPr/>
        </p:nvSpPr>
        <p:spPr bwMode="invGray">
          <a:xfrm>
            <a:off x="3108960" y="1752600"/>
            <a:ext cx="1651000" cy="444500"/>
          </a:xfrm>
          <a:prstGeom prst="rect">
            <a:avLst/>
          </a:prstGeom>
          <a:solidFill>
            <a:srgbClr val="99FF66"/>
          </a:solidFill>
          <a:ln w="25400">
            <a:solidFill>
              <a:schemeClr val="tx1"/>
            </a:solidFill>
            <a:miter lim="800000"/>
            <a:headEnd/>
            <a:tailEnd/>
          </a:ln>
        </p:spPr>
        <p:txBody>
          <a:bodyPr wrap="none" lIns="92075" tIns="46038" rIns="92075" bIns="46038" anchor="ctr"/>
          <a:lstStyle/>
          <a:p>
            <a:pPr algn="ctr" eaLnBrk="0" hangingPunct="0"/>
            <a:r>
              <a:rPr lang="en-US" sz="2200" b="1" dirty="0"/>
              <a:t>Obligors</a:t>
            </a:r>
            <a:endParaRPr lang="en-US" sz="2400" b="1" dirty="0"/>
          </a:p>
        </p:txBody>
      </p:sp>
      <p:sp>
        <p:nvSpPr>
          <p:cNvPr id="25" name="Line 69"/>
          <p:cNvSpPr>
            <a:spLocks noChangeShapeType="1"/>
          </p:cNvSpPr>
          <p:nvPr/>
        </p:nvSpPr>
        <p:spPr bwMode="auto">
          <a:xfrm flipV="1">
            <a:off x="4800600" y="2093910"/>
            <a:ext cx="1778000" cy="1"/>
          </a:xfrm>
          <a:prstGeom prst="line">
            <a:avLst/>
          </a:prstGeom>
          <a:noFill/>
          <a:ln w="50800">
            <a:solidFill>
              <a:srgbClr val="0000FF"/>
            </a:solidFill>
            <a:round/>
            <a:headEnd type="none" w="sm" len="sm"/>
            <a:tailEnd type="stealth" w="med" len="lg"/>
          </a:ln>
        </p:spPr>
        <p:txBody>
          <a:bodyPr wrap="none" anchor="ctr"/>
          <a:lstStyle/>
          <a:p>
            <a:endParaRPr lang="en-US"/>
          </a:p>
        </p:txBody>
      </p:sp>
      <p:sp>
        <p:nvSpPr>
          <p:cNvPr id="26" name="Rectangle 70"/>
          <p:cNvSpPr>
            <a:spLocks noChangeArrowheads="1"/>
          </p:cNvSpPr>
          <p:nvPr/>
        </p:nvSpPr>
        <p:spPr bwMode="invGray">
          <a:xfrm>
            <a:off x="6565900" y="1524000"/>
            <a:ext cx="1651000" cy="889000"/>
          </a:xfrm>
          <a:prstGeom prst="rect">
            <a:avLst/>
          </a:prstGeom>
          <a:solidFill>
            <a:srgbClr val="FF99FF"/>
          </a:solidFill>
          <a:ln w="25400">
            <a:solidFill>
              <a:schemeClr val="tx1"/>
            </a:solidFill>
            <a:miter lim="800000"/>
            <a:headEnd/>
            <a:tailEnd/>
          </a:ln>
        </p:spPr>
        <p:txBody>
          <a:bodyPr wrap="none" lIns="92075" tIns="46038" rIns="92075" bIns="46038" anchor="ctr"/>
          <a:lstStyle/>
          <a:p>
            <a:pPr algn="ctr" eaLnBrk="0" hangingPunct="0"/>
            <a:r>
              <a:rPr lang="en-US" sz="2400" b="1" dirty="0"/>
              <a:t>"Issuer"</a:t>
            </a:r>
          </a:p>
          <a:p>
            <a:pPr algn="ctr" eaLnBrk="0" hangingPunct="0"/>
            <a:r>
              <a:rPr lang="en-US" dirty="0"/>
              <a:t>(</a:t>
            </a:r>
            <a:r>
              <a:rPr lang="en-US" i="1" dirty="0"/>
              <a:t>Sponsor</a:t>
            </a:r>
            <a:r>
              <a:rPr lang="en-US" dirty="0"/>
              <a:t>)</a:t>
            </a:r>
          </a:p>
        </p:txBody>
      </p:sp>
      <p:sp>
        <p:nvSpPr>
          <p:cNvPr id="27" name="Rectangle 80"/>
          <p:cNvSpPr>
            <a:spLocks noChangeArrowheads="1"/>
          </p:cNvSpPr>
          <p:nvPr/>
        </p:nvSpPr>
        <p:spPr bwMode="ltGray">
          <a:xfrm>
            <a:off x="6565900" y="5181600"/>
            <a:ext cx="1651000" cy="889000"/>
          </a:xfrm>
          <a:prstGeom prst="rect">
            <a:avLst/>
          </a:prstGeom>
          <a:solidFill>
            <a:srgbClr val="FF7C80"/>
          </a:solidFill>
          <a:ln w="25400">
            <a:solidFill>
              <a:schemeClr val="tx1"/>
            </a:solidFill>
            <a:miter lim="800000"/>
            <a:headEnd/>
            <a:tailEnd/>
          </a:ln>
        </p:spPr>
        <p:txBody>
          <a:bodyPr wrap="none" lIns="92075" tIns="46038" rIns="92075" bIns="46038" anchor="ctr"/>
          <a:lstStyle/>
          <a:p>
            <a:pPr algn="ctr" eaLnBrk="0" hangingPunct="0"/>
            <a:r>
              <a:rPr lang="en-US" sz="2400" b="1"/>
              <a:t>Investors</a:t>
            </a:r>
          </a:p>
        </p:txBody>
      </p:sp>
      <p:sp>
        <p:nvSpPr>
          <p:cNvPr id="28" name="Rectangle 81"/>
          <p:cNvSpPr>
            <a:spLocks noChangeArrowheads="1"/>
          </p:cNvSpPr>
          <p:nvPr/>
        </p:nvSpPr>
        <p:spPr bwMode="invGray">
          <a:xfrm>
            <a:off x="6565900" y="3352800"/>
            <a:ext cx="1651000" cy="889000"/>
          </a:xfrm>
          <a:prstGeom prst="rect">
            <a:avLst/>
          </a:prstGeom>
          <a:solidFill>
            <a:srgbClr val="99CCFF"/>
          </a:solidFill>
          <a:ln w="25400">
            <a:solidFill>
              <a:schemeClr val="tx1"/>
            </a:solidFill>
            <a:miter lim="800000"/>
            <a:headEnd/>
            <a:tailEnd/>
          </a:ln>
        </p:spPr>
        <p:txBody>
          <a:bodyPr wrap="none" lIns="92075" tIns="46038" rIns="92075" bIns="46038" anchor="ctr"/>
          <a:lstStyle/>
          <a:p>
            <a:pPr algn="ctr" eaLnBrk="0" hangingPunct="0"/>
            <a:r>
              <a:rPr lang="en-US" sz="2400" b="1" dirty="0"/>
              <a:t>SPV</a:t>
            </a:r>
          </a:p>
          <a:p>
            <a:pPr algn="ctr" eaLnBrk="0" hangingPunct="0"/>
            <a:r>
              <a:rPr lang="en-US" dirty="0"/>
              <a:t>(</a:t>
            </a:r>
            <a:r>
              <a:rPr lang="en-US" i="1" dirty="0"/>
              <a:t>Issuer</a:t>
            </a:r>
            <a:r>
              <a:rPr lang="en-US" dirty="0"/>
              <a:t>)</a:t>
            </a:r>
            <a:endParaRPr lang="en-US" sz="2400" b="1" dirty="0"/>
          </a:p>
        </p:txBody>
      </p:sp>
      <p:sp>
        <p:nvSpPr>
          <p:cNvPr id="34" name="Line 89"/>
          <p:cNvSpPr>
            <a:spLocks noChangeShapeType="1"/>
          </p:cNvSpPr>
          <p:nvPr/>
        </p:nvSpPr>
        <p:spPr bwMode="auto">
          <a:xfrm>
            <a:off x="7848600" y="4254500"/>
            <a:ext cx="0" cy="914400"/>
          </a:xfrm>
          <a:prstGeom prst="line">
            <a:avLst/>
          </a:prstGeom>
          <a:noFill/>
          <a:ln w="50800">
            <a:solidFill>
              <a:srgbClr val="00CC00"/>
            </a:solidFill>
            <a:round/>
            <a:headEnd type="stealth" w="med" len="lg"/>
            <a:tailEnd type="none" w="sm" len="sm"/>
          </a:ln>
        </p:spPr>
        <p:txBody>
          <a:bodyPr wrap="none" anchor="ctr"/>
          <a:lstStyle/>
          <a:p>
            <a:endParaRPr lang="en-US"/>
          </a:p>
        </p:txBody>
      </p:sp>
      <p:sp>
        <p:nvSpPr>
          <p:cNvPr id="35" name="Rectangle 90"/>
          <p:cNvSpPr>
            <a:spLocks noChangeArrowheads="1"/>
          </p:cNvSpPr>
          <p:nvPr/>
        </p:nvSpPr>
        <p:spPr bwMode="auto">
          <a:xfrm>
            <a:off x="7924800" y="4343400"/>
            <a:ext cx="1143000" cy="754063"/>
          </a:xfrm>
          <a:prstGeom prst="rect">
            <a:avLst/>
          </a:prstGeom>
          <a:noFill/>
          <a:ln w="9525">
            <a:noFill/>
            <a:miter lim="800000"/>
            <a:headEnd/>
            <a:tailEnd/>
          </a:ln>
        </p:spPr>
        <p:txBody>
          <a:bodyPr wrap="square" lIns="92075" tIns="46038" rIns="92075" bIns="46038">
            <a:spAutoFit/>
          </a:bodyPr>
          <a:lstStyle/>
          <a:p>
            <a:pPr eaLnBrk="0" hangingPunct="0"/>
            <a:r>
              <a:rPr lang="en-US" sz="1400" dirty="0"/>
              <a:t>Proceeds from sale of securities</a:t>
            </a:r>
          </a:p>
        </p:txBody>
      </p:sp>
      <p:sp>
        <p:nvSpPr>
          <p:cNvPr id="36" name="Line 92"/>
          <p:cNvSpPr>
            <a:spLocks noChangeShapeType="1"/>
          </p:cNvSpPr>
          <p:nvPr/>
        </p:nvSpPr>
        <p:spPr bwMode="auto">
          <a:xfrm>
            <a:off x="6934200" y="4254500"/>
            <a:ext cx="0" cy="914400"/>
          </a:xfrm>
          <a:prstGeom prst="line">
            <a:avLst/>
          </a:prstGeom>
          <a:noFill/>
          <a:ln w="50800">
            <a:solidFill>
              <a:srgbClr val="000000"/>
            </a:solidFill>
            <a:round/>
            <a:headEnd type="none" w="sm" len="sm"/>
            <a:tailEnd type="stealth" w="med" len="lg"/>
          </a:ln>
        </p:spPr>
        <p:txBody>
          <a:bodyPr wrap="none" anchor="ctr"/>
          <a:lstStyle/>
          <a:p>
            <a:endParaRPr lang="en-US"/>
          </a:p>
        </p:txBody>
      </p:sp>
      <p:sp>
        <p:nvSpPr>
          <p:cNvPr id="37" name="Rectangle 93"/>
          <p:cNvSpPr>
            <a:spLocks noChangeArrowheads="1"/>
          </p:cNvSpPr>
          <p:nvPr/>
        </p:nvSpPr>
        <p:spPr bwMode="auto">
          <a:xfrm>
            <a:off x="5334000" y="4573588"/>
            <a:ext cx="1524000" cy="307975"/>
          </a:xfrm>
          <a:prstGeom prst="rect">
            <a:avLst/>
          </a:prstGeom>
          <a:noFill/>
          <a:ln w="9525">
            <a:noFill/>
            <a:miter lim="800000"/>
            <a:headEnd/>
            <a:tailEnd/>
          </a:ln>
        </p:spPr>
        <p:txBody>
          <a:bodyPr lIns="92075" tIns="46038" rIns="92075" bIns="46038">
            <a:spAutoFit/>
          </a:bodyPr>
          <a:lstStyle/>
          <a:p>
            <a:pPr algn="r" eaLnBrk="0" hangingPunct="0"/>
            <a:r>
              <a:rPr lang="en-US" sz="1400" dirty="0"/>
              <a:t>Issues securities</a:t>
            </a:r>
          </a:p>
        </p:txBody>
      </p:sp>
      <p:sp>
        <p:nvSpPr>
          <p:cNvPr id="38" name="Rectangle 94"/>
          <p:cNvSpPr>
            <a:spLocks noChangeArrowheads="1"/>
          </p:cNvSpPr>
          <p:nvPr/>
        </p:nvSpPr>
        <p:spPr bwMode="auto">
          <a:xfrm>
            <a:off x="4798060" y="2155826"/>
            <a:ext cx="1602740" cy="277641"/>
          </a:xfrm>
          <a:prstGeom prst="rect">
            <a:avLst/>
          </a:prstGeom>
          <a:noFill/>
          <a:ln w="9525">
            <a:noFill/>
            <a:miter lim="800000"/>
            <a:headEnd/>
            <a:tailEnd/>
          </a:ln>
        </p:spPr>
        <p:txBody>
          <a:bodyPr wrap="square" lIns="92075" tIns="46038" rIns="92075" bIns="46038">
            <a:spAutoFit/>
          </a:bodyPr>
          <a:lstStyle/>
          <a:p>
            <a:pPr algn="ctr" eaLnBrk="0" hangingPunct="0"/>
            <a:r>
              <a:rPr lang="en-US" sz="1200" dirty="0"/>
              <a:t>Payments over time</a:t>
            </a:r>
          </a:p>
        </p:txBody>
      </p:sp>
      <p:sp>
        <p:nvSpPr>
          <p:cNvPr id="39" name="Line 95"/>
          <p:cNvSpPr>
            <a:spLocks noChangeShapeType="1"/>
          </p:cNvSpPr>
          <p:nvPr/>
        </p:nvSpPr>
        <p:spPr bwMode="auto">
          <a:xfrm>
            <a:off x="6934200" y="2425700"/>
            <a:ext cx="0" cy="914400"/>
          </a:xfrm>
          <a:prstGeom prst="line">
            <a:avLst/>
          </a:prstGeom>
          <a:noFill/>
          <a:ln w="50800">
            <a:solidFill>
              <a:srgbClr val="FF0000"/>
            </a:solidFill>
            <a:round/>
            <a:headEnd type="none" w="sm" len="sm"/>
            <a:tailEnd type="stealth" w="med" len="lg"/>
          </a:ln>
        </p:spPr>
        <p:txBody>
          <a:bodyPr wrap="none" anchor="ctr"/>
          <a:lstStyle/>
          <a:p>
            <a:endParaRPr lang="en-US"/>
          </a:p>
        </p:txBody>
      </p:sp>
      <p:sp>
        <p:nvSpPr>
          <p:cNvPr id="40" name="Line 97"/>
          <p:cNvSpPr>
            <a:spLocks noChangeShapeType="1"/>
          </p:cNvSpPr>
          <p:nvPr/>
        </p:nvSpPr>
        <p:spPr bwMode="auto">
          <a:xfrm>
            <a:off x="7848600" y="2425700"/>
            <a:ext cx="0" cy="914400"/>
          </a:xfrm>
          <a:prstGeom prst="line">
            <a:avLst/>
          </a:prstGeom>
          <a:noFill/>
          <a:ln w="50800">
            <a:solidFill>
              <a:srgbClr val="00CC00"/>
            </a:solidFill>
            <a:round/>
            <a:headEnd type="stealth" w="med" len="lg"/>
            <a:tailEnd type="none" w="sm" len="sm"/>
          </a:ln>
        </p:spPr>
        <p:txBody>
          <a:bodyPr wrap="none" anchor="ctr"/>
          <a:lstStyle/>
          <a:p>
            <a:endParaRPr lang="en-US"/>
          </a:p>
        </p:txBody>
      </p:sp>
      <p:sp>
        <p:nvSpPr>
          <p:cNvPr id="41" name="Rectangle 98"/>
          <p:cNvSpPr>
            <a:spLocks noChangeArrowheads="1"/>
          </p:cNvSpPr>
          <p:nvPr/>
        </p:nvSpPr>
        <p:spPr bwMode="auto">
          <a:xfrm>
            <a:off x="7924800" y="2514600"/>
            <a:ext cx="1143000" cy="739306"/>
          </a:xfrm>
          <a:prstGeom prst="rect">
            <a:avLst/>
          </a:prstGeom>
          <a:noFill/>
          <a:ln w="9525">
            <a:noFill/>
            <a:miter lim="800000"/>
            <a:headEnd/>
            <a:tailEnd/>
          </a:ln>
        </p:spPr>
        <p:txBody>
          <a:bodyPr wrap="square" lIns="92075" tIns="46038" rIns="92075" bIns="46038">
            <a:spAutoFit/>
          </a:bodyPr>
          <a:lstStyle/>
          <a:p>
            <a:pPr eaLnBrk="0" hangingPunct="0"/>
            <a:r>
              <a:rPr lang="en-US" sz="1400" dirty="0"/>
              <a:t>Proceeds from sale of securities</a:t>
            </a:r>
          </a:p>
        </p:txBody>
      </p:sp>
      <p:sp>
        <p:nvSpPr>
          <p:cNvPr id="42" name="Rectangle 99"/>
          <p:cNvSpPr>
            <a:spLocks noChangeArrowheads="1"/>
          </p:cNvSpPr>
          <p:nvPr/>
        </p:nvSpPr>
        <p:spPr bwMode="auto">
          <a:xfrm>
            <a:off x="5623560" y="2425700"/>
            <a:ext cx="1234439" cy="954750"/>
          </a:xfrm>
          <a:prstGeom prst="rect">
            <a:avLst/>
          </a:prstGeom>
          <a:noFill/>
          <a:ln w="9525">
            <a:noFill/>
            <a:miter lim="800000"/>
            <a:headEnd/>
            <a:tailEnd/>
          </a:ln>
        </p:spPr>
        <p:txBody>
          <a:bodyPr wrap="square" lIns="92075" tIns="46038" rIns="92075" bIns="46038">
            <a:spAutoFit/>
          </a:bodyPr>
          <a:lstStyle/>
          <a:p>
            <a:pPr algn="r" eaLnBrk="0" hangingPunct="0"/>
            <a:r>
              <a:rPr lang="en-US" sz="1400" dirty="0"/>
              <a:t>Sale or pledge of assets </a:t>
            </a:r>
          </a:p>
          <a:p>
            <a:pPr algn="r" eaLnBrk="0" hangingPunct="0"/>
            <a:r>
              <a:rPr lang="en-US" sz="1400" dirty="0"/>
              <a:t>(“True Sale”)</a:t>
            </a:r>
          </a:p>
        </p:txBody>
      </p:sp>
      <p:sp>
        <p:nvSpPr>
          <p:cNvPr id="43" name="TextBox 42"/>
          <p:cNvSpPr txBox="1"/>
          <p:nvPr/>
        </p:nvSpPr>
        <p:spPr>
          <a:xfrm>
            <a:off x="3745149" y="6232187"/>
            <a:ext cx="2322367" cy="461665"/>
          </a:xfrm>
          <a:prstGeom prst="rect">
            <a:avLst/>
          </a:prstGeom>
          <a:noFill/>
        </p:spPr>
        <p:txBody>
          <a:bodyPr wrap="none" rtlCol="0">
            <a:spAutoFit/>
          </a:bodyPr>
          <a:lstStyle/>
          <a:p>
            <a:r>
              <a:rPr lang="en-US" sz="1200" dirty="0"/>
              <a:t>Source: M. </a:t>
            </a:r>
            <a:r>
              <a:rPr lang="en-US" sz="1200" dirty="0" err="1"/>
              <a:t>Adelson</a:t>
            </a:r>
            <a:r>
              <a:rPr lang="en-US" sz="1200" dirty="0"/>
              <a:t>, adapted from</a:t>
            </a:r>
          </a:p>
          <a:p>
            <a:r>
              <a:rPr lang="en-US" sz="1200" dirty="0"/>
              <a:t>SEC Staff Report, May 1992</a:t>
            </a:r>
          </a:p>
        </p:txBody>
      </p:sp>
      <p:sp>
        <p:nvSpPr>
          <p:cNvPr id="46" name="Rectangle 12"/>
          <p:cNvSpPr>
            <a:spLocks noChangeArrowheads="1"/>
          </p:cNvSpPr>
          <p:nvPr/>
        </p:nvSpPr>
        <p:spPr bwMode="auto">
          <a:xfrm>
            <a:off x="3108960" y="2209800"/>
            <a:ext cx="1676400" cy="2286000"/>
          </a:xfrm>
          <a:prstGeom prst="rect">
            <a:avLst/>
          </a:prstGeom>
          <a:solidFill>
            <a:schemeClr val="bg1"/>
          </a:solidFill>
          <a:ln>
            <a:noFill/>
          </a:ln>
        </p:spPr>
        <p:txBody>
          <a:bodyPr lIns="0" tIns="0" rIns="0" bIns="0"/>
          <a:lstStyle/>
          <a:p>
            <a:pPr marL="57150" indent="46038" defTabSz="820738" eaLnBrk="0" hangingPunct="0">
              <a:lnSpc>
                <a:spcPct val="120000"/>
              </a:lnSpc>
            </a:pPr>
            <a:r>
              <a:rPr lang="en-US" sz="1200" dirty="0">
                <a:solidFill>
                  <a:schemeClr val="tx1">
                    <a:lumMod val="50000"/>
                    <a:lumOff val="50000"/>
                  </a:schemeClr>
                </a:solidFill>
                <a:latin typeface="Trebuchet MS" pitchFamily="-111" charset="0"/>
              </a:rPr>
              <a:t>Credit Cards </a:t>
            </a:r>
          </a:p>
          <a:p>
            <a:pPr marL="57150" indent="46038" defTabSz="820738" eaLnBrk="0" hangingPunct="0">
              <a:lnSpc>
                <a:spcPct val="120000"/>
              </a:lnSpc>
            </a:pPr>
            <a:r>
              <a:rPr lang="en-US" sz="1200" dirty="0">
                <a:solidFill>
                  <a:schemeClr val="tx1">
                    <a:lumMod val="50000"/>
                    <a:lumOff val="50000"/>
                  </a:schemeClr>
                </a:solidFill>
                <a:latin typeface="Trebuchet MS" pitchFamily="-111" charset="0"/>
              </a:rPr>
              <a:t>Auto  Loans</a:t>
            </a:r>
          </a:p>
          <a:p>
            <a:pPr marL="57150" indent="46038" defTabSz="820738" eaLnBrk="0" hangingPunct="0">
              <a:lnSpc>
                <a:spcPct val="120000"/>
              </a:lnSpc>
            </a:pPr>
            <a:r>
              <a:rPr lang="en-US" sz="1200" dirty="0">
                <a:solidFill>
                  <a:schemeClr val="tx1">
                    <a:lumMod val="50000"/>
                    <a:lumOff val="50000"/>
                  </a:schemeClr>
                </a:solidFill>
                <a:latin typeface="Trebuchet MS" pitchFamily="-111" charset="0"/>
              </a:rPr>
              <a:t>Dealer Floor Plans</a:t>
            </a:r>
          </a:p>
          <a:p>
            <a:pPr marL="57150" indent="46038" defTabSz="820738" eaLnBrk="0" hangingPunct="0">
              <a:lnSpc>
                <a:spcPct val="120000"/>
              </a:lnSpc>
            </a:pPr>
            <a:r>
              <a:rPr lang="en-US" sz="1200" dirty="0" err="1">
                <a:solidFill>
                  <a:schemeClr val="tx1">
                    <a:lumMod val="50000"/>
                    <a:lumOff val="50000"/>
                  </a:schemeClr>
                </a:solidFill>
                <a:latin typeface="Trebuchet MS" pitchFamily="-111" charset="0"/>
              </a:rPr>
              <a:t>MarketPlace</a:t>
            </a:r>
            <a:r>
              <a:rPr lang="en-US" sz="1200" dirty="0">
                <a:solidFill>
                  <a:schemeClr val="tx1">
                    <a:lumMod val="50000"/>
                    <a:lumOff val="50000"/>
                  </a:schemeClr>
                </a:solidFill>
                <a:latin typeface="Trebuchet MS" pitchFamily="-111" charset="0"/>
              </a:rPr>
              <a:t> Lending</a:t>
            </a:r>
          </a:p>
          <a:p>
            <a:pPr marL="57150" indent="46038" defTabSz="820738" eaLnBrk="0" hangingPunct="0">
              <a:lnSpc>
                <a:spcPct val="120000"/>
              </a:lnSpc>
            </a:pPr>
            <a:r>
              <a:rPr lang="en-US" sz="1200" dirty="0">
                <a:solidFill>
                  <a:schemeClr val="tx1">
                    <a:lumMod val="50000"/>
                    <a:lumOff val="50000"/>
                  </a:schemeClr>
                </a:solidFill>
                <a:latin typeface="Trebuchet MS" pitchFamily="-111" charset="0"/>
              </a:rPr>
              <a:t>Cellphone Receivables</a:t>
            </a:r>
          </a:p>
          <a:p>
            <a:pPr marL="57150" indent="46038" defTabSz="820738" eaLnBrk="0" hangingPunct="0">
              <a:lnSpc>
                <a:spcPct val="120000"/>
              </a:lnSpc>
            </a:pPr>
            <a:endParaRPr lang="en-US" sz="1200" dirty="0">
              <a:solidFill>
                <a:schemeClr val="tx1">
                  <a:lumMod val="50000"/>
                  <a:lumOff val="50000"/>
                </a:schemeClr>
              </a:solidFill>
              <a:latin typeface="Trebuchet MS" pitchFamily="-111" charset="0"/>
            </a:endParaRPr>
          </a:p>
          <a:p>
            <a:pPr marL="57150" indent="46038" defTabSz="820738" eaLnBrk="0" hangingPunct="0">
              <a:lnSpc>
                <a:spcPct val="120000"/>
              </a:lnSpc>
            </a:pPr>
            <a:r>
              <a:rPr lang="en-US" sz="1200" dirty="0">
                <a:solidFill>
                  <a:schemeClr val="tx1">
                    <a:lumMod val="50000"/>
                    <a:lumOff val="50000"/>
                  </a:schemeClr>
                </a:solidFill>
                <a:latin typeface="Trebuchet MS" pitchFamily="-111" charset="0"/>
              </a:rPr>
              <a:t>Subprime (Home </a:t>
            </a:r>
            <a:r>
              <a:rPr lang="en-US" sz="1200" dirty="0" err="1">
                <a:solidFill>
                  <a:schemeClr val="tx1">
                    <a:lumMod val="50000"/>
                    <a:lumOff val="50000"/>
                  </a:schemeClr>
                </a:solidFill>
                <a:latin typeface="Trebuchet MS" pitchFamily="-111" charset="0"/>
              </a:rPr>
              <a:t>Eqty</a:t>
            </a:r>
            <a:r>
              <a:rPr lang="en-US" sz="1200" dirty="0">
                <a:solidFill>
                  <a:schemeClr val="tx1">
                    <a:lumMod val="50000"/>
                    <a:lumOff val="50000"/>
                  </a:schemeClr>
                </a:solidFill>
                <a:latin typeface="Trebuchet MS" pitchFamily="-111" charset="0"/>
              </a:rPr>
              <a:t>)</a:t>
            </a:r>
          </a:p>
          <a:p>
            <a:pPr marL="57150" indent="46038" defTabSz="820738" eaLnBrk="0" hangingPunct="0">
              <a:lnSpc>
                <a:spcPct val="120000"/>
              </a:lnSpc>
            </a:pPr>
            <a:r>
              <a:rPr lang="en-US" sz="1200" dirty="0">
                <a:solidFill>
                  <a:schemeClr val="tx1">
                    <a:lumMod val="50000"/>
                    <a:lumOff val="50000"/>
                  </a:schemeClr>
                </a:solidFill>
                <a:latin typeface="Trebuchet MS" pitchFamily="-111" charset="0"/>
              </a:rPr>
              <a:t>Student Loans</a:t>
            </a:r>
          </a:p>
        </p:txBody>
      </p:sp>
      <p:sp>
        <p:nvSpPr>
          <p:cNvPr id="20" name="Line 97">
            <a:extLst>
              <a:ext uri="{FF2B5EF4-FFF2-40B4-BE49-F238E27FC236}">
                <a16:creationId xmlns:a16="http://schemas.microsoft.com/office/drawing/2014/main" id="{2922DD86-001E-E446-A9B8-974FA2169A20}"/>
              </a:ext>
            </a:extLst>
          </p:cNvPr>
          <p:cNvSpPr>
            <a:spLocks noChangeShapeType="1"/>
          </p:cNvSpPr>
          <p:nvPr/>
        </p:nvSpPr>
        <p:spPr bwMode="auto">
          <a:xfrm>
            <a:off x="4759960" y="1855789"/>
            <a:ext cx="1793240" cy="0"/>
          </a:xfrm>
          <a:prstGeom prst="line">
            <a:avLst/>
          </a:prstGeom>
          <a:noFill/>
          <a:ln w="50800">
            <a:solidFill>
              <a:srgbClr val="00CC00"/>
            </a:solidFill>
            <a:round/>
            <a:headEnd type="stealth" w="med" len="lg"/>
            <a:tailEnd type="none" w="sm" len="sm"/>
          </a:ln>
        </p:spPr>
        <p:txBody>
          <a:bodyPr wrap="none" anchor="ctr"/>
          <a:lstStyle/>
          <a:p>
            <a:endParaRPr lang="en-US"/>
          </a:p>
        </p:txBody>
      </p:sp>
      <p:sp>
        <p:nvSpPr>
          <p:cNvPr id="21" name="Rectangle 94">
            <a:extLst>
              <a:ext uri="{FF2B5EF4-FFF2-40B4-BE49-F238E27FC236}">
                <a16:creationId xmlns:a16="http://schemas.microsoft.com/office/drawing/2014/main" id="{B337CFEE-EC20-A04C-925C-5BA29329D2F9}"/>
              </a:ext>
            </a:extLst>
          </p:cNvPr>
          <p:cNvSpPr>
            <a:spLocks noChangeArrowheads="1"/>
          </p:cNvSpPr>
          <p:nvPr/>
        </p:nvSpPr>
        <p:spPr bwMode="auto">
          <a:xfrm>
            <a:off x="4815840" y="1566101"/>
            <a:ext cx="1737360" cy="308419"/>
          </a:xfrm>
          <a:prstGeom prst="rect">
            <a:avLst/>
          </a:prstGeom>
          <a:noFill/>
          <a:ln w="9525">
            <a:noFill/>
            <a:miter lim="800000"/>
            <a:headEnd/>
            <a:tailEnd/>
          </a:ln>
        </p:spPr>
        <p:txBody>
          <a:bodyPr wrap="square" lIns="92075" tIns="46038" rIns="92075" bIns="46038">
            <a:spAutoFit/>
          </a:bodyPr>
          <a:lstStyle/>
          <a:p>
            <a:pPr algn="ctr" eaLnBrk="0" hangingPunct="0"/>
            <a:r>
              <a:rPr lang="en-US" sz="1400" dirty="0"/>
              <a:t>Upfront Cash</a:t>
            </a:r>
          </a:p>
        </p:txBody>
      </p:sp>
    </p:spTree>
    <p:extLst>
      <p:ext uri="{BB962C8B-B14F-4D97-AF65-F5344CB8AC3E}">
        <p14:creationId xmlns:p14="http://schemas.microsoft.com/office/powerpoint/2010/main" val="220664104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34" grpId="0" animBg="1"/>
      <p:bldP spid="35" grpId="0"/>
      <p:bldP spid="36" grpId="0" animBg="1"/>
      <p:bldP spid="37" grpId="0"/>
      <p:bldP spid="38" grpId="0"/>
      <p:bldP spid="39" grpId="0" animBg="1"/>
      <p:bldP spid="40" grpId="0" animBg="1"/>
      <p:bldP spid="41" grpId="0"/>
      <p:bldP spid="42" grpId="0"/>
      <p:bldP spid="20" grpId="0" animBg="1"/>
      <p:bldP spid="20" grpId="1" animBg="1"/>
      <p:bldP spid="21" grpId="0"/>
      <p:bldP spid="2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the Trustee</a:t>
            </a:r>
          </a:p>
        </p:txBody>
      </p:sp>
      <p:sp>
        <p:nvSpPr>
          <p:cNvPr id="3" name="Content Placeholder 2"/>
          <p:cNvSpPr>
            <a:spLocks noGrp="1"/>
          </p:cNvSpPr>
          <p:nvPr>
            <p:ph idx="1"/>
          </p:nvPr>
        </p:nvSpPr>
        <p:spPr>
          <a:xfrm>
            <a:off x="457200" y="1143001"/>
            <a:ext cx="8229600" cy="380999"/>
          </a:xfrm>
        </p:spPr>
        <p:txBody>
          <a:bodyPr>
            <a:noAutofit/>
          </a:bodyPr>
          <a:lstStyle/>
          <a:p>
            <a:r>
              <a:rPr lang="en-US" dirty="0"/>
              <a:t>To protect investors: A Trustee* is a neutral third party who administers the duties of the SPV (e.g. ensures payments and distribution of assets are executed properly)</a:t>
            </a:r>
          </a:p>
        </p:txBody>
      </p:sp>
      <p:sp>
        <p:nvSpPr>
          <p:cNvPr id="5" name="Rectangle 68"/>
          <p:cNvSpPr>
            <a:spLocks noChangeArrowheads="1"/>
          </p:cNvSpPr>
          <p:nvPr/>
        </p:nvSpPr>
        <p:spPr bwMode="invGray">
          <a:xfrm>
            <a:off x="1092200" y="2174240"/>
            <a:ext cx="1651000" cy="444500"/>
          </a:xfrm>
          <a:prstGeom prst="rect">
            <a:avLst/>
          </a:prstGeom>
          <a:solidFill>
            <a:schemeClr val="bg1">
              <a:lumMod val="65000"/>
            </a:schemeClr>
          </a:solidFill>
          <a:ln w="25400">
            <a:solidFill>
              <a:schemeClr val="tx1"/>
            </a:solidFill>
            <a:miter lim="800000"/>
            <a:headEnd/>
            <a:tailEnd/>
          </a:ln>
        </p:spPr>
        <p:txBody>
          <a:bodyPr wrap="none" lIns="92075" tIns="46038" rIns="92075" bIns="46038" anchor="ctr"/>
          <a:lstStyle/>
          <a:p>
            <a:pPr algn="ctr" eaLnBrk="0" hangingPunct="0"/>
            <a:r>
              <a:rPr lang="en-US" sz="2400" b="1" dirty="0"/>
              <a:t>Obligors</a:t>
            </a:r>
          </a:p>
        </p:txBody>
      </p:sp>
      <p:sp>
        <p:nvSpPr>
          <p:cNvPr id="6" name="Line 69"/>
          <p:cNvSpPr>
            <a:spLocks noChangeShapeType="1"/>
          </p:cNvSpPr>
          <p:nvPr/>
        </p:nvSpPr>
        <p:spPr bwMode="auto">
          <a:xfrm>
            <a:off x="2743200" y="2524760"/>
            <a:ext cx="1155700" cy="0"/>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7" name="Rectangle 70"/>
          <p:cNvSpPr>
            <a:spLocks noChangeArrowheads="1"/>
          </p:cNvSpPr>
          <p:nvPr/>
        </p:nvSpPr>
        <p:spPr bwMode="invGray">
          <a:xfrm>
            <a:off x="3911600" y="1945640"/>
            <a:ext cx="1651000" cy="889000"/>
          </a:xfrm>
          <a:prstGeom prst="rect">
            <a:avLst/>
          </a:prstGeom>
          <a:solidFill>
            <a:schemeClr val="bg1">
              <a:lumMod val="65000"/>
            </a:schemeClr>
          </a:solidFill>
          <a:ln w="25400">
            <a:solidFill>
              <a:schemeClr val="tx1"/>
            </a:solidFill>
            <a:miter lim="800000"/>
            <a:headEnd/>
            <a:tailEnd/>
          </a:ln>
        </p:spPr>
        <p:txBody>
          <a:bodyPr wrap="none" lIns="92075" tIns="46038" rIns="92075" bIns="46038" anchor="ctr"/>
          <a:lstStyle/>
          <a:p>
            <a:pPr algn="ctr" eaLnBrk="0" hangingPunct="0"/>
            <a:r>
              <a:rPr lang="en-US" sz="2400" b="1" dirty="0"/>
              <a:t>"Issuer"</a:t>
            </a:r>
          </a:p>
          <a:p>
            <a:pPr algn="ctr" eaLnBrk="0" hangingPunct="0"/>
            <a:r>
              <a:rPr lang="en-US" dirty="0"/>
              <a:t>(</a:t>
            </a:r>
            <a:r>
              <a:rPr lang="en-US" i="1" dirty="0"/>
              <a:t>Sponsor</a:t>
            </a:r>
            <a:r>
              <a:rPr lang="en-US" dirty="0"/>
              <a:t>)</a:t>
            </a:r>
          </a:p>
        </p:txBody>
      </p:sp>
      <p:sp>
        <p:nvSpPr>
          <p:cNvPr id="8" name="Line 72"/>
          <p:cNvSpPr>
            <a:spLocks noChangeShapeType="1"/>
          </p:cNvSpPr>
          <p:nvPr/>
        </p:nvSpPr>
        <p:spPr bwMode="auto">
          <a:xfrm>
            <a:off x="5575300" y="2390140"/>
            <a:ext cx="2362200" cy="0"/>
          </a:xfrm>
          <a:prstGeom prst="line">
            <a:avLst/>
          </a:prstGeom>
          <a:noFill/>
          <a:ln w="50800">
            <a:solidFill>
              <a:srgbClr val="0000FF"/>
            </a:solidFill>
            <a:round/>
            <a:headEnd type="none" w="sm" len="sm"/>
            <a:tailEnd type="none" w="sm" len="sm"/>
          </a:ln>
        </p:spPr>
        <p:txBody>
          <a:bodyPr wrap="none" anchor="ctr"/>
          <a:lstStyle/>
          <a:p>
            <a:endParaRPr lang="en-US"/>
          </a:p>
        </p:txBody>
      </p:sp>
      <p:sp>
        <p:nvSpPr>
          <p:cNvPr id="9" name="Line 73"/>
          <p:cNvSpPr>
            <a:spLocks noChangeShapeType="1"/>
          </p:cNvSpPr>
          <p:nvPr/>
        </p:nvSpPr>
        <p:spPr bwMode="auto">
          <a:xfrm>
            <a:off x="7937500" y="2390140"/>
            <a:ext cx="0" cy="1371600"/>
          </a:xfrm>
          <a:prstGeom prst="line">
            <a:avLst/>
          </a:prstGeom>
          <a:noFill/>
          <a:ln w="50800">
            <a:solidFill>
              <a:srgbClr val="0000FF"/>
            </a:solidFill>
            <a:round/>
            <a:headEnd type="none" w="sm" len="sm"/>
            <a:tailEnd type="stealth" w="med" len="lg"/>
          </a:ln>
        </p:spPr>
        <p:txBody>
          <a:bodyPr wrap="none" anchor="ctr"/>
          <a:lstStyle/>
          <a:p>
            <a:endParaRPr lang="en-US"/>
          </a:p>
        </p:txBody>
      </p:sp>
      <p:sp>
        <p:nvSpPr>
          <p:cNvPr id="10" name="Rectangle 74"/>
          <p:cNvSpPr>
            <a:spLocks noChangeArrowheads="1"/>
          </p:cNvSpPr>
          <p:nvPr/>
        </p:nvSpPr>
        <p:spPr bwMode="auto">
          <a:xfrm>
            <a:off x="6565900" y="2466340"/>
            <a:ext cx="1371600" cy="739775"/>
          </a:xfrm>
          <a:prstGeom prst="rect">
            <a:avLst/>
          </a:prstGeom>
          <a:noFill/>
          <a:ln w="9525">
            <a:noFill/>
            <a:miter lim="800000"/>
            <a:headEnd/>
            <a:tailEnd/>
          </a:ln>
        </p:spPr>
        <p:txBody>
          <a:bodyPr lIns="92075" tIns="46038" rIns="92075" bIns="46038">
            <a:spAutoFit/>
          </a:bodyPr>
          <a:lstStyle/>
          <a:p>
            <a:pPr algn="r" eaLnBrk="0" hangingPunct="0"/>
            <a:r>
              <a:rPr lang="en-US" sz="1400"/>
              <a:t>Transfers payments minus fees</a:t>
            </a:r>
          </a:p>
        </p:txBody>
      </p:sp>
      <p:sp>
        <p:nvSpPr>
          <p:cNvPr id="11" name="Rectangle 75"/>
          <p:cNvSpPr>
            <a:spLocks noChangeArrowheads="1"/>
          </p:cNvSpPr>
          <p:nvPr/>
        </p:nvSpPr>
        <p:spPr bwMode="invGray">
          <a:xfrm>
            <a:off x="7112000" y="3774440"/>
            <a:ext cx="1651000" cy="889000"/>
          </a:xfrm>
          <a:prstGeom prst="rect">
            <a:avLst/>
          </a:prstGeom>
          <a:solidFill>
            <a:srgbClr val="FFFF99"/>
          </a:solidFill>
          <a:ln w="25400">
            <a:solidFill>
              <a:schemeClr val="tx1"/>
            </a:solidFill>
            <a:miter lim="800000"/>
            <a:headEnd/>
            <a:tailEnd/>
          </a:ln>
        </p:spPr>
        <p:txBody>
          <a:bodyPr wrap="none" lIns="92075" tIns="46038" rIns="92075" bIns="46038" anchor="ctr"/>
          <a:lstStyle/>
          <a:p>
            <a:pPr algn="ctr" eaLnBrk="0" hangingPunct="0"/>
            <a:r>
              <a:rPr lang="en-US" sz="2400" b="1"/>
              <a:t>Trustee</a:t>
            </a:r>
          </a:p>
        </p:txBody>
      </p:sp>
      <p:sp>
        <p:nvSpPr>
          <p:cNvPr id="12" name="Line 77"/>
          <p:cNvSpPr>
            <a:spLocks noChangeShapeType="1"/>
          </p:cNvSpPr>
          <p:nvPr/>
        </p:nvSpPr>
        <p:spPr bwMode="auto">
          <a:xfrm>
            <a:off x="5575300" y="6047740"/>
            <a:ext cx="2362200" cy="0"/>
          </a:xfrm>
          <a:prstGeom prst="line">
            <a:avLst/>
          </a:prstGeom>
          <a:noFill/>
          <a:ln w="50800">
            <a:solidFill>
              <a:srgbClr val="0000FF"/>
            </a:solidFill>
            <a:round/>
            <a:headEnd type="stealth" w="med" len="lg"/>
            <a:tailEnd type="none" w="sm" len="sm"/>
          </a:ln>
        </p:spPr>
        <p:txBody>
          <a:bodyPr wrap="none" anchor="ctr"/>
          <a:lstStyle/>
          <a:p>
            <a:endParaRPr lang="en-US"/>
          </a:p>
        </p:txBody>
      </p:sp>
      <p:sp>
        <p:nvSpPr>
          <p:cNvPr id="13" name="Line 78"/>
          <p:cNvSpPr>
            <a:spLocks noChangeShapeType="1"/>
          </p:cNvSpPr>
          <p:nvPr/>
        </p:nvSpPr>
        <p:spPr bwMode="auto">
          <a:xfrm>
            <a:off x="7937500" y="4676140"/>
            <a:ext cx="0" cy="1371600"/>
          </a:xfrm>
          <a:prstGeom prst="line">
            <a:avLst/>
          </a:prstGeom>
          <a:noFill/>
          <a:ln w="50800">
            <a:solidFill>
              <a:srgbClr val="0000FF"/>
            </a:solidFill>
            <a:round/>
            <a:headEnd type="none" w="sm" len="sm"/>
            <a:tailEnd type="none" w="sm" len="sm"/>
          </a:ln>
        </p:spPr>
        <p:txBody>
          <a:bodyPr wrap="none" anchor="ctr"/>
          <a:lstStyle/>
          <a:p>
            <a:endParaRPr lang="en-US"/>
          </a:p>
        </p:txBody>
      </p:sp>
      <p:sp>
        <p:nvSpPr>
          <p:cNvPr id="14" name="Rectangle 79"/>
          <p:cNvSpPr>
            <a:spLocks noChangeArrowheads="1"/>
          </p:cNvSpPr>
          <p:nvPr/>
        </p:nvSpPr>
        <p:spPr bwMode="auto">
          <a:xfrm>
            <a:off x="6337300" y="5438140"/>
            <a:ext cx="1600200" cy="523875"/>
          </a:xfrm>
          <a:prstGeom prst="rect">
            <a:avLst/>
          </a:prstGeom>
          <a:noFill/>
          <a:ln w="9525">
            <a:noFill/>
            <a:miter lim="800000"/>
            <a:headEnd/>
            <a:tailEnd/>
          </a:ln>
        </p:spPr>
        <p:txBody>
          <a:bodyPr lIns="92075" tIns="46038" rIns="92075" bIns="46038">
            <a:spAutoFit/>
          </a:bodyPr>
          <a:lstStyle/>
          <a:p>
            <a:pPr algn="r" eaLnBrk="0" hangingPunct="0"/>
            <a:r>
              <a:rPr lang="en-US" sz="1400"/>
              <a:t>Transfers net payments</a:t>
            </a:r>
          </a:p>
        </p:txBody>
      </p:sp>
      <p:sp>
        <p:nvSpPr>
          <p:cNvPr id="15" name="Rectangle 80"/>
          <p:cNvSpPr>
            <a:spLocks noChangeArrowheads="1"/>
          </p:cNvSpPr>
          <p:nvPr/>
        </p:nvSpPr>
        <p:spPr bwMode="ltGray">
          <a:xfrm>
            <a:off x="3911600" y="5603240"/>
            <a:ext cx="1651000" cy="889000"/>
          </a:xfrm>
          <a:prstGeom prst="rect">
            <a:avLst/>
          </a:prstGeom>
          <a:solidFill>
            <a:schemeClr val="bg1">
              <a:lumMod val="65000"/>
            </a:schemeClr>
          </a:solidFill>
          <a:ln w="25400">
            <a:solidFill>
              <a:schemeClr val="tx1"/>
            </a:solidFill>
            <a:miter lim="800000"/>
            <a:headEnd/>
            <a:tailEnd/>
          </a:ln>
        </p:spPr>
        <p:txBody>
          <a:bodyPr wrap="none" lIns="92075" tIns="46038" rIns="92075" bIns="46038" anchor="ctr"/>
          <a:lstStyle/>
          <a:p>
            <a:pPr algn="ctr" eaLnBrk="0" hangingPunct="0"/>
            <a:r>
              <a:rPr lang="en-US" sz="2400" b="1"/>
              <a:t>Investors</a:t>
            </a:r>
          </a:p>
        </p:txBody>
      </p:sp>
      <p:sp>
        <p:nvSpPr>
          <p:cNvPr id="16" name="Rectangle 81"/>
          <p:cNvSpPr>
            <a:spLocks noChangeArrowheads="1"/>
          </p:cNvSpPr>
          <p:nvPr/>
        </p:nvSpPr>
        <p:spPr bwMode="invGray">
          <a:xfrm>
            <a:off x="3911600" y="3774440"/>
            <a:ext cx="1651000" cy="889000"/>
          </a:xfrm>
          <a:prstGeom prst="rect">
            <a:avLst/>
          </a:prstGeom>
          <a:solidFill>
            <a:schemeClr val="bg1">
              <a:lumMod val="65000"/>
            </a:schemeClr>
          </a:solidFill>
          <a:ln w="25400">
            <a:solidFill>
              <a:schemeClr val="tx1"/>
            </a:solidFill>
            <a:miter lim="800000"/>
            <a:headEnd/>
            <a:tailEnd/>
          </a:ln>
        </p:spPr>
        <p:txBody>
          <a:bodyPr wrap="none" lIns="92075" tIns="46038" rIns="92075" bIns="46038" anchor="ctr"/>
          <a:lstStyle/>
          <a:p>
            <a:pPr algn="ctr" eaLnBrk="0" hangingPunct="0"/>
            <a:r>
              <a:rPr lang="en-US" sz="2400" b="1" dirty="0"/>
              <a:t>SPV</a:t>
            </a:r>
          </a:p>
          <a:p>
            <a:pPr algn="ctr" eaLnBrk="0" hangingPunct="0"/>
            <a:r>
              <a:rPr lang="en-US" dirty="0"/>
              <a:t>(</a:t>
            </a:r>
            <a:r>
              <a:rPr lang="en-US" i="1" dirty="0"/>
              <a:t>Issuer</a:t>
            </a:r>
            <a:r>
              <a:rPr lang="en-US" dirty="0"/>
              <a:t>)</a:t>
            </a:r>
            <a:endParaRPr lang="en-US" sz="2400" b="1" dirty="0"/>
          </a:p>
        </p:txBody>
      </p:sp>
      <p:sp>
        <p:nvSpPr>
          <p:cNvPr id="20" name="Rectangle 86"/>
          <p:cNvSpPr>
            <a:spLocks noChangeArrowheads="1"/>
          </p:cNvSpPr>
          <p:nvPr/>
        </p:nvSpPr>
        <p:spPr bwMode="auto">
          <a:xfrm>
            <a:off x="5611813" y="4271328"/>
            <a:ext cx="1335087" cy="523875"/>
          </a:xfrm>
          <a:prstGeom prst="rect">
            <a:avLst/>
          </a:prstGeom>
          <a:noFill/>
          <a:ln w="9525">
            <a:noFill/>
            <a:miter lim="800000"/>
            <a:headEnd/>
            <a:tailEnd/>
          </a:ln>
        </p:spPr>
        <p:txBody>
          <a:bodyPr lIns="92075" tIns="46038" rIns="92075" bIns="46038">
            <a:spAutoFit/>
          </a:bodyPr>
          <a:lstStyle/>
          <a:p>
            <a:pPr algn="ctr" eaLnBrk="0" hangingPunct="0"/>
            <a:r>
              <a:rPr lang="en-US" sz="1400"/>
              <a:t>Transfer of assets</a:t>
            </a:r>
          </a:p>
        </p:txBody>
      </p:sp>
      <p:sp>
        <p:nvSpPr>
          <p:cNvPr id="21" name="Line 87"/>
          <p:cNvSpPr>
            <a:spLocks noChangeShapeType="1"/>
          </p:cNvSpPr>
          <p:nvPr/>
        </p:nvSpPr>
        <p:spPr bwMode="auto">
          <a:xfrm>
            <a:off x="5575300" y="4218940"/>
            <a:ext cx="1524000" cy="0"/>
          </a:xfrm>
          <a:prstGeom prst="line">
            <a:avLst/>
          </a:prstGeom>
          <a:noFill/>
          <a:ln w="50800">
            <a:solidFill>
              <a:srgbClr val="FF0000"/>
            </a:solidFill>
            <a:round/>
            <a:headEnd type="none" w="sm" len="sm"/>
            <a:tailEnd type="stealth" w="med" len="lg"/>
          </a:ln>
        </p:spPr>
        <p:txBody>
          <a:bodyPr wrap="none" anchor="ctr"/>
          <a:lstStyle/>
          <a:p>
            <a:endParaRPr lang="en-US"/>
          </a:p>
        </p:txBody>
      </p:sp>
      <p:sp>
        <p:nvSpPr>
          <p:cNvPr id="22" name="Line 89"/>
          <p:cNvSpPr>
            <a:spLocks noChangeShapeType="1"/>
          </p:cNvSpPr>
          <p:nvPr/>
        </p:nvSpPr>
        <p:spPr bwMode="auto">
          <a:xfrm>
            <a:off x="5194300" y="4676140"/>
            <a:ext cx="0" cy="914400"/>
          </a:xfrm>
          <a:prstGeom prst="line">
            <a:avLst/>
          </a:prstGeom>
          <a:noFill/>
          <a:ln w="50800">
            <a:solidFill>
              <a:schemeClr val="tx1"/>
            </a:solidFill>
            <a:round/>
            <a:headEnd type="stealth" w="med" len="lg"/>
            <a:tailEnd type="none" w="sm" len="sm"/>
          </a:ln>
        </p:spPr>
        <p:txBody>
          <a:bodyPr wrap="none" anchor="ctr"/>
          <a:lstStyle/>
          <a:p>
            <a:endParaRPr lang="en-US"/>
          </a:p>
        </p:txBody>
      </p:sp>
      <p:sp>
        <p:nvSpPr>
          <p:cNvPr id="23" name="Rectangle 90"/>
          <p:cNvSpPr>
            <a:spLocks noChangeArrowheads="1"/>
          </p:cNvSpPr>
          <p:nvPr/>
        </p:nvSpPr>
        <p:spPr bwMode="auto">
          <a:xfrm>
            <a:off x="5270500" y="4795204"/>
            <a:ext cx="1295400" cy="523862"/>
          </a:xfrm>
          <a:prstGeom prst="rect">
            <a:avLst/>
          </a:prstGeom>
          <a:noFill/>
          <a:ln w="9525">
            <a:noFill/>
            <a:miter lim="800000"/>
            <a:headEnd/>
            <a:tailEnd/>
          </a:ln>
        </p:spPr>
        <p:txBody>
          <a:bodyPr wrap="square" lIns="92075" tIns="46038" rIns="92075" bIns="46038">
            <a:spAutoFit/>
          </a:bodyPr>
          <a:lstStyle/>
          <a:p>
            <a:pPr eaLnBrk="0" hangingPunct="0"/>
            <a:r>
              <a:rPr lang="en-US" sz="1400" dirty="0"/>
              <a:t>Proceeds from sale</a:t>
            </a:r>
          </a:p>
        </p:txBody>
      </p:sp>
      <p:sp>
        <p:nvSpPr>
          <p:cNvPr id="24" name="Line 92"/>
          <p:cNvSpPr>
            <a:spLocks noChangeShapeType="1"/>
          </p:cNvSpPr>
          <p:nvPr/>
        </p:nvSpPr>
        <p:spPr bwMode="auto">
          <a:xfrm>
            <a:off x="4279900" y="4676140"/>
            <a:ext cx="0" cy="914400"/>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25" name="Rectangle 93"/>
          <p:cNvSpPr>
            <a:spLocks noChangeArrowheads="1"/>
          </p:cNvSpPr>
          <p:nvPr/>
        </p:nvSpPr>
        <p:spPr bwMode="auto">
          <a:xfrm>
            <a:off x="3136900" y="4818531"/>
            <a:ext cx="1066799" cy="540869"/>
          </a:xfrm>
          <a:prstGeom prst="rect">
            <a:avLst/>
          </a:prstGeom>
          <a:noFill/>
          <a:ln w="9525">
            <a:noFill/>
            <a:miter lim="800000"/>
            <a:headEnd/>
            <a:tailEnd/>
          </a:ln>
        </p:spPr>
        <p:txBody>
          <a:bodyPr wrap="square" lIns="92075" tIns="46038" rIns="92075" bIns="46038">
            <a:spAutoFit/>
          </a:bodyPr>
          <a:lstStyle/>
          <a:p>
            <a:pPr algn="r" eaLnBrk="0" hangingPunct="0"/>
            <a:r>
              <a:rPr lang="en-US" sz="1400" dirty="0"/>
              <a:t>Issues securities</a:t>
            </a:r>
          </a:p>
        </p:txBody>
      </p:sp>
      <p:sp>
        <p:nvSpPr>
          <p:cNvPr id="26" name="Rectangle 94"/>
          <p:cNvSpPr>
            <a:spLocks noChangeArrowheads="1"/>
          </p:cNvSpPr>
          <p:nvPr/>
        </p:nvSpPr>
        <p:spPr bwMode="auto">
          <a:xfrm>
            <a:off x="2827338" y="2488565"/>
            <a:ext cx="982662" cy="277641"/>
          </a:xfrm>
          <a:prstGeom prst="rect">
            <a:avLst/>
          </a:prstGeom>
          <a:noFill/>
          <a:ln w="9525">
            <a:noFill/>
            <a:miter lim="800000"/>
            <a:headEnd/>
            <a:tailEnd/>
          </a:ln>
        </p:spPr>
        <p:txBody>
          <a:bodyPr lIns="92075" tIns="46038" rIns="92075" bIns="46038">
            <a:spAutoFit/>
          </a:bodyPr>
          <a:lstStyle/>
          <a:p>
            <a:pPr algn="ctr" eaLnBrk="0" hangingPunct="0"/>
            <a:r>
              <a:rPr lang="en-US" sz="1200" dirty="0"/>
              <a:t>Payments</a:t>
            </a:r>
          </a:p>
        </p:txBody>
      </p:sp>
      <p:sp>
        <p:nvSpPr>
          <p:cNvPr id="27" name="Line 95"/>
          <p:cNvSpPr>
            <a:spLocks noChangeShapeType="1"/>
          </p:cNvSpPr>
          <p:nvPr/>
        </p:nvSpPr>
        <p:spPr bwMode="auto">
          <a:xfrm>
            <a:off x="4279900" y="2847340"/>
            <a:ext cx="0" cy="914400"/>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28" name="Line 97"/>
          <p:cNvSpPr>
            <a:spLocks noChangeShapeType="1"/>
          </p:cNvSpPr>
          <p:nvPr/>
        </p:nvSpPr>
        <p:spPr bwMode="auto">
          <a:xfrm>
            <a:off x="5194300" y="2847340"/>
            <a:ext cx="0" cy="914400"/>
          </a:xfrm>
          <a:prstGeom prst="line">
            <a:avLst/>
          </a:prstGeom>
          <a:noFill/>
          <a:ln w="50800">
            <a:solidFill>
              <a:schemeClr val="tx1"/>
            </a:solidFill>
            <a:round/>
            <a:headEnd type="stealth" w="med" len="lg"/>
            <a:tailEnd type="none" w="sm" len="sm"/>
          </a:ln>
        </p:spPr>
        <p:txBody>
          <a:bodyPr wrap="none" anchor="ctr"/>
          <a:lstStyle/>
          <a:p>
            <a:endParaRPr lang="en-US"/>
          </a:p>
        </p:txBody>
      </p:sp>
      <p:sp>
        <p:nvSpPr>
          <p:cNvPr id="29" name="Rectangle 98"/>
          <p:cNvSpPr>
            <a:spLocks noChangeArrowheads="1"/>
          </p:cNvSpPr>
          <p:nvPr/>
        </p:nvSpPr>
        <p:spPr bwMode="auto">
          <a:xfrm>
            <a:off x="5270500" y="2936240"/>
            <a:ext cx="1295400" cy="523862"/>
          </a:xfrm>
          <a:prstGeom prst="rect">
            <a:avLst/>
          </a:prstGeom>
          <a:noFill/>
          <a:ln w="9525">
            <a:noFill/>
            <a:miter lim="800000"/>
            <a:headEnd/>
            <a:tailEnd/>
          </a:ln>
        </p:spPr>
        <p:txBody>
          <a:bodyPr wrap="square" lIns="92075" tIns="46038" rIns="92075" bIns="46038">
            <a:spAutoFit/>
          </a:bodyPr>
          <a:lstStyle/>
          <a:p>
            <a:pPr eaLnBrk="0" hangingPunct="0"/>
            <a:r>
              <a:rPr lang="en-US" sz="1400" dirty="0"/>
              <a:t>Proceeds from sale</a:t>
            </a:r>
          </a:p>
        </p:txBody>
      </p:sp>
      <p:sp>
        <p:nvSpPr>
          <p:cNvPr id="31" name="TextBox 30"/>
          <p:cNvSpPr txBox="1"/>
          <p:nvPr/>
        </p:nvSpPr>
        <p:spPr>
          <a:xfrm>
            <a:off x="457200" y="6248400"/>
            <a:ext cx="2322367" cy="461665"/>
          </a:xfrm>
          <a:prstGeom prst="rect">
            <a:avLst/>
          </a:prstGeom>
          <a:noFill/>
        </p:spPr>
        <p:txBody>
          <a:bodyPr wrap="none" rtlCol="0">
            <a:spAutoFit/>
          </a:bodyPr>
          <a:lstStyle/>
          <a:p>
            <a:r>
              <a:rPr lang="en-US" sz="1200" dirty="0"/>
              <a:t>Source: M. </a:t>
            </a:r>
            <a:r>
              <a:rPr lang="en-US" sz="1200" dirty="0" err="1"/>
              <a:t>Adelson</a:t>
            </a:r>
            <a:r>
              <a:rPr lang="en-US" sz="1200" dirty="0"/>
              <a:t>, adapted from</a:t>
            </a:r>
          </a:p>
          <a:p>
            <a:r>
              <a:rPr lang="en-US" sz="1200" dirty="0"/>
              <a:t>SEC Staff Report, May 1992</a:t>
            </a:r>
          </a:p>
        </p:txBody>
      </p:sp>
      <p:sp>
        <p:nvSpPr>
          <p:cNvPr id="32" name="Rectangle 99"/>
          <p:cNvSpPr>
            <a:spLocks noChangeArrowheads="1"/>
          </p:cNvSpPr>
          <p:nvPr/>
        </p:nvSpPr>
        <p:spPr bwMode="auto">
          <a:xfrm>
            <a:off x="2971800" y="2936240"/>
            <a:ext cx="1219200" cy="739306"/>
          </a:xfrm>
          <a:prstGeom prst="rect">
            <a:avLst/>
          </a:prstGeom>
          <a:noFill/>
          <a:ln w="9525">
            <a:noFill/>
            <a:miter lim="800000"/>
            <a:headEnd/>
            <a:tailEnd/>
          </a:ln>
        </p:spPr>
        <p:txBody>
          <a:bodyPr wrap="square" lIns="92075" tIns="46038" rIns="92075" bIns="46038">
            <a:spAutoFit/>
          </a:bodyPr>
          <a:lstStyle/>
          <a:p>
            <a:pPr algn="r" eaLnBrk="0" hangingPunct="0"/>
            <a:r>
              <a:rPr lang="en-US" sz="1400" dirty="0"/>
              <a:t>Sale or pledge of assets</a:t>
            </a:r>
          </a:p>
        </p:txBody>
      </p:sp>
      <p:sp>
        <p:nvSpPr>
          <p:cNvPr id="35" name="Rectangle 12"/>
          <p:cNvSpPr>
            <a:spLocks noChangeArrowheads="1"/>
          </p:cNvSpPr>
          <p:nvPr/>
        </p:nvSpPr>
        <p:spPr bwMode="auto">
          <a:xfrm>
            <a:off x="1066800" y="2631440"/>
            <a:ext cx="1676400" cy="20447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57150" indent="46038" defTabSz="820738" eaLnBrk="0" hangingPunct="0">
              <a:lnSpc>
                <a:spcPct val="120000"/>
              </a:lnSpc>
            </a:pPr>
            <a:r>
              <a:rPr lang="en-US" sz="1200" dirty="0">
                <a:solidFill>
                  <a:schemeClr val="bg1"/>
                </a:solidFill>
                <a:latin typeface="Trebuchet MS" pitchFamily="-111" charset="0"/>
              </a:rPr>
              <a:t>Credit Cards </a:t>
            </a:r>
          </a:p>
          <a:p>
            <a:pPr marL="57150" indent="46038" defTabSz="820738" eaLnBrk="0" hangingPunct="0">
              <a:lnSpc>
                <a:spcPct val="120000"/>
              </a:lnSpc>
            </a:pPr>
            <a:r>
              <a:rPr lang="en-US" sz="1200" dirty="0">
                <a:solidFill>
                  <a:schemeClr val="bg1"/>
                </a:solidFill>
                <a:latin typeface="Trebuchet MS" pitchFamily="-111" charset="0"/>
              </a:rPr>
              <a:t>Auto Loans</a:t>
            </a:r>
          </a:p>
          <a:p>
            <a:pPr marL="57150" indent="46038" defTabSz="820738" eaLnBrk="0" hangingPunct="0">
              <a:lnSpc>
                <a:spcPct val="120000"/>
              </a:lnSpc>
            </a:pPr>
            <a:r>
              <a:rPr lang="en-US" sz="1200" dirty="0">
                <a:solidFill>
                  <a:schemeClr val="bg1"/>
                </a:solidFill>
                <a:latin typeface="Trebuchet MS" pitchFamily="-111" charset="0"/>
              </a:rPr>
              <a:t>Dealer Floor Plans</a:t>
            </a:r>
          </a:p>
          <a:p>
            <a:pPr marL="57150" indent="46038" defTabSz="820738" eaLnBrk="0" hangingPunct="0">
              <a:lnSpc>
                <a:spcPct val="120000"/>
              </a:lnSpc>
            </a:pPr>
            <a:r>
              <a:rPr lang="en-US" sz="1200" dirty="0" err="1">
                <a:solidFill>
                  <a:schemeClr val="bg1"/>
                </a:solidFill>
                <a:latin typeface="Trebuchet MS" pitchFamily="-111" charset="0"/>
              </a:rPr>
              <a:t>MarketPlace</a:t>
            </a:r>
            <a:r>
              <a:rPr lang="en-US" sz="1200" dirty="0">
                <a:solidFill>
                  <a:schemeClr val="bg1"/>
                </a:solidFill>
                <a:latin typeface="Trebuchet MS" pitchFamily="-111" charset="0"/>
              </a:rPr>
              <a:t> Lending</a:t>
            </a:r>
          </a:p>
          <a:p>
            <a:pPr marL="57150" indent="46038" defTabSz="820738" eaLnBrk="0" hangingPunct="0">
              <a:lnSpc>
                <a:spcPct val="120000"/>
              </a:lnSpc>
            </a:pPr>
            <a:r>
              <a:rPr lang="en-US" sz="1200" dirty="0">
                <a:solidFill>
                  <a:schemeClr val="bg1"/>
                </a:solidFill>
                <a:latin typeface="Trebuchet MS" pitchFamily="-111" charset="0"/>
              </a:rPr>
              <a:t>Cellphone Receivables</a:t>
            </a:r>
          </a:p>
          <a:p>
            <a:pPr marL="57150" indent="46038" defTabSz="820738" eaLnBrk="0" hangingPunct="0">
              <a:lnSpc>
                <a:spcPct val="120000"/>
              </a:lnSpc>
            </a:pPr>
            <a:endParaRPr lang="en-US" sz="1200" dirty="0">
              <a:solidFill>
                <a:schemeClr val="bg1"/>
              </a:solidFill>
              <a:latin typeface="Trebuchet MS" pitchFamily="-111" charset="0"/>
            </a:endParaRPr>
          </a:p>
          <a:p>
            <a:pPr marL="57150" indent="46038" defTabSz="820738" eaLnBrk="0" hangingPunct="0">
              <a:lnSpc>
                <a:spcPct val="120000"/>
              </a:lnSpc>
            </a:pPr>
            <a:r>
              <a:rPr lang="en-US" sz="1200" dirty="0">
                <a:solidFill>
                  <a:schemeClr val="bg1"/>
                </a:solidFill>
                <a:latin typeface="Trebuchet MS" pitchFamily="-111" charset="0"/>
              </a:rPr>
              <a:t>Home Equity</a:t>
            </a:r>
          </a:p>
          <a:p>
            <a:pPr marL="57150" indent="46038" defTabSz="820738" eaLnBrk="0" hangingPunct="0">
              <a:lnSpc>
                <a:spcPct val="120000"/>
              </a:lnSpc>
            </a:pPr>
            <a:r>
              <a:rPr lang="en-US" sz="1200" dirty="0">
                <a:solidFill>
                  <a:schemeClr val="bg1"/>
                </a:solidFill>
                <a:latin typeface="Trebuchet MS" pitchFamily="-111" charset="0"/>
              </a:rPr>
              <a:t>Student Loans</a:t>
            </a:r>
          </a:p>
          <a:p>
            <a:pPr marL="57150" indent="46038" defTabSz="820738" eaLnBrk="0" hangingPunct="0">
              <a:lnSpc>
                <a:spcPct val="120000"/>
              </a:lnSpc>
            </a:pPr>
            <a:endParaRPr lang="en-US" sz="1200" dirty="0">
              <a:solidFill>
                <a:schemeClr val="bg1"/>
              </a:solidFill>
              <a:latin typeface="Trebuchet MS" pitchFamily="-111" charset="0"/>
            </a:endParaRPr>
          </a:p>
        </p:txBody>
      </p:sp>
      <p:sp>
        <p:nvSpPr>
          <p:cNvPr id="30" name="Line 69">
            <a:extLst>
              <a:ext uri="{FF2B5EF4-FFF2-40B4-BE49-F238E27FC236}">
                <a16:creationId xmlns:a16="http://schemas.microsoft.com/office/drawing/2014/main" id="{C94860CD-1B37-274B-B80F-EE31F059C539}"/>
              </a:ext>
            </a:extLst>
          </p:cNvPr>
          <p:cNvSpPr>
            <a:spLocks noChangeShapeType="1"/>
          </p:cNvSpPr>
          <p:nvPr/>
        </p:nvSpPr>
        <p:spPr bwMode="auto">
          <a:xfrm flipH="1" flipV="1">
            <a:off x="2743200" y="2277428"/>
            <a:ext cx="1130300" cy="18732"/>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33" name="Rectangle 94">
            <a:extLst>
              <a:ext uri="{FF2B5EF4-FFF2-40B4-BE49-F238E27FC236}">
                <a16:creationId xmlns:a16="http://schemas.microsoft.com/office/drawing/2014/main" id="{87506F41-3E66-494A-B515-5B01C75579B8}"/>
              </a:ext>
            </a:extLst>
          </p:cNvPr>
          <p:cNvSpPr>
            <a:spLocks noChangeArrowheads="1"/>
          </p:cNvSpPr>
          <p:nvPr/>
        </p:nvSpPr>
        <p:spPr bwMode="auto">
          <a:xfrm>
            <a:off x="2834640" y="1976120"/>
            <a:ext cx="982662" cy="254558"/>
          </a:xfrm>
          <a:prstGeom prst="rect">
            <a:avLst/>
          </a:prstGeom>
          <a:noFill/>
          <a:ln w="9525">
            <a:noFill/>
            <a:miter lim="800000"/>
            <a:headEnd/>
            <a:tailEnd/>
          </a:ln>
        </p:spPr>
        <p:txBody>
          <a:bodyPr lIns="92075" tIns="46038" rIns="92075" bIns="46038">
            <a:spAutoFit/>
          </a:bodyPr>
          <a:lstStyle/>
          <a:p>
            <a:pPr algn="ctr" eaLnBrk="0" hangingPunct="0"/>
            <a:r>
              <a:rPr lang="en-US" sz="1050" dirty="0"/>
              <a:t>Upfront Cash</a:t>
            </a:r>
          </a:p>
        </p:txBody>
      </p:sp>
      <p:sp>
        <p:nvSpPr>
          <p:cNvPr id="4" name="TextBox 3">
            <a:extLst>
              <a:ext uri="{FF2B5EF4-FFF2-40B4-BE49-F238E27FC236}">
                <a16:creationId xmlns:a16="http://schemas.microsoft.com/office/drawing/2014/main" id="{76DF7E40-99C0-C24A-B1E1-B43826BC2C63}"/>
              </a:ext>
            </a:extLst>
          </p:cNvPr>
          <p:cNvSpPr txBox="1"/>
          <p:nvPr/>
        </p:nvSpPr>
        <p:spPr>
          <a:xfrm>
            <a:off x="6551711" y="6571559"/>
            <a:ext cx="1737360" cy="184666"/>
          </a:xfrm>
          <a:prstGeom prst="rect">
            <a:avLst/>
          </a:prstGeom>
          <a:noFill/>
        </p:spPr>
        <p:txBody>
          <a:bodyPr wrap="square" lIns="0" tIns="0" rIns="0" bIns="0" rtlCol="0">
            <a:noAutofit/>
          </a:bodyPr>
          <a:lstStyle/>
          <a:p>
            <a:r>
              <a:rPr lang="en-US" sz="1200" dirty="0"/>
              <a:t>* e.g. Bank of NY Mellon</a:t>
            </a:r>
          </a:p>
        </p:txBody>
      </p:sp>
    </p:spTree>
    <p:extLst>
      <p:ext uri="{BB962C8B-B14F-4D97-AF65-F5344CB8AC3E}">
        <p14:creationId xmlns:p14="http://schemas.microsoft.com/office/powerpoint/2010/main" val="289966987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animBg="1"/>
      <p:bldP spid="13" grpId="0" animBg="1"/>
      <p:bldP spid="14" grpId="0"/>
      <p:bldP spid="20" grpId="0"/>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Securitization</a:t>
            </a:r>
          </a:p>
        </p:txBody>
      </p:sp>
      <p:sp>
        <p:nvSpPr>
          <p:cNvPr id="3" name="Content Placeholder 2"/>
          <p:cNvSpPr>
            <a:spLocks noGrp="1"/>
          </p:cNvSpPr>
          <p:nvPr>
            <p:ph idx="1"/>
          </p:nvPr>
        </p:nvSpPr>
        <p:spPr/>
        <p:txBody>
          <a:bodyPr>
            <a:noAutofit/>
          </a:bodyPr>
          <a:lstStyle/>
          <a:p>
            <a:r>
              <a:rPr lang="en-US" dirty="0"/>
              <a:t>Why would Issuer securitize?</a:t>
            </a:r>
          </a:p>
          <a:p>
            <a:pPr lvl="1"/>
            <a:r>
              <a:rPr lang="en-US" dirty="0"/>
              <a:t>Funding </a:t>
            </a:r>
          </a:p>
          <a:p>
            <a:pPr lvl="2"/>
            <a:r>
              <a:rPr lang="en-US" dirty="0"/>
              <a:t>Diversifies funding sources</a:t>
            </a:r>
          </a:p>
          <a:p>
            <a:pPr lvl="2"/>
            <a:r>
              <a:rPr lang="en-US" dirty="0"/>
              <a:t>Increases liquidity</a:t>
            </a:r>
          </a:p>
          <a:p>
            <a:pPr lvl="2"/>
            <a:r>
              <a:rPr lang="en-US" dirty="0"/>
              <a:t>Lowers the cost of funds</a:t>
            </a:r>
          </a:p>
          <a:p>
            <a:pPr lvl="2"/>
            <a:r>
              <a:rPr lang="en-US" dirty="0"/>
              <a:t>Increases the “velocity” of the balance sheet</a:t>
            </a:r>
          </a:p>
          <a:p>
            <a:pPr lvl="1"/>
            <a:r>
              <a:rPr lang="en-US" dirty="0"/>
              <a:t>Increases Investor Base</a:t>
            </a:r>
          </a:p>
          <a:p>
            <a:pPr lvl="1"/>
            <a:r>
              <a:rPr lang="en-US" dirty="0"/>
              <a:t>Arbitrage</a:t>
            </a:r>
          </a:p>
          <a:p>
            <a:pPr lvl="1"/>
            <a:r>
              <a:rPr lang="en-US" dirty="0"/>
              <a:t>Selling assets into SPV </a:t>
            </a:r>
          </a:p>
          <a:p>
            <a:pPr lvl="2"/>
            <a:r>
              <a:rPr lang="en-US" dirty="0"/>
              <a:t>Risk Transfer - separates credit of assets from Issuer’s credit</a:t>
            </a:r>
          </a:p>
          <a:p>
            <a:pPr lvl="2"/>
            <a:r>
              <a:rPr lang="en-US" dirty="0"/>
              <a:t>Results in Capital Relief for Banks</a:t>
            </a:r>
          </a:p>
          <a:p>
            <a:pPr lvl="2"/>
            <a:r>
              <a:rPr lang="en-US" dirty="0"/>
              <a:t>”Bankruptcy remote” (something an investor would care about)</a:t>
            </a:r>
          </a:p>
          <a:p>
            <a:pPr lvl="2"/>
            <a:r>
              <a:rPr lang="en-US" dirty="0"/>
              <a:t>ALM - Matches Assets of SPV with Liabilities issued by SPV</a:t>
            </a:r>
          </a:p>
        </p:txBody>
      </p:sp>
    </p:spTree>
    <p:extLst>
      <p:ext uri="{BB962C8B-B14F-4D97-AF65-F5344CB8AC3E}">
        <p14:creationId xmlns:p14="http://schemas.microsoft.com/office/powerpoint/2010/main" val="177071952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Securitization</a:t>
            </a:r>
          </a:p>
        </p:txBody>
      </p:sp>
      <p:sp>
        <p:nvSpPr>
          <p:cNvPr id="3" name="Content Placeholder 2"/>
          <p:cNvSpPr>
            <a:spLocks noGrp="1"/>
          </p:cNvSpPr>
          <p:nvPr>
            <p:ph idx="1"/>
          </p:nvPr>
        </p:nvSpPr>
        <p:spPr>
          <a:xfrm>
            <a:off x="457200" y="1143001"/>
            <a:ext cx="8229600" cy="5105399"/>
          </a:xfrm>
        </p:spPr>
        <p:txBody>
          <a:bodyPr>
            <a:normAutofit/>
          </a:bodyPr>
          <a:lstStyle/>
          <a:p>
            <a:r>
              <a:rPr lang="en-US" dirty="0"/>
              <a:t>Benefits</a:t>
            </a:r>
          </a:p>
          <a:p>
            <a:pPr lvl="1"/>
            <a:r>
              <a:rPr lang="en-US" dirty="0"/>
              <a:t>Lower borrowing (mortgage) rates </a:t>
            </a:r>
          </a:p>
          <a:p>
            <a:pPr lvl="1"/>
            <a:r>
              <a:rPr lang="en-US" dirty="0"/>
              <a:t>Wider availability of credit (mortgages) to borrowers</a:t>
            </a:r>
          </a:p>
          <a:p>
            <a:pPr lvl="1"/>
            <a:r>
              <a:rPr lang="en-US" dirty="0"/>
              <a:t>Equalization of rates nationwide</a:t>
            </a:r>
          </a:p>
          <a:p>
            <a:pPr lvl="1"/>
            <a:r>
              <a:rPr lang="en-US" dirty="0"/>
              <a:t>Standardization of the application process / faster decisions</a:t>
            </a:r>
          </a:p>
          <a:p>
            <a:pPr lvl="1"/>
            <a:r>
              <a:rPr lang="en-US" dirty="0"/>
              <a:t>Higher rate of home ownership</a:t>
            </a:r>
          </a:p>
          <a:p>
            <a:endParaRPr lang="en-US" dirty="0"/>
          </a:p>
          <a:p>
            <a:r>
              <a:rPr lang="en-US" dirty="0"/>
              <a:t>Improper Uses of Securitization</a:t>
            </a:r>
          </a:p>
          <a:p>
            <a:pPr lvl="1"/>
            <a:r>
              <a:rPr lang="en-US" dirty="0"/>
              <a:t>Transaction lacks economic substance / company retains risks and benefits of ownership</a:t>
            </a:r>
          </a:p>
          <a:p>
            <a:pPr lvl="1"/>
            <a:r>
              <a:rPr lang="en-US" dirty="0"/>
              <a:t>But achieves </a:t>
            </a:r>
          </a:p>
          <a:p>
            <a:pPr lvl="2"/>
            <a:r>
              <a:rPr lang="en-US" dirty="0"/>
              <a:t>Accounting results (Company “sells” assets / shrinks balance sheet )</a:t>
            </a:r>
          </a:p>
          <a:p>
            <a:pPr lvl="2"/>
            <a:r>
              <a:rPr lang="en-US" dirty="0"/>
              <a:t>Frees up Capital</a:t>
            </a:r>
          </a:p>
          <a:p>
            <a:pPr lvl="2"/>
            <a:r>
              <a:rPr lang="en-US" dirty="0"/>
              <a:t>Gain-on-sale accounting:  Book inflated earnings based on flawed projections</a:t>
            </a:r>
          </a:p>
        </p:txBody>
      </p:sp>
    </p:spTree>
    <p:extLst>
      <p:ext uri="{BB962C8B-B14F-4D97-AF65-F5344CB8AC3E}">
        <p14:creationId xmlns:p14="http://schemas.microsoft.com/office/powerpoint/2010/main" val="208350430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0456" cy="307777"/>
          </a:xfrm>
        </p:spPr>
        <p:txBody>
          <a:bodyPr/>
          <a:lstStyle/>
          <a:p>
            <a:r>
              <a:rPr lang="en-US" b="1" dirty="0">
                <a:solidFill>
                  <a:schemeClr val="accent1"/>
                </a:solidFill>
              </a:rPr>
              <a:t>Credit Enhancement</a:t>
            </a:r>
          </a:p>
        </p:txBody>
      </p:sp>
      <p:sp>
        <p:nvSpPr>
          <p:cNvPr id="3" name="Content Placeholder 2"/>
          <p:cNvSpPr>
            <a:spLocks noGrp="1"/>
          </p:cNvSpPr>
          <p:nvPr>
            <p:ph idx="1"/>
          </p:nvPr>
        </p:nvSpPr>
        <p:spPr>
          <a:xfrm>
            <a:off x="457200" y="1143001"/>
            <a:ext cx="8229600" cy="1752599"/>
          </a:xfrm>
        </p:spPr>
        <p:txBody>
          <a:bodyPr>
            <a:noAutofit/>
          </a:bodyPr>
          <a:lstStyle/>
          <a:p>
            <a:pPr>
              <a:lnSpc>
                <a:spcPct val="110000"/>
              </a:lnSpc>
              <a:spcBef>
                <a:spcPts val="0"/>
              </a:spcBef>
            </a:pPr>
            <a:r>
              <a:rPr lang="en-US" dirty="0"/>
              <a:t>If no GSE guarantee (i.e. a Non-Agency securitization), then structures require </a:t>
            </a:r>
            <a:r>
              <a:rPr lang="en-US" b="1" dirty="0">
                <a:solidFill>
                  <a:schemeClr val="accent1"/>
                </a:solidFill>
              </a:rPr>
              <a:t>credit enhancement</a:t>
            </a:r>
          </a:p>
          <a:p>
            <a:pPr marL="457200" lvl="1">
              <a:lnSpc>
                <a:spcPct val="110000"/>
              </a:lnSpc>
              <a:spcBef>
                <a:spcPts val="0"/>
              </a:spcBef>
              <a:buFont typeface="+mj-lt"/>
              <a:buAutoNum type="arabicParenR"/>
              <a:tabLst>
                <a:tab pos="509588" algn="l"/>
                <a:tab pos="561975" algn="l"/>
              </a:tabLst>
            </a:pPr>
            <a:r>
              <a:rPr lang="en-US" dirty="0"/>
              <a:t>Senior-Subordinate</a:t>
            </a:r>
          </a:p>
          <a:p>
            <a:pPr marL="457200" lvl="1">
              <a:lnSpc>
                <a:spcPct val="110000"/>
              </a:lnSpc>
              <a:spcBef>
                <a:spcPts val="0"/>
              </a:spcBef>
              <a:buFont typeface="+mj-lt"/>
              <a:buAutoNum type="arabicParenR"/>
              <a:tabLst>
                <a:tab pos="509588" algn="l"/>
                <a:tab pos="561975" algn="l"/>
              </a:tabLst>
            </a:pPr>
            <a:r>
              <a:rPr lang="en-US" dirty="0"/>
              <a:t>Overcollateralization</a:t>
            </a:r>
          </a:p>
          <a:p>
            <a:pPr marL="457200" lvl="1">
              <a:lnSpc>
                <a:spcPct val="110000"/>
              </a:lnSpc>
              <a:spcBef>
                <a:spcPts val="0"/>
              </a:spcBef>
              <a:buFont typeface="+mj-lt"/>
              <a:buAutoNum type="arabicParenR"/>
              <a:tabLst>
                <a:tab pos="509588" algn="l"/>
                <a:tab pos="561975" algn="l"/>
              </a:tabLst>
            </a:pPr>
            <a:r>
              <a:rPr lang="en-US" dirty="0"/>
              <a:t>Reserve Account / 							“Excess Spread” 	</a:t>
            </a:r>
          </a:p>
          <a:p>
            <a:pPr marL="457200" lvl="1">
              <a:lnSpc>
                <a:spcPct val="110000"/>
              </a:lnSpc>
              <a:spcBef>
                <a:spcPts val="0"/>
              </a:spcBef>
              <a:buFont typeface="+mj-lt"/>
              <a:buAutoNum type="arabicParenR"/>
              <a:tabLst>
                <a:tab pos="509588" algn="l"/>
                <a:tab pos="561975" algn="l"/>
              </a:tabLst>
            </a:pPr>
            <a:endParaRPr lang="en-US" dirty="0"/>
          </a:p>
          <a:p>
            <a:pPr marL="457200" lvl="1">
              <a:lnSpc>
                <a:spcPct val="110000"/>
              </a:lnSpc>
              <a:spcBef>
                <a:spcPts val="0"/>
              </a:spcBef>
              <a:buFont typeface="+mj-lt"/>
              <a:buAutoNum type="arabicParenR"/>
              <a:tabLst>
                <a:tab pos="509588" algn="l"/>
                <a:tab pos="561975" algn="l"/>
              </a:tabLst>
            </a:pPr>
            <a:endParaRPr lang="en-US" dirty="0"/>
          </a:p>
          <a:p>
            <a:pPr marL="457200" lvl="1">
              <a:lnSpc>
                <a:spcPct val="110000"/>
              </a:lnSpc>
              <a:spcBef>
                <a:spcPts val="0"/>
              </a:spcBef>
              <a:buFont typeface="+mj-lt"/>
              <a:buAutoNum type="arabicParenR"/>
              <a:tabLst>
                <a:tab pos="509588" algn="l"/>
                <a:tab pos="561975" algn="l"/>
              </a:tabLst>
            </a:pPr>
            <a:endParaRPr lang="en-US" dirty="0"/>
          </a:p>
          <a:p>
            <a:pPr marL="457200" lvl="1">
              <a:lnSpc>
                <a:spcPct val="110000"/>
              </a:lnSpc>
              <a:spcBef>
                <a:spcPts val="0"/>
              </a:spcBef>
              <a:buFont typeface="+mj-lt"/>
              <a:buAutoNum type="arabicParenR"/>
              <a:tabLst>
                <a:tab pos="509588" algn="l"/>
                <a:tab pos="561975" algn="l"/>
              </a:tabLst>
            </a:pPr>
            <a:endParaRPr lang="en-US" dirty="0"/>
          </a:p>
          <a:p>
            <a:pPr marL="457200" lvl="1">
              <a:lnSpc>
                <a:spcPct val="110000"/>
              </a:lnSpc>
              <a:spcBef>
                <a:spcPts val="0"/>
              </a:spcBef>
              <a:buFont typeface="+mj-lt"/>
              <a:buAutoNum type="arabicParenR"/>
              <a:tabLst>
                <a:tab pos="509588" algn="l"/>
                <a:tab pos="561975" algn="l"/>
              </a:tabLst>
            </a:pPr>
            <a:endParaRPr lang="en-US" dirty="0"/>
          </a:p>
          <a:p>
            <a:pPr marL="457200" lvl="1">
              <a:lnSpc>
                <a:spcPct val="110000"/>
              </a:lnSpc>
              <a:spcBef>
                <a:spcPts val="0"/>
              </a:spcBef>
              <a:buFont typeface="+mj-lt"/>
              <a:buAutoNum type="arabicParenR"/>
              <a:tabLst>
                <a:tab pos="509588" algn="l"/>
                <a:tab pos="561975" algn="l"/>
              </a:tabLst>
            </a:pPr>
            <a:endParaRPr lang="en-US" dirty="0"/>
          </a:p>
          <a:p>
            <a:pPr marL="457200" lvl="1">
              <a:lnSpc>
                <a:spcPct val="110000"/>
              </a:lnSpc>
              <a:spcBef>
                <a:spcPts val="0"/>
              </a:spcBef>
              <a:buFont typeface="+mj-lt"/>
              <a:buAutoNum type="arabicParenR"/>
              <a:tabLst>
                <a:tab pos="509588" algn="l"/>
                <a:tab pos="561975" algn="l"/>
              </a:tabLst>
            </a:pPr>
            <a:endParaRPr lang="en-US" dirty="0"/>
          </a:p>
          <a:p>
            <a:pPr marL="457200" lvl="1">
              <a:lnSpc>
                <a:spcPct val="110000"/>
              </a:lnSpc>
              <a:spcBef>
                <a:spcPts val="0"/>
              </a:spcBef>
              <a:buFont typeface="+mj-lt"/>
              <a:buAutoNum type="arabicParenR"/>
              <a:tabLst>
                <a:tab pos="509588" algn="l"/>
                <a:tab pos="561975" algn="l"/>
              </a:tabLst>
            </a:pPr>
            <a:endParaRPr lang="en-US" dirty="0"/>
          </a:p>
          <a:p>
            <a:pPr marL="457200" lvl="1">
              <a:lnSpc>
                <a:spcPct val="110000"/>
              </a:lnSpc>
              <a:spcBef>
                <a:spcPts val="0"/>
              </a:spcBef>
              <a:buFont typeface="+mj-lt"/>
              <a:buAutoNum type="arabicParenR"/>
              <a:tabLst>
                <a:tab pos="509588" algn="l"/>
                <a:tab pos="561975" algn="l"/>
              </a:tabLst>
            </a:pPr>
            <a:endParaRPr lang="en-US" dirty="0"/>
          </a:p>
          <a:p>
            <a:pPr marL="457200" lvl="1">
              <a:lnSpc>
                <a:spcPct val="110000"/>
              </a:lnSpc>
              <a:spcBef>
                <a:spcPts val="0"/>
              </a:spcBef>
              <a:buFont typeface="+mj-lt"/>
              <a:buAutoNum type="arabicParenR"/>
              <a:tabLst>
                <a:tab pos="509588" algn="l"/>
                <a:tab pos="561975" algn="l"/>
              </a:tabLst>
            </a:pPr>
            <a:endParaRPr lang="en-US" dirty="0"/>
          </a:p>
          <a:p>
            <a:pPr marL="457200" lvl="1">
              <a:lnSpc>
                <a:spcPct val="110000"/>
              </a:lnSpc>
              <a:spcBef>
                <a:spcPts val="0"/>
              </a:spcBef>
              <a:buFont typeface="+mj-lt"/>
              <a:buAutoNum type="arabicParenR"/>
              <a:tabLst>
                <a:tab pos="509588" algn="l"/>
                <a:tab pos="561975" algn="l"/>
              </a:tabLst>
            </a:pPr>
            <a:endParaRPr lang="en-US" dirty="0"/>
          </a:p>
          <a:p>
            <a:pPr marL="457200" lvl="1">
              <a:lnSpc>
                <a:spcPct val="110000"/>
              </a:lnSpc>
              <a:spcBef>
                <a:spcPts val="0"/>
              </a:spcBef>
              <a:buFont typeface="+mj-lt"/>
              <a:buAutoNum type="arabicParenR"/>
              <a:tabLst>
                <a:tab pos="509588" algn="l"/>
                <a:tab pos="561975" algn="l"/>
              </a:tabLst>
            </a:pPr>
            <a:endParaRPr lang="en-US" dirty="0"/>
          </a:p>
          <a:p>
            <a:pPr marL="457200" lvl="1">
              <a:lnSpc>
                <a:spcPct val="110000"/>
              </a:lnSpc>
              <a:spcBef>
                <a:spcPts val="0"/>
              </a:spcBef>
              <a:buFont typeface="+mj-lt"/>
              <a:buAutoNum type="arabicParenR"/>
              <a:tabLst>
                <a:tab pos="509588" algn="l"/>
                <a:tab pos="561975" algn="l"/>
              </a:tabLst>
            </a:pPr>
            <a:r>
              <a:rPr lang="en-US" dirty="0"/>
              <a:t>“Wrap”: A financial guarantee provided by highly-rated Insurer </a:t>
            </a:r>
          </a:p>
          <a:p>
            <a:pPr lvl="2">
              <a:spcBef>
                <a:spcPts val="0"/>
              </a:spcBef>
              <a:buClr>
                <a:srgbClr val="00B0F0"/>
              </a:buClr>
              <a:tabLst>
                <a:tab pos="509588" algn="l"/>
                <a:tab pos="561975" algn="l"/>
              </a:tabLst>
            </a:pPr>
            <a:r>
              <a:rPr lang="en-US" dirty="0"/>
              <a:t>A surety bond issued by monoline insurance company which guaranteed timely payment of interest and ultimate repayment of principal</a:t>
            </a:r>
          </a:p>
          <a:p>
            <a:pPr lvl="2">
              <a:spcBef>
                <a:spcPts val="0"/>
              </a:spcBef>
              <a:buClr>
                <a:srgbClr val="00B0F0"/>
              </a:buClr>
              <a:tabLst>
                <a:tab pos="509588" algn="l"/>
                <a:tab pos="561975" algn="l"/>
              </a:tabLst>
            </a:pPr>
            <a:r>
              <a:rPr lang="en-US" dirty="0"/>
              <a:t>Borrower pays for mortgage insurance to cover losses up to a specified LTV</a:t>
            </a:r>
          </a:p>
          <a:p>
            <a:pPr lvl="2">
              <a:spcBef>
                <a:spcPts val="0"/>
              </a:spcBef>
              <a:buClr>
                <a:srgbClr val="00B0F0"/>
              </a:buClr>
              <a:tabLst>
                <a:tab pos="509588" algn="l"/>
                <a:tab pos="561975" algn="l"/>
              </a:tabLst>
            </a:pPr>
            <a:r>
              <a:rPr lang="en-US" dirty="0"/>
              <a:t>Very common before the Financial Crisis. Very rarely used now.</a:t>
            </a:r>
          </a:p>
          <a:p>
            <a:pPr marL="571500" lvl="2" indent="-342900">
              <a:lnSpc>
                <a:spcPct val="110000"/>
              </a:lnSpc>
              <a:spcBef>
                <a:spcPts val="0"/>
              </a:spcBef>
              <a:buFont typeface="+mj-lt"/>
              <a:buAutoNum type="arabicParenR"/>
            </a:pPr>
            <a:endParaRPr 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560320" y="1643488"/>
            <a:ext cx="6355080" cy="3112330"/>
          </a:xfrm>
          <a:prstGeom prst="rect">
            <a:avLst/>
          </a:prstGeom>
        </p:spPr>
      </p:pic>
      <p:sp>
        <p:nvSpPr>
          <p:cNvPr id="6" name="TextBox 5"/>
          <p:cNvSpPr txBox="1"/>
          <p:nvPr/>
        </p:nvSpPr>
        <p:spPr>
          <a:xfrm>
            <a:off x="2560320" y="6535281"/>
            <a:ext cx="1408719" cy="276999"/>
          </a:xfrm>
          <a:prstGeom prst="rect">
            <a:avLst/>
          </a:prstGeom>
          <a:noFill/>
        </p:spPr>
        <p:txBody>
          <a:bodyPr wrap="none" rtlCol="0">
            <a:spAutoFit/>
          </a:bodyPr>
          <a:lstStyle/>
          <a:p>
            <a:r>
              <a:rPr lang="en-US" sz="1200" dirty="0"/>
              <a:t>Source: C. Mohebbi</a:t>
            </a:r>
          </a:p>
        </p:txBody>
      </p:sp>
      <p:sp>
        <p:nvSpPr>
          <p:cNvPr id="10" name="TextBox 9"/>
          <p:cNvSpPr txBox="1"/>
          <p:nvPr/>
        </p:nvSpPr>
        <p:spPr>
          <a:xfrm>
            <a:off x="6080760" y="6154579"/>
            <a:ext cx="777240" cy="246221"/>
          </a:xfrm>
          <a:prstGeom prst="rect">
            <a:avLst/>
          </a:prstGeom>
          <a:noFill/>
        </p:spPr>
        <p:txBody>
          <a:bodyPr wrap="square" lIns="0" tIns="0" rIns="0" bIns="0" rtlCol="0">
            <a:spAutoFit/>
          </a:bodyPr>
          <a:lstStyle/>
          <a:p>
            <a:r>
              <a:rPr lang="en-US" sz="1600" b="1" dirty="0">
                <a:solidFill>
                  <a:srgbClr val="B4425D"/>
                </a:solidFill>
              </a:rPr>
              <a:t>Why?</a:t>
            </a:r>
          </a:p>
        </p:txBody>
      </p:sp>
    </p:spTree>
    <p:extLst>
      <p:ext uri="{BB962C8B-B14F-4D97-AF65-F5344CB8AC3E}">
        <p14:creationId xmlns:p14="http://schemas.microsoft.com/office/powerpoint/2010/main" val="234755884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7" end="1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8" end="1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Topics</a:t>
            </a:r>
          </a:p>
        </p:txBody>
      </p:sp>
      <p:sp>
        <p:nvSpPr>
          <p:cNvPr id="3" name="Content Placeholder 2"/>
          <p:cNvSpPr>
            <a:spLocks noGrp="1"/>
          </p:cNvSpPr>
          <p:nvPr>
            <p:ph idx="1"/>
          </p:nvPr>
        </p:nvSpPr>
        <p:spPr/>
        <p:txBody>
          <a:bodyPr>
            <a:noAutofit/>
          </a:bodyPr>
          <a:lstStyle/>
          <a:p>
            <a:pPr marL="285750" indent="-285750">
              <a:buFont typeface="Wingdings" panose="05000000000000000000" pitchFamily="2" charset="2"/>
              <a:buChar char="Ø"/>
            </a:pPr>
            <a:r>
              <a:rPr lang="en-US" dirty="0"/>
              <a:t>Previous Homework</a:t>
            </a:r>
          </a:p>
          <a:p>
            <a:pPr marL="285750" indent="-285750">
              <a:buFont typeface="Wingdings" panose="05000000000000000000" pitchFamily="2" charset="2"/>
              <a:buChar char="Ø"/>
            </a:pPr>
            <a:r>
              <a:rPr lang="en-US" dirty="0"/>
              <a:t>A more complex Toy Monte Carlo OAS model</a:t>
            </a:r>
          </a:p>
          <a:p>
            <a:pPr marL="285750" indent="-285750">
              <a:buFont typeface="Wingdings" panose="05000000000000000000" pitchFamily="2" charset="2"/>
              <a:buChar char="Ø"/>
            </a:pPr>
            <a:r>
              <a:rPr lang="en-US" dirty="0"/>
              <a:t>Hedging</a:t>
            </a:r>
          </a:p>
          <a:p>
            <a:pPr marL="285750" indent="-285750">
              <a:buFont typeface="Wingdings" panose="05000000000000000000" pitchFamily="2" charset="2"/>
              <a:buChar char="Ø"/>
            </a:pPr>
            <a:r>
              <a:rPr lang="en-US" dirty="0"/>
              <a:t>Model Durations vs Empirical Durations</a:t>
            </a:r>
          </a:p>
          <a:p>
            <a:pPr marL="285750" indent="-285750">
              <a:buFont typeface="Wingdings" panose="05000000000000000000" pitchFamily="2" charset="2"/>
              <a:buChar char="Ø"/>
            </a:pPr>
            <a:r>
              <a:rPr lang="en-US" dirty="0"/>
              <a:t>A Review of Securitization Concepts</a:t>
            </a:r>
          </a:p>
          <a:p>
            <a:pPr marL="285750" indent="-285750">
              <a:buFont typeface="Wingdings" panose="05000000000000000000" pitchFamily="2" charset="2"/>
              <a:buChar char="Ø"/>
            </a:pPr>
            <a:r>
              <a:rPr lang="en-US" dirty="0"/>
              <a:t>Credit Enhancement</a:t>
            </a:r>
          </a:p>
          <a:p>
            <a:pPr marL="285750" indent="-285750">
              <a:buFont typeface="Wingdings" panose="05000000000000000000" pitchFamily="2" charset="2"/>
              <a:buChar char="Ø"/>
            </a:pPr>
            <a:r>
              <a:rPr lang="en-US" dirty="0"/>
              <a:t>CRT’s</a:t>
            </a:r>
          </a:p>
          <a:p>
            <a:pPr marL="285750" indent="-285750">
              <a:buFont typeface="Wingdings" panose="05000000000000000000" pitchFamily="2" charset="2"/>
              <a:buChar char="Ø"/>
            </a:pPr>
            <a:r>
              <a:rPr lang="en-US" dirty="0"/>
              <a:t>RMBS (Non-Agency MBS)</a:t>
            </a:r>
          </a:p>
          <a:p>
            <a:pPr marL="285750" indent="-285750">
              <a:buFont typeface="Wingdings" panose="05000000000000000000" pitchFamily="2" charset="2"/>
              <a:buChar char="Ø"/>
            </a:pPr>
            <a:r>
              <a:rPr lang="en-US" dirty="0"/>
              <a:t>CMBS, CMBX</a:t>
            </a:r>
          </a:p>
          <a:p>
            <a:pPr marL="285750" indent="-285750">
              <a:buFont typeface="Wingdings" panose="05000000000000000000" pitchFamily="2" charset="2"/>
              <a:buChar char="Ø"/>
            </a:pPr>
            <a:r>
              <a:rPr lang="en-US" dirty="0"/>
              <a:t>Homework</a:t>
            </a:r>
          </a:p>
        </p:txBody>
      </p:sp>
    </p:spTree>
    <p:extLst>
      <p:ext uri="{BB962C8B-B14F-4D97-AF65-F5344CB8AC3E}">
        <p14:creationId xmlns:p14="http://schemas.microsoft.com/office/powerpoint/2010/main" val="4242529304"/>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Enhancement</a:t>
            </a:r>
          </a:p>
        </p:txBody>
      </p:sp>
      <p:sp>
        <p:nvSpPr>
          <p:cNvPr id="3" name="Content Placeholder 2"/>
          <p:cNvSpPr>
            <a:spLocks noGrp="1"/>
          </p:cNvSpPr>
          <p:nvPr>
            <p:ph idx="1"/>
          </p:nvPr>
        </p:nvSpPr>
        <p:spPr>
          <a:xfrm>
            <a:off x="457200" y="1143001"/>
            <a:ext cx="4419600" cy="3200399"/>
          </a:xfrm>
        </p:spPr>
        <p:txBody>
          <a:bodyPr>
            <a:noAutofit/>
          </a:bodyPr>
          <a:lstStyle/>
          <a:p>
            <a:pPr marL="342900" indent="-342900">
              <a:lnSpc>
                <a:spcPct val="110000"/>
              </a:lnSpc>
              <a:spcBef>
                <a:spcPts val="0"/>
              </a:spcBef>
              <a:buFont typeface="+mj-lt"/>
              <a:buAutoNum type="arabicParenR"/>
            </a:pPr>
            <a:r>
              <a:rPr lang="en-US" dirty="0"/>
              <a:t>Subordination: Interest and principal that would have been distributed to subordinate classes is re-directed to more senior classes</a:t>
            </a:r>
          </a:p>
          <a:p>
            <a:pPr marL="342900" indent="-342900">
              <a:lnSpc>
                <a:spcPct val="110000"/>
              </a:lnSpc>
              <a:spcBef>
                <a:spcPts val="0"/>
              </a:spcBef>
              <a:buFont typeface="+mj-lt"/>
              <a:buAutoNum type="arabicParenR"/>
            </a:pPr>
            <a:endParaRPr lang="en-US" dirty="0"/>
          </a:p>
          <a:p>
            <a:pPr marL="342900" indent="-342900">
              <a:lnSpc>
                <a:spcPct val="110000"/>
              </a:lnSpc>
              <a:spcBef>
                <a:spcPts val="0"/>
              </a:spcBef>
              <a:buFont typeface="+mj-lt"/>
              <a:buAutoNum type="arabicParenR"/>
            </a:pPr>
            <a:endParaRPr lang="en-US" dirty="0"/>
          </a:p>
          <a:p>
            <a:pPr marL="342900" indent="-342900">
              <a:lnSpc>
                <a:spcPct val="110000"/>
              </a:lnSpc>
              <a:spcBef>
                <a:spcPts val="0"/>
              </a:spcBef>
              <a:buFont typeface="+mj-lt"/>
              <a:buAutoNum type="arabicParenR"/>
            </a:pPr>
            <a:endParaRPr lang="en-US" dirty="0"/>
          </a:p>
          <a:p>
            <a:pPr marL="342900" indent="-342900">
              <a:lnSpc>
                <a:spcPct val="110000"/>
              </a:lnSpc>
              <a:spcBef>
                <a:spcPts val="0"/>
              </a:spcBef>
              <a:buFont typeface="+mj-lt"/>
              <a:buAutoNum type="arabicParenR"/>
            </a:pPr>
            <a:endParaRPr lang="en-US" dirty="0"/>
          </a:p>
          <a:p>
            <a:pPr marL="342900" indent="-342900">
              <a:lnSpc>
                <a:spcPct val="110000"/>
              </a:lnSpc>
              <a:spcBef>
                <a:spcPts val="0"/>
              </a:spcBef>
              <a:buFont typeface="+mj-lt"/>
              <a:buAutoNum type="arabicParenR"/>
            </a:pPr>
            <a:endParaRPr lang="en-US" dirty="0"/>
          </a:p>
          <a:p>
            <a:pPr marL="342900" indent="-342900">
              <a:lnSpc>
                <a:spcPct val="110000"/>
              </a:lnSpc>
              <a:spcBef>
                <a:spcPts val="0"/>
              </a:spcBef>
              <a:buFont typeface="+mj-lt"/>
              <a:buAutoNum type="arabicParenR"/>
            </a:pPr>
            <a:endParaRPr lang="en-US" dirty="0"/>
          </a:p>
          <a:p>
            <a:pPr marL="342900" indent="-342900">
              <a:lnSpc>
                <a:spcPct val="110000"/>
              </a:lnSpc>
              <a:spcBef>
                <a:spcPts val="0"/>
              </a:spcBef>
              <a:buFont typeface="+mj-lt"/>
              <a:buAutoNum type="arabicParenR"/>
            </a:pPr>
            <a:endParaRPr lang="en-US" dirty="0"/>
          </a:p>
          <a:p>
            <a:pPr marL="342900" indent="-342900">
              <a:lnSpc>
                <a:spcPct val="110000"/>
              </a:lnSpc>
              <a:spcBef>
                <a:spcPts val="0"/>
              </a:spcBef>
              <a:buFont typeface="+mj-lt"/>
              <a:buAutoNum type="arabicParenR"/>
            </a:pPr>
            <a:endParaRPr lang="en-US" dirty="0"/>
          </a:p>
          <a:p>
            <a:pPr marL="342900" indent="-342900">
              <a:lnSpc>
                <a:spcPct val="110000"/>
              </a:lnSpc>
              <a:spcBef>
                <a:spcPts val="0"/>
              </a:spcBef>
              <a:buFont typeface="+mj-lt"/>
              <a:buAutoNum type="arabicParenR"/>
            </a:pPr>
            <a:r>
              <a:rPr lang="en-US" dirty="0"/>
              <a:t>Overcollateralization: More assets (loans) than liabilities (securities issued)</a:t>
            </a:r>
            <a:endParaRPr lang="en-US" dirty="0">
              <a:solidFill>
                <a:srgbClr val="FFFFFF"/>
              </a:solidFill>
            </a:endParaRPr>
          </a:p>
          <a:p>
            <a:pPr marL="342900" indent="-342900">
              <a:lnSpc>
                <a:spcPct val="110000"/>
              </a:lnSpc>
              <a:spcBef>
                <a:spcPts val="0"/>
              </a:spcBef>
              <a:buFont typeface="+mj-lt"/>
              <a:buAutoNum type="arabicParenR"/>
            </a:pPr>
            <a:endParaRPr lang="en-US" dirty="0">
              <a:solidFill>
                <a:srgbClr val="FFFFFF"/>
              </a:solidFill>
            </a:endParaRPr>
          </a:p>
          <a:p>
            <a:pPr marL="342900" indent="-342900">
              <a:lnSpc>
                <a:spcPct val="110000"/>
              </a:lnSpc>
              <a:spcBef>
                <a:spcPts val="0"/>
              </a:spcBef>
              <a:buFont typeface="+mj-lt"/>
              <a:buAutoNum type="arabicParenR"/>
            </a:pPr>
            <a:endParaRPr lang="en-US" dirty="0">
              <a:solidFill>
                <a:srgbClr val="FFFFFF"/>
              </a:solidFill>
            </a:endParaRPr>
          </a:p>
          <a:p>
            <a:pPr marL="342900" indent="-342900">
              <a:lnSpc>
                <a:spcPct val="110000"/>
              </a:lnSpc>
              <a:spcBef>
                <a:spcPts val="0"/>
              </a:spcBef>
              <a:buFont typeface="+mj-lt"/>
              <a:buAutoNum type="arabicParenR"/>
            </a:pPr>
            <a:r>
              <a:rPr lang="en-US" dirty="0"/>
              <a:t>Reserve Account / Excess spread </a:t>
            </a:r>
          </a:p>
          <a:p>
            <a:pPr lvl="2">
              <a:lnSpc>
                <a:spcPct val="110000"/>
              </a:lnSpc>
              <a:spcBef>
                <a:spcPts val="0"/>
              </a:spcBef>
            </a:pPr>
            <a:r>
              <a:rPr lang="en-US" dirty="0"/>
              <a:t>Excess funds from the interest paid on the home equity loans after expenses are kept in a Reserve Account</a:t>
            </a:r>
          </a:p>
          <a:p>
            <a:pPr lvl="2">
              <a:lnSpc>
                <a:spcPct val="110000"/>
              </a:lnSpc>
              <a:spcBef>
                <a:spcPts val="0"/>
              </a:spcBef>
            </a:pPr>
            <a:r>
              <a:rPr lang="en-US" dirty="0"/>
              <a:t>Excess spread accelerates principal payments to bondholders</a:t>
            </a:r>
          </a:p>
        </p:txBody>
      </p:sp>
      <p:graphicFrame>
        <p:nvGraphicFramePr>
          <p:cNvPr id="6" name="Object 2"/>
          <p:cNvGraphicFramePr>
            <a:graphicFrameLocks/>
          </p:cNvGraphicFramePr>
          <p:nvPr>
            <p:custDataLst>
              <p:tags r:id="rId1"/>
            </p:custDataLst>
            <p:extLst>
              <p:ext uri="{D42A27DB-BD31-4B8C-83A1-F6EECF244321}">
                <p14:modId xmlns:p14="http://schemas.microsoft.com/office/powerpoint/2010/main" val="2949789163"/>
              </p:ext>
            </p:extLst>
          </p:nvPr>
        </p:nvGraphicFramePr>
        <p:xfrm>
          <a:off x="4876800" y="1371600"/>
          <a:ext cx="3887788" cy="3868738"/>
        </p:xfrm>
        <a:graphic>
          <a:graphicData uri="http://schemas.openxmlformats.org/presentationml/2006/ole">
            <mc:AlternateContent xmlns:mc="http://schemas.openxmlformats.org/markup-compatibility/2006">
              <mc:Choice xmlns:v="urn:schemas-microsoft-com:vml" Requires="v">
                <p:oleObj name="Document" r:id="rId4" imgW="4364115" imgH="4336544" progId="Word.Document.8">
                  <p:embed/>
                </p:oleObj>
              </mc:Choice>
              <mc:Fallback>
                <p:oleObj name="Document" r:id="rId4" imgW="4364115" imgH="4336544" progId="Word.Document.8">
                  <p:embed/>
                  <p:pic>
                    <p:nvPicPr>
                      <p:cNvPr id="0" name=""/>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876800" y="1371600"/>
                        <a:ext cx="3887788" cy="3868738"/>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7" name="Text Box 5"/>
          <p:cNvSpPr txBox="1">
            <a:spLocks noChangeArrowheads="1"/>
          </p:cNvSpPr>
          <p:nvPr>
            <p:custDataLst>
              <p:tags r:id="rId2"/>
            </p:custDataLst>
          </p:nvPr>
        </p:nvSpPr>
        <p:spPr bwMode="auto">
          <a:xfrm>
            <a:off x="4876800" y="914400"/>
            <a:ext cx="3962400" cy="331788"/>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3087" tIns="73852" rIns="123087" bIns="73852" anchor="ct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r>
              <a:rPr lang="en-US" sz="1400" b="1" dirty="0">
                <a:latin typeface="Trebuchet MS" pitchFamily="-111" charset="0"/>
              </a:rPr>
              <a:t>Typical Credit Enhancement Structure RMBS</a:t>
            </a:r>
          </a:p>
        </p:txBody>
      </p:sp>
      <p:sp>
        <p:nvSpPr>
          <p:cNvPr id="8" name="Rectangle 6"/>
          <p:cNvSpPr>
            <a:spLocks noChangeArrowheads="1"/>
          </p:cNvSpPr>
          <p:nvPr/>
        </p:nvSpPr>
        <p:spPr bwMode="auto">
          <a:xfrm>
            <a:off x="7543800" y="2371725"/>
            <a:ext cx="969963" cy="739775"/>
          </a:xfrm>
          <a:prstGeom prst="rect">
            <a:avLst/>
          </a:prstGeom>
          <a:solidFill>
            <a:srgbClr val="6490CB"/>
          </a:solidFill>
          <a:ln w="6350">
            <a:solidFill>
              <a:schemeClr val="bg1"/>
            </a:solidFill>
            <a:miter lim="800000"/>
            <a:headEnd/>
            <a:tailEnd/>
          </a:ln>
        </p:spPr>
        <p:txBody>
          <a:bodyPr/>
          <a:lstStyle/>
          <a:p>
            <a:pPr eaLnBrk="0" hangingPunct="0"/>
            <a:endParaRPr lang="en-US"/>
          </a:p>
        </p:txBody>
      </p:sp>
      <p:sp>
        <p:nvSpPr>
          <p:cNvPr id="9" name="Text Box 7"/>
          <p:cNvSpPr txBox="1">
            <a:spLocks noChangeArrowheads="1"/>
          </p:cNvSpPr>
          <p:nvPr/>
        </p:nvSpPr>
        <p:spPr bwMode="auto">
          <a:xfrm>
            <a:off x="7747000" y="2506663"/>
            <a:ext cx="5143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algn="ctr"/>
            <a:r>
              <a:rPr lang="en-US" sz="1300">
                <a:solidFill>
                  <a:schemeClr val="bg1"/>
                </a:solidFill>
                <a:latin typeface="Trebuchet MS" pitchFamily="-111" charset="0"/>
              </a:rPr>
              <a:t>Class A</a:t>
            </a:r>
          </a:p>
        </p:txBody>
      </p:sp>
      <p:sp>
        <p:nvSpPr>
          <p:cNvPr id="10" name="Text Box 8"/>
          <p:cNvSpPr txBox="1">
            <a:spLocks noChangeArrowheads="1"/>
          </p:cNvSpPr>
          <p:nvPr/>
        </p:nvSpPr>
        <p:spPr bwMode="auto">
          <a:xfrm>
            <a:off x="7543800" y="2782888"/>
            <a:ext cx="965200" cy="204787"/>
          </a:xfrm>
          <a:prstGeom prst="rect">
            <a:avLst/>
          </a:prstGeom>
          <a:solidFill>
            <a:srgbClr val="5FA364"/>
          </a:solidFill>
          <a:ln w="6350">
            <a:solidFill>
              <a:schemeClr val="bg1"/>
            </a:solidFill>
            <a:miter lim="800000"/>
            <a:headEnd/>
            <a:tailEnd/>
          </a:ln>
        </p:spPr>
        <p:txBody>
          <a:bodyPr lIns="0" tIns="0" rIns="0" bIns="0">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algn="ctr"/>
            <a:r>
              <a:rPr lang="en-US" sz="1300">
                <a:solidFill>
                  <a:schemeClr val="bg1"/>
                </a:solidFill>
                <a:latin typeface="Trebuchet MS" pitchFamily="-111" charset="0"/>
              </a:rPr>
              <a:t>Class M-1</a:t>
            </a:r>
          </a:p>
        </p:txBody>
      </p:sp>
      <p:sp>
        <p:nvSpPr>
          <p:cNvPr id="11" name="Text Box 9"/>
          <p:cNvSpPr txBox="1">
            <a:spLocks noChangeArrowheads="1"/>
          </p:cNvSpPr>
          <p:nvPr/>
        </p:nvSpPr>
        <p:spPr bwMode="auto">
          <a:xfrm>
            <a:off x="7543800" y="2984500"/>
            <a:ext cx="965200" cy="207963"/>
          </a:xfrm>
          <a:prstGeom prst="rect">
            <a:avLst/>
          </a:prstGeom>
          <a:solidFill>
            <a:schemeClr val="hlink"/>
          </a:solidFill>
          <a:ln w="9525">
            <a:solidFill>
              <a:schemeClr val="bg1"/>
            </a:solidFill>
            <a:miter lim="800000"/>
            <a:headEnd/>
            <a:tailEnd/>
          </a:ln>
        </p:spPr>
        <p:txBody>
          <a:bodyPr lIns="0" tIns="0" rIns="0" bIns="0">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algn="ctr"/>
            <a:r>
              <a:rPr lang="en-US" sz="1300">
                <a:solidFill>
                  <a:schemeClr val="bg1"/>
                </a:solidFill>
                <a:latin typeface="Trebuchet MS" pitchFamily="-111" charset="0"/>
              </a:rPr>
              <a:t>Class M-2</a:t>
            </a:r>
          </a:p>
        </p:txBody>
      </p:sp>
      <p:sp>
        <p:nvSpPr>
          <p:cNvPr id="12" name="Text Box 10"/>
          <p:cNvSpPr txBox="1">
            <a:spLocks noChangeArrowheads="1"/>
          </p:cNvSpPr>
          <p:nvPr/>
        </p:nvSpPr>
        <p:spPr bwMode="auto">
          <a:xfrm>
            <a:off x="7543800" y="3389313"/>
            <a:ext cx="965200" cy="204787"/>
          </a:xfrm>
          <a:prstGeom prst="rect">
            <a:avLst/>
          </a:prstGeom>
          <a:solidFill>
            <a:srgbClr val="D58B46"/>
          </a:solidFill>
          <a:ln w="6350">
            <a:solidFill>
              <a:schemeClr val="bg1"/>
            </a:solidFill>
            <a:miter lim="800000"/>
            <a:headEnd/>
            <a:tailEnd/>
          </a:ln>
        </p:spPr>
        <p:txBody>
          <a:bodyPr lIns="0" tIns="0" rIns="0" bIns="0">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algn="ctr"/>
            <a:r>
              <a:rPr lang="en-US" sz="1300">
                <a:solidFill>
                  <a:schemeClr val="bg1"/>
                </a:solidFill>
                <a:latin typeface="Trebuchet MS" pitchFamily="-111" charset="0"/>
              </a:rPr>
              <a:t>Overcollat</a:t>
            </a:r>
          </a:p>
        </p:txBody>
      </p:sp>
      <p:sp>
        <p:nvSpPr>
          <p:cNvPr id="13" name="Text Box 11"/>
          <p:cNvSpPr txBox="1">
            <a:spLocks noChangeArrowheads="1"/>
          </p:cNvSpPr>
          <p:nvPr/>
        </p:nvSpPr>
        <p:spPr bwMode="auto">
          <a:xfrm>
            <a:off x="7543800" y="3186113"/>
            <a:ext cx="965200" cy="204787"/>
          </a:xfrm>
          <a:prstGeom prst="rect">
            <a:avLst/>
          </a:prstGeom>
          <a:solidFill>
            <a:srgbClr val="9579A1"/>
          </a:solidFill>
          <a:ln w="6350">
            <a:solidFill>
              <a:schemeClr val="bg1"/>
            </a:solidFill>
            <a:miter lim="800000"/>
            <a:headEnd/>
            <a:tailEnd/>
          </a:ln>
        </p:spPr>
        <p:txBody>
          <a:bodyPr lIns="0" tIns="0" rIns="0" bIns="0">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algn="ctr"/>
            <a:r>
              <a:rPr lang="en-US" sz="1300">
                <a:solidFill>
                  <a:schemeClr val="bg1"/>
                </a:solidFill>
                <a:latin typeface="Trebuchet MS" pitchFamily="-111" charset="0"/>
              </a:rPr>
              <a:t>Class B</a:t>
            </a:r>
          </a:p>
        </p:txBody>
      </p:sp>
      <p:sp>
        <p:nvSpPr>
          <p:cNvPr id="14" name="Text Box 15"/>
          <p:cNvSpPr txBox="1">
            <a:spLocks noChangeArrowheads="1"/>
          </p:cNvSpPr>
          <p:nvPr/>
        </p:nvSpPr>
        <p:spPr bwMode="auto">
          <a:xfrm>
            <a:off x="7543800" y="3581400"/>
            <a:ext cx="965200" cy="204788"/>
          </a:xfrm>
          <a:prstGeom prst="rect">
            <a:avLst/>
          </a:prstGeom>
          <a:solidFill>
            <a:srgbClr val="5BA5A3"/>
          </a:solidFill>
          <a:ln w="6350">
            <a:solidFill>
              <a:schemeClr val="bg1"/>
            </a:solidFill>
            <a:miter lim="800000"/>
            <a:headEnd/>
            <a:tailEnd/>
          </a:ln>
        </p:spPr>
        <p:txBody>
          <a:bodyPr lIns="0" tIns="0" rIns="0" bIns="0">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algn="ctr"/>
            <a:r>
              <a:rPr lang="en-US" sz="1300">
                <a:solidFill>
                  <a:schemeClr val="bg1"/>
                </a:solidFill>
                <a:latin typeface="Trebuchet MS" pitchFamily="-111" charset="0"/>
              </a:rPr>
              <a:t>Excess</a:t>
            </a:r>
          </a:p>
        </p:txBody>
      </p:sp>
      <p:sp>
        <p:nvSpPr>
          <p:cNvPr id="15" name="TextBox 14"/>
          <p:cNvSpPr txBox="1"/>
          <p:nvPr/>
        </p:nvSpPr>
        <p:spPr>
          <a:xfrm>
            <a:off x="4876800" y="4191000"/>
            <a:ext cx="1408719" cy="276999"/>
          </a:xfrm>
          <a:prstGeom prst="rect">
            <a:avLst/>
          </a:prstGeom>
          <a:noFill/>
        </p:spPr>
        <p:txBody>
          <a:bodyPr wrap="none" rtlCol="0">
            <a:spAutoFit/>
          </a:bodyPr>
          <a:lstStyle/>
          <a:p>
            <a:r>
              <a:rPr lang="en-US" sz="1200" dirty="0"/>
              <a:t>Source: C. Mohebbi</a:t>
            </a:r>
          </a:p>
        </p:txBody>
      </p:sp>
    </p:spTree>
    <p:extLst>
      <p:ext uri="{BB962C8B-B14F-4D97-AF65-F5344CB8AC3E}">
        <p14:creationId xmlns:p14="http://schemas.microsoft.com/office/powerpoint/2010/main" val="2557051350"/>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Enhancement</a:t>
            </a:r>
          </a:p>
        </p:txBody>
      </p:sp>
      <p:sp>
        <p:nvSpPr>
          <p:cNvPr id="3" name="Content Placeholder 2"/>
          <p:cNvSpPr>
            <a:spLocks noGrp="1"/>
          </p:cNvSpPr>
          <p:nvPr>
            <p:ph idx="1"/>
          </p:nvPr>
        </p:nvSpPr>
        <p:spPr>
          <a:xfrm>
            <a:off x="457200" y="1143001"/>
            <a:ext cx="8229600" cy="380999"/>
          </a:xfrm>
        </p:spPr>
        <p:txBody>
          <a:bodyPr>
            <a:normAutofit/>
          </a:bodyPr>
          <a:lstStyle/>
          <a:p>
            <a:r>
              <a:rPr lang="en-US" dirty="0">
                <a:solidFill>
                  <a:schemeClr val="tx1">
                    <a:lumMod val="65000"/>
                    <a:lumOff val="35000"/>
                  </a:schemeClr>
                </a:solidFill>
              </a:rPr>
              <a:t>Credit-</a:t>
            </a:r>
            <a:r>
              <a:rPr lang="en-US" dirty="0" err="1">
                <a:solidFill>
                  <a:schemeClr val="tx1">
                    <a:lumMod val="65000"/>
                    <a:lumOff val="35000"/>
                  </a:schemeClr>
                </a:solidFill>
              </a:rPr>
              <a:t>Tranching</a:t>
            </a:r>
            <a:r>
              <a:rPr lang="en-US" dirty="0">
                <a:solidFill>
                  <a:schemeClr val="tx1">
                    <a:lumMod val="65000"/>
                    <a:lumOff val="35000"/>
                  </a:schemeClr>
                </a:solidFill>
              </a:rPr>
              <a:t> and Time-</a:t>
            </a:r>
            <a:r>
              <a:rPr lang="en-US" dirty="0" err="1">
                <a:solidFill>
                  <a:schemeClr val="tx1">
                    <a:lumMod val="65000"/>
                    <a:lumOff val="35000"/>
                  </a:schemeClr>
                </a:solidFill>
              </a:rPr>
              <a:t>Tranching</a:t>
            </a:r>
            <a:r>
              <a:rPr lang="en-US" dirty="0">
                <a:solidFill>
                  <a:schemeClr val="tx1">
                    <a:lumMod val="65000"/>
                    <a:lumOff val="35000"/>
                  </a:schemeClr>
                </a:solidFill>
              </a:rPr>
              <a:t> for RMBS (in 2007)</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b="1378"/>
          <a:stretch>
            <a:fillRect/>
          </a:stretch>
        </p:blipFill>
        <p:spPr bwMode="auto">
          <a:xfrm>
            <a:off x="381000" y="1752600"/>
            <a:ext cx="8353425"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57200" y="6248400"/>
            <a:ext cx="1408719" cy="276999"/>
          </a:xfrm>
          <a:prstGeom prst="rect">
            <a:avLst/>
          </a:prstGeom>
          <a:noFill/>
        </p:spPr>
        <p:txBody>
          <a:bodyPr wrap="none" rtlCol="0">
            <a:spAutoFit/>
          </a:bodyPr>
          <a:lstStyle/>
          <a:p>
            <a:r>
              <a:rPr lang="en-US" sz="1200" dirty="0"/>
              <a:t>Source: C. Mohebbi</a:t>
            </a:r>
          </a:p>
        </p:txBody>
      </p:sp>
    </p:spTree>
    <p:extLst>
      <p:ext uri="{BB962C8B-B14F-4D97-AF65-F5344CB8AC3E}">
        <p14:creationId xmlns:p14="http://schemas.microsoft.com/office/powerpoint/2010/main" val="309532087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RMBS</a:t>
            </a:r>
            <a:r>
              <a:rPr lang="en-US" dirty="0">
                <a:solidFill>
                  <a:schemeClr val="accent1"/>
                </a:solidFill>
              </a:rPr>
              <a:t> </a:t>
            </a:r>
            <a:r>
              <a:rPr lang="en-US" dirty="0"/>
              <a:t>/ </a:t>
            </a:r>
            <a:r>
              <a:rPr lang="en-US" dirty="0">
                <a:solidFill>
                  <a:schemeClr val="tx1">
                    <a:lumMod val="65000"/>
                    <a:lumOff val="35000"/>
                  </a:schemeClr>
                </a:solidFill>
              </a:rPr>
              <a:t>Non-Agency MBS (Sub-prime)</a:t>
            </a:r>
          </a:p>
        </p:txBody>
      </p:sp>
      <p:sp>
        <p:nvSpPr>
          <p:cNvPr id="3" name="Content Placeholder 2"/>
          <p:cNvSpPr>
            <a:spLocks noGrp="1"/>
          </p:cNvSpPr>
          <p:nvPr>
            <p:ph idx="1"/>
          </p:nvPr>
        </p:nvSpPr>
        <p:spPr>
          <a:xfrm>
            <a:off x="457200" y="1143001"/>
            <a:ext cx="8229600" cy="5410199"/>
          </a:xfrm>
        </p:spPr>
        <p:txBody>
          <a:bodyPr>
            <a:normAutofit/>
          </a:bodyPr>
          <a:lstStyle/>
          <a:p>
            <a:pPr>
              <a:lnSpc>
                <a:spcPct val="110000"/>
              </a:lnSpc>
              <a:spcBef>
                <a:spcPts val="0"/>
              </a:spcBef>
            </a:pPr>
            <a:r>
              <a:rPr lang="en-US" dirty="0">
                <a:solidFill>
                  <a:schemeClr val="tx1">
                    <a:lumMod val="65000"/>
                    <a:lumOff val="35000"/>
                  </a:schemeClr>
                </a:solidFill>
              </a:rPr>
              <a:t>Collateralized by </a:t>
            </a:r>
          </a:p>
          <a:p>
            <a:pPr lvl="1">
              <a:lnSpc>
                <a:spcPct val="110000"/>
              </a:lnSpc>
              <a:spcBef>
                <a:spcPts val="0"/>
              </a:spcBef>
            </a:pPr>
            <a:r>
              <a:rPr lang="en-US" dirty="0">
                <a:solidFill>
                  <a:schemeClr val="tx1">
                    <a:lumMod val="65000"/>
                    <a:lumOff val="35000"/>
                  </a:schemeClr>
                </a:solidFill>
              </a:rPr>
              <a:t>Alt-A -- prime credit characteristics</a:t>
            </a:r>
          </a:p>
          <a:p>
            <a:pPr lvl="2">
              <a:lnSpc>
                <a:spcPct val="110000"/>
              </a:lnSpc>
              <a:spcBef>
                <a:spcPts val="0"/>
              </a:spcBef>
            </a:pPr>
            <a:r>
              <a:rPr lang="en-US" dirty="0">
                <a:solidFill>
                  <a:schemeClr val="tx1">
                    <a:lumMod val="65000"/>
                    <a:lumOff val="35000"/>
                  </a:schemeClr>
                </a:solidFill>
              </a:rPr>
              <a:t>Limited income documentation (“Stated Income”)</a:t>
            </a:r>
          </a:p>
          <a:p>
            <a:pPr lvl="2">
              <a:lnSpc>
                <a:spcPct val="110000"/>
              </a:lnSpc>
              <a:spcBef>
                <a:spcPts val="0"/>
              </a:spcBef>
            </a:pPr>
            <a:r>
              <a:rPr lang="en-US" dirty="0">
                <a:solidFill>
                  <a:schemeClr val="tx1">
                    <a:lumMod val="65000"/>
                    <a:lumOff val="35000"/>
                  </a:schemeClr>
                </a:solidFill>
              </a:rPr>
              <a:t>Limited asset documentation (“Stated Assets”)</a:t>
            </a:r>
          </a:p>
          <a:p>
            <a:pPr lvl="2">
              <a:lnSpc>
                <a:spcPct val="110000"/>
              </a:lnSpc>
              <a:spcBef>
                <a:spcPts val="0"/>
              </a:spcBef>
            </a:pPr>
            <a:r>
              <a:rPr lang="en-US" dirty="0">
                <a:solidFill>
                  <a:schemeClr val="tx1">
                    <a:lumMod val="65000"/>
                    <a:lumOff val="35000"/>
                  </a:schemeClr>
                </a:solidFill>
              </a:rPr>
              <a:t>Non-owner occupied property</a:t>
            </a:r>
          </a:p>
          <a:p>
            <a:pPr lvl="2">
              <a:lnSpc>
                <a:spcPct val="110000"/>
              </a:lnSpc>
              <a:spcBef>
                <a:spcPts val="0"/>
              </a:spcBef>
            </a:pPr>
            <a:r>
              <a:rPr lang="en-US" dirty="0">
                <a:solidFill>
                  <a:schemeClr val="tx1">
                    <a:lumMod val="65000"/>
                    <a:lumOff val="35000"/>
                  </a:schemeClr>
                </a:solidFill>
              </a:rPr>
              <a:t>High LTV</a:t>
            </a:r>
          </a:p>
          <a:p>
            <a:pPr lvl="2">
              <a:lnSpc>
                <a:spcPct val="110000"/>
              </a:lnSpc>
              <a:spcBef>
                <a:spcPts val="0"/>
              </a:spcBef>
            </a:pPr>
            <a:r>
              <a:rPr lang="en-US" dirty="0">
                <a:solidFill>
                  <a:schemeClr val="tx1">
                    <a:lumMod val="65000"/>
                    <a:lumOff val="35000"/>
                  </a:schemeClr>
                </a:solidFill>
              </a:rPr>
              <a:t>In years preceding the crisis, the definition was stretched</a:t>
            </a:r>
          </a:p>
          <a:p>
            <a:pPr lvl="1">
              <a:lnSpc>
                <a:spcPct val="110000"/>
              </a:lnSpc>
              <a:spcBef>
                <a:spcPts val="0"/>
              </a:spcBef>
            </a:pPr>
            <a:r>
              <a:rPr lang="en-US" dirty="0">
                <a:solidFill>
                  <a:schemeClr val="tx1">
                    <a:lumMod val="65000"/>
                    <a:lumOff val="35000"/>
                  </a:schemeClr>
                </a:solidFill>
              </a:rPr>
              <a:t>Subprime – weak credit (low FICOs)</a:t>
            </a:r>
          </a:p>
          <a:p>
            <a:pPr lvl="2">
              <a:lnSpc>
                <a:spcPct val="110000"/>
              </a:lnSpc>
              <a:spcBef>
                <a:spcPts val="0"/>
              </a:spcBef>
            </a:pPr>
            <a:r>
              <a:rPr lang="en-US" dirty="0">
                <a:solidFill>
                  <a:schemeClr val="tx1">
                    <a:lumMod val="65000"/>
                    <a:lumOff val="35000"/>
                  </a:schemeClr>
                </a:solidFill>
              </a:rPr>
              <a:t>Backed by 2/28, 3/27</a:t>
            </a:r>
          </a:p>
          <a:p>
            <a:pPr lvl="2">
              <a:lnSpc>
                <a:spcPct val="110000"/>
              </a:lnSpc>
              <a:spcBef>
                <a:spcPts val="0"/>
              </a:spcBef>
            </a:pPr>
            <a:r>
              <a:rPr lang="en-US" dirty="0">
                <a:solidFill>
                  <a:schemeClr val="tx1">
                    <a:lumMod val="65000"/>
                    <a:lumOff val="35000"/>
                  </a:schemeClr>
                </a:solidFill>
              </a:rPr>
              <a:t>Option ARMs</a:t>
            </a:r>
          </a:p>
          <a:p>
            <a:pPr lvl="2">
              <a:lnSpc>
                <a:spcPct val="110000"/>
              </a:lnSpc>
              <a:spcBef>
                <a:spcPts val="0"/>
              </a:spcBef>
            </a:pPr>
            <a:r>
              <a:rPr lang="en-US" dirty="0">
                <a:solidFill>
                  <a:schemeClr val="tx1">
                    <a:lumMod val="65000"/>
                    <a:lumOff val="35000"/>
                  </a:schemeClr>
                </a:solidFill>
              </a:rPr>
              <a:t>In years preceding crisis, quality of underwriting was very inconsistent</a:t>
            </a:r>
          </a:p>
          <a:p>
            <a:pPr>
              <a:lnSpc>
                <a:spcPct val="110000"/>
              </a:lnSpc>
              <a:spcBef>
                <a:spcPts val="0"/>
              </a:spcBef>
            </a:pPr>
            <a:endParaRPr lang="en-US" dirty="0">
              <a:solidFill>
                <a:schemeClr val="tx1">
                  <a:lumMod val="65000"/>
                  <a:lumOff val="35000"/>
                </a:schemeClr>
              </a:solidFill>
            </a:endParaRPr>
          </a:p>
          <a:p>
            <a:pPr>
              <a:lnSpc>
                <a:spcPct val="110000"/>
              </a:lnSpc>
              <a:spcBef>
                <a:spcPts val="0"/>
              </a:spcBef>
            </a:pPr>
            <a:endParaRPr lang="en-US" dirty="0">
              <a:solidFill>
                <a:schemeClr val="tx1">
                  <a:lumMod val="65000"/>
                  <a:lumOff val="35000"/>
                </a:schemeClr>
              </a:solidFill>
            </a:endParaRPr>
          </a:p>
          <a:p>
            <a:pPr>
              <a:lnSpc>
                <a:spcPct val="110000"/>
              </a:lnSpc>
              <a:spcBef>
                <a:spcPts val="0"/>
              </a:spcBef>
            </a:pPr>
            <a:r>
              <a:rPr lang="en-US" dirty="0">
                <a:solidFill>
                  <a:schemeClr val="tx1">
                    <a:lumMod val="65000"/>
                    <a:lumOff val="35000"/>
                  </a:schemeClr>
                </a:solidFill>
              </a:rPr>
              <a:t>Currently</a:t>
            </a:r>
          </a:p>
          <a:p>
            <a:pPr lvl="1">
              <a:lnSpc>
                <a:spcPct val="110000"/>
              </a:lnSpc>
              <a:spcBef>
                <a:spcPts val="0"/>
              </a:spcBef>
            </a:pPr>
            <a:r>
              <a:rPr lang="en-US" dirty="0">
                <a:solidFill>
                  <a:schemeClr val="tx1">
                    <a:lumMod val="65000"/>
                    <a:lumOff val="35000"/>
                  </a:schemeClr>
                </a:solidFill>
              </a:rPr>
              <a:t>No origination of these kinds of loans</a:t>
            </a:r>
          </a:p>
          <a:p>
            <a:pPr lvl="1">
              <a:lnSpc>
                <a:spcPct val="110000"/>
              </a:lnSpc>
              <a:spcBef>
                <a:spcPts val="0"/>
              </a:spcBef>
            </a:pPr>
            <a:r>
              <a:rPr lang="en-US" dirty="0">
                <a:solidFill>
                  <a:schemeClr val="tx1">
                    <a:lumMod val="65000"/>
                    <a:lumOff val="35000"/>
                  </a:schemeClr>
                </a:solidFill>
              </a:rPr>
              <a:t>There is origination of loans for weaker credits, but </a:t>
            </a:r>
          </a:p>
          <a:p>
            <a:pPr lvl="2">
              <a:lnSpc>
                <a:spcPct val="110000"/>
              </a:lnSpc>
              <a:spcBef>
                <a:spcPts val="0"/>
              </a:spcBef>
            </a:pPr>
            <a:r>
              <a:rPr lang="en-US" dirty="0">
                <a:solidFill>
                  <a:schemeClr val="tx1">
                    <a:lumMod val="65000"/>
                    <a:lumOff val="35000"/>
                  </a:schemeClr>
                </a:solidFill>
              </a:rPr>
              <a:t>Full documentation</a:t>
            </a:r>
          </a:p>
          <a:p>
            <a:pPr lvl="2">
              <a:lnSpc>
                <a:spcPct val="110000"/>
              </a:lnSpc>
              <a:spcBef>
                <a:spcPts val="0"/>
              </a:spcBef>
            </a:pPr>
            <a:r>
              <a:rPr lang="en-US" dirty="0">
                <a:solidFill>
                  <a:schemeClr val="tx1">
                    <a:lumMod val="65000"/>
                    <a:lumOff val="35000"/>
                  </a:schemeClr>
                </a:solidFill>
              </a:rPr>
              <a:t>Traditional amortizing</a:t>
            </a:r>
          </a:p>
        </p:txBody>
      </p:sp>
    </p:spTree>
    <p:extLst>
      <p:ext uri="{BB962C8B-B14F-4D97-AF65-F5344CB8AC3E}">
        <p14:creationId xmlns:p14="http://schemas.microsoft.com/office/powerpoint/2010/main" val="3551792543"/>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Non-Agency MBS (Jumbo)</a:t>
            </a:r>
          </a:p>
        </p:txBody>
      </p:sp>
      <p:sp>
        <p:nvSpPr>
          <p:cNvPr id="3" name="Content Placeholder 2"/>
          <p:cNvSpPr>
            <a:spLocks noGrp="1"/>
          </p:cNvSpPr>
          <p:nvPr>
            <p:ph idx="1"/>
          </p:nvPr>
        </p:nvSpPr>
        <p:spPr>
          <a:xfrm>
            <a:off x="457200" y="1143001"/>
            <a:ext cx="8229600" cy="4190999"/>
          </a:xfrm>
        </p:spPr>
        <p:txBody>
          <a:bodyPr>
            <a:noAutofit/>
          </a:bodyPr>
          <a:lstStyle/>
          <a:p>
            <a:pPr>
              <a:lnSpc>
                <a:spcPct val="100000"/>
              </a:lnSpc>
              <a:spcBef>
                <a:spcPts val="0"/>
              </a:spcBef>
            </a:pPr>
            <a:r>
              <a:rPr lang="en-US" dirty="0"/>
              <a:t>Collateral</a:t>
            </a:r>
          </a:p>
          <a:p>
            <a:pPr lvl="1">
              <a:lnSpc>
                <a:spcPct val="100000"/>
              </a:lnSpc>
              <a:spcBef>
                <a:spcPts val="0"/>
              </a:spcBef>
            </a:pPr>
            <a:r>
              <a:rPr lang="en-US" dirty="0"/>
              <a:t>Loan size exceeds GSE maximum </a:t>
            </a:r>
          </a:p>
          <a:p>
            <a:pPr lvl="1">
              <a:lnSpc>
                <a:spcPct val="100000"/>
              </a:lnSpc>
              <a:spcBef>
                <a:spcPts val="0"/>
              </a:spcBef>
            </a:pPr>
            <a:r>
              <a:rPr lang="en-US" dirty="0"/>
              <a:t>Credit quality is usually very strong</a:t>
            </a:r>
          </a:p>
          <a:p>
            <a:pPr lvl="1">
              <a:lnSpc>
                <a:spcPct val="100000"/>
              </a:lnSpc>
              <a:spcBef>
                <a:spcPts val="0"/>
              </a:spcBef>
            </a:pPr>
            <a:r>
              <a:rPr lang="en-US" dirty="0"/>
              <a:t>Fixed-rate or floating rate collateral</a:t>
            </a:r>
          </a:p>
          <a:p>
            <a:pPr lvl="1">
              <a:lnSpc>
                <a:spcPct val="100000"/>
              </a:lnSpc>
              <a:spcBef>
                <a:spcPts val="0"/>
              </a:spcBef>
            </a:pPr>
            <a:r>
              <a:rPr lang="en-US" dirty="0"/>
              <a:t>Amortizing or non-amortizing </a:t>
            </a:r>
          </a:p>
          <a:p>
            <a:pPr lvl="2">
              <a:lnSpc>
                <a:spcPct val="100000"/>
              </a:lnSpc>
              <a:spcBef>
                <a:spcPts val="0"/>
              </a:spcBef>
            </a:pPr>
            <a:r>
              <a:rPr lang="en-US" dirty="0"/>
              <a:t>Non-amortizing means interest-only “IO” until maturity, when principal is paid </a:t>
            </a:r>
          </a:p>
          <a:p>
            <a:pPr lvl="2">
              <a:lnSpc>
                <a:spcPct val="100000"/>
              </a:lnSpc>
              <a:spcBef>
                <a:spcPts val="0"/>
              </a:spcBef>
            </a:pPr>
            <a:r>
              <a:rPr lang="en-US" dirty="0"/>
              <a:t>not to be confused with “an IO”, which is just interest and no principal</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r>
              <a:rPr lang="en-US" dirty="0"/>
              <a:t>A variety of structures found in agency CMOs were usually found in non-agency deals for jumbo collateral</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r>
              <a:rPr lang="en-US" dirty="0"/>
              <a:t>Currently</a:t>
            </a:r>
          </a:p>
          <a:p>
            <a:pPr lvl="1">
              <a:lnSpc>
                <a:spcPct val="100000"/>
              </a:lnSpc>
              <a:spcBef>
                <a:spcPts val="0"/>
              </a:spcBef>
            </a:pPr>
            <a:r>
              <a:rPr lang="en-US" dirty="0"/>
              <a:t>There is plenty of origination</a:t>
            </a:r>
          </a:p>
          <a:p>
            <a:pPr lvl="1">
              <a:lnSpc>
                <a:spcPct val="100000"/>
              </a:lnSpc>
              <a:spcBef>
                <a:spcPts val="0"/>
              </a:spcBef>
            </a:pPr>
            <a:r>
              <a:rPr lang="en-US" dirty="0"/>
              <a:t>Securitization market is dormant</a:t>
            </a:r>
          </a:p>
          <a:p>
            <a:pPr lvl="1">
              <a:lnSpc>
                <a:spcPct val="100000"/>
              </a:lnSpc>
              <a:spcBef>
                <a:spcPts val="0"/>
              </a:spcBef>
            </a:pPr>
            <a:r>
              <a:rPr lang="en-US" dirty="0"/>
              <a:t>These loans are mostly “retained” instead of sold into securitizations</a:t>
            </a:r>
          </a:p>
        </p:txBody>
      </p:sp>
    </p:spTree>
    <p:extLst>
      <p:ext uri="{BB962C8B-B14F-4D97-AF65-F5344CB8AC3E}">
        <p14:creationId xmlns:p14="http://schemas.microsoft.com/office/powerpoint/2010/main" val="41360412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Credit Risk Transfer Securities (CRT)</a:t>
            </a:r>
          </a:p>
        </p:txBody>
      </p:sp>
      <p:sp>
        <p:nvSpPr>
          <p:cNvPr id="3" name="Content Placeholder 2"/>
          <p:cNvSpPr>
            <a:spLocks noGrp="1"/>
          </p:cNvSpPr>
          <p:nvPr>
            <p:ph idx="1"/>
          </p:nvPr>
        </p:nvSpPr>
        <p:spPr>
          <a:xfrm>
            <a:off x="457200" y="1143001"/>
            <a:ext cx="8229600" cy="5029199"/>
          </a:xfrm>
        </p:spPr>
        <p:txBody>
          <a:bodyPr>
            <a:normAutofit/>
          </a:bodyPr>
          <a:lstStyle/>
          <a:p>
            <a:r>
              <a:rPr lang="en-US" dirty="0"/>
              <a:t>During the financial crisis, the government had to “bail out” FNMA (“Fannie Mae”) and FHLMC (“Freddie Mac”).</a:t>
            </a:r>
          </a:p>
          <a:p>
            <a:pPr>
              <a:buNone/>
            </a:pPr>
            <a:r>
              <a:rPr lang="en-US" dirty="0"/>
              <a:t>To reduce taxpayer’s risk, the GSE’s now transfer a portion of the credit risk of certain pools by issuing “CRTs”</a:t>
            </a:r>
          </a:p>
          <a:p>
            <a:pPr lvl="1"/>
            <a:r>
              <a:rPr lang="en-US" dirty="0"/>
              <a:t>Unsecured debt obligations of GSEs structured as credit-linked notes. Performance is linked to a reference pool of loans that have been sold into MBS guaranteed by the GSEs. </a:t>
            </a:r>
          </a:p>
          <a:p>
            <a:pPr lvl="1"/>
            <a:r>
              <a:rPr lang="en-US" dirty="0"/>
              <a:t>If there are credit losses, the GSE is not obligated to repay that portion of principal to investors.</a:t>
            </a:r>
          </a:p>
          <a:p>
            <a:pPr lvl="2"/>
            <a:r>
              <a:rPr lang="en-US" dirty="0">
                <a:solidFill>
                  <a:schemeClr val="tx1">
                    <a:lumMod val="50000"/>
                    <a:lumOff val="50000"/>
                  </a:schemeClr>
                </a:solidFill>
              </a:rPr>
              <a:t>Freddie: </a:t>
            </a:r>
          </a:p>
          <a:p>
            <a:pPr lvl="4"/>
            <a:r>
              <a:rPr lang="en-US" dirty="0">
                <a:solidFill>
                  <a:schemeClr val="tx1">
                    <a:lumMod val="50000"/>
                    <a:lumOff val="50000"/>
                  </a:schemeClr>
                </a:solidFill>
              </a:rPr>
              <a:t>“Structured Agency Credit Risk” (STACR), </a:t>
            </a:r>
          </a:p>
          <a:p>
            <a:pPr lvl="4"/>
            <a:r>
              <a:rPr lang="en-US" dirty="0">
                <a:solidFill>
                  <a:schemeClr val="tx1">
                    <a:lumMod val="50000"/>
                    <a:lumOff val="50000"/>
                  </a:schemeClr>
                </a:solidFill>
              </a:rPr>
              <a:t>“Agency Credit Insurance Structure” (ACIS) bonds</a:t>
            </a:r>
          </a:p>
          <a:p>
            <a:pPr lvl="4"/>
            <a:r>
              <a:rPr lang="en-US" dirty="0">
                <a:solidFill>
                  <a:schemeClr val="tx1">
                    <a:lumMod val="50000"/>
                    <a:lumOff val="50000"/>
                  </a:schemeClr>
                </a:solidFill>
              </a:rPr>
              <a:t>From 2013 to mid-2022, $99Bn of CRT bonds issued linked to $3 Trillion of mortgages*</a:t>
            </a:r>
          </a:p>
          <a:p>
            <a:pPr lvl="2"/>
            <a:r>
              <a:rPr lang="en-US" dirty="0">
                <a:solidFill>
                  <a:schemeClr val="tx1">
                    <a:lumMod val="50000"/>
                    <a:lumOff val="50000"/>
                  </a:schemeClr>
                </a:solidFill>
              </a:rPr>
              <a:t>Fannie : </a:t>
            </a:r>
          </a:p>
          <a:p>
            <a:pPr lvl="4"/>
            <a:r>
              <a:rPr lang="en-US" dirty="0">
                <a:solidFill>
                  <a:schemeClr val="tx1">
                    <a:lumMod val="50000"/>
                    <a:lumOff val="50000"/>
                  </a:schemeClr>
                </a:solidFill>
              </a:rPr>
              <a:t>“Connecticut Avenue Securities” (CAS) bonds</a:t>
            </a:r>
          </a:p>
          <a:p>
            <a:pPr lvl="4"/>
            <a:r>
              <a:rPr lang="en-US" dirty="0">
                <a:solidFill>
                  <a:schemeClr val="tx1">
                    <a:lumMod val="50000"/>
                    <a:lumOff val="50000"/>
                  </a:schemeClr>
                </a:solidFill>
              </a:rPr>
              <a:t>“Credit Insurance Risk Transfer” (CIRT) bonds</a:t>
            </a:r>
          </a:p>
          <a:p>
            <a:pPr lvl="4"/>
            <a:r>
              <a:rPr lang="en-US" dirty="0">
                <a:solidFill>
                  <a:schemeClr val="tx1">
                    <a:lumMod val="50000"/>
                    <a:lumOff val="50000"/>
                  </a:schemeClr>
                </a:solidFill>
              </a:rPr>
              <a:t>From 2013 to late 2022, $91Bn of CRT bonds issued linked to $3Tn of mortgages**</a:t>
            </a:r>
          </a:p>
        </p:txBody>
      </p:sp>
      <p:sp>
        <p:nvSpPr>
          <p:cNvPr id="4" name="Rectangle 3">
            <a:extLst>
              <a:ext uri="{FF2B5EF4-FFF2-40B4-BE49-F238E27FC236}">
                <a16:creationId xmlns:a16="http://schemas.microsoft.com/office/drawing/2014/main" id="{97D6A150-00F2-8949-8EC0-88A272753E53}"/>
              </a:ext>
            </a:extLst>
          </p:cNvPr>
          <p:cNvSpPr/>
          <p:nvPr/>
        </p:nvSpPr>
        <p:spPr>
          <a:xfrm>
            <a:off x="457200" y="6271439"/>
            <a:ext cx="4561279" cy="461665"/>
          </a:xfrm>
          <a:prstGeom prst="rect">
            <a:avLst/>
          </a:prstGeom>
        </p:spPr>
        <p:txBody>
          <a:bodyPr wrap="square">
            <a:spAutoFit/>
          </a:bodyPr>
          <a:lstStyle/>
          <a:p>
            <a:pPr marL="171450" indent="-171450">
              <a:buFont typeface="Arial" panose="020B0604020202020204" pitchFamily="34" charset="0"/>
              <a:buChar char="•"/>
            </a:pPr>
            <a:r>
              <a:rPr lang="en-US" sz="1200" dirty="0">
                <a:hlinkClick r:id="rId2"/>
              </a:rPr>
              <a:t>https://freddiemac.gcs-web.com/news-releases/news-release-details/freddie-mac-credit-risk-transfer-delivers-record-first-half</a:t>
            </a:r>
            <a:endParaRPr lang="en-US" sz="1200" dirty="0"/>
          </a:p>
        </p:txBody>
      </p:sp>
      <p:sp>
        <p:nvSpPr>
          <p:cNvPr id="5" name="TextBox 4">
            <a:extLst>
              <a:ext uri="{FF2B5EF4-FFF2-40B4-BE49-F238E27FC236}">
                <a16:creationId xmlns:a16="http://schemas.microsoft.com/office/drawing/2014/main" id="{A189BFF9-86C4-0647-9285-95A66DA40D5B}"/>
              </a:ext>
            </a:extLst>
          </p:cNvPr>
          <p:cNvSpPr txBox="1"/>
          <p:nvPr/>
        </p:nvSpPr>
        <p:spPr>
          <a:xfrm>
            <a:off x="5760720" y="6309360"/>
            <a:ext cx="2428941" cy="369332"/>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200" dirty="0">
                <a:hlinkClick r:id="rId3"/>
              </a:rPr>
              <a:t>https://capitalmarkets.fanniemae.com/media/22751/display</a:t>
            </a:r>
            <a:endParaRPr lang="en-US" sz="1200" dirty="0"/>
          </a:p>
        </p:txBody>
      </p:sp>
    </p:spTree>
    <p:extLst>
      <p:ext uri="{BB962C8B-B14F-4D97-AF65-F5344CB8AC3E}">
        <p14:creationId xmlns:p14="http://schemas.microsoft.com/office/powerpoint/2010/main" val="382738940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CRT details</a:t>
            </a:r>
          </a:p>
        </p:txBody>
      </p:sp>
      <p:sp>
        <p:nvSpPr>
          <p:cNvPr id="3" name="Content Placeholder 2"/>
          <p:cNvSpPr>
            <a:spLocks noGrp="1"/>
          </p:cNvSpPr>
          <p:nvPr>
            <p:ph idx="1"/>
          </p:nvPr>
        </p:nvSpPr>
        <p:spPr>
          <a:xfrm>
            <a:off x="457199" y="1143001"/>
            <a:ext cx="7623559" cy="2285999"/>
          </a:xfrm>
        </p:spPr>
        <p:txBody>
          <a:bodyPr>
            <a:normAutofit fontScale="85000" lnSpcReduction="20000"/>
          </a:bodyPr>
          <a:lstStyle/>
          <a:p>
            <a:pPr marL="0" indent="0">
              <a:buNone/>
            </a:pPr>
            <a:r>
              <a:rPr lang="en-US" sz="1800" dirty="0">
                <a:solidFill>
                  <a:schemeClr val="tx1">
                    <a:lumMod val="50000"/>
                    <a:lumOff val="50000"/>
                  </a:schemeClr>
                </a:solidFill>
              </a:rPr>
              <a:t>Sequential structure</a:t>
            </a:r>
          </a:p>
          <a:p>
            <a:pPr marL="290513" lvl="1"/>
            <a:r>
              <a:rPr lang="en-US" sz="1600" dirty="0">
                <a:solidFill>
                  <a:schemeClr val="tx1">
                    <a:lumMod val="50000"/>
                    <a:lumOff val="50000"/>
                  </a:schemeClr>
                </a:solidFill>
              </a:rPr>
              <a:t>Principal and interest payments are paid top-down</a:t>
            </a:r>
          </a:p>
          <a:p>
            <a:pPr marL="290513" lvl="1"/>
            <a:r>
              <a:rPr lang="en-US" sz="1600" dirty="0">
                <a:solidFill>
                  <a:schemeClr val="tx1">
                    <a:lumMod val="50000"/>
                    <a:lumOff val="50000"/>
                  </a:schemeClr>
                </a:solidFill>
              </a:rPr>
              <a:t>Pays LIBOR + spread (uncapped floater).</a:t>
            </a:r>
          </a:p>
          <a:p>
            <a:pPr marL="290513" lvl="1"/>
            <a:r>
              <a:rPr lang="en-US" sz="1600" i="1" dirty="0">
                <a:solidFill>
                  <a:schemeClr val="tx1">
                    <a:lumMod val="50000"/>
                    <a:lumOff val="50000"/>
                  </a:schemeClr>
                </a:solidFill>
              </a:rPr>
              <a:t>Lower</a:t>
            </a:r>
            <a:r>
              <a:rPr lang="en-US" sz="1600" dirty="0">
                <a:solidFill>
                  <a:schemeClr val="tx1">
                    <a:lumMod val="50000"/>
                    <a:lumOff val="50000"/>
                  </a:schemeClr>
                </a:solidFill>
              </a:rPr>
              <a:t> </a:t>
            </a:r>
            <a:r>
              <a:rPr lang="en-US" sz="1600" dirty="0" err="1">
                <a:solidFill>
                  <a:schemeClr val="tx1">
                    <a:lumMod val="50000"/>
                    <a:lumOff val="50000"/>
                  </a:schemeClr>
                </a:solidFill>
              </a:rPr>
              <a:t>Mezz</a:t>
            </a:r>
            <a:r>
              <a:rPr lang="en-US" sz="1600" dirty="0">
                <a:solidFill>
                  <a:schemeClr val="tx1">
                    <a:lumMod val="50000"/>
                    <a:lumOff val="50000"/>
                  </a:schemeClr>
                </a:solidFill>
              </a:rPr>
              <a:t> and subordinates do not receive principal until senior tranches paid off</a:t>
            </a:r>
          </a:p>
          <a:p>
            <a:pPr marL="290513" lvl="1"/>
            <a:r>
              <a:rPr lang="en-US" sz="1600" dirty="0">
                <a:solidFill>
                  <a:schemeClr val="tx1">
                    <a:lumMod val="50000"/>
                    <a:lumOff val="50000"/>
                  </a:schemeClr>
                </a:solidFill>
              </a:rPr>
              <a:t>Credit Losses allocated from the bottom-up</a:t>
            </a:r>
          </a:p>
          <a:p>
            <a:pPr marL="290513" lvl="1"/>
            <a:r>
              <a:rPr lang="en-US" sz="1600" dirty="0">
                <a:solidFill>
                  <a:schemeClr val="tx1">
                    <a:lumMod val="50000"/>
                    <a:lumOff val="50000"/>
                  </a:schemeClr>
                </a:solidFill>
              </a:rPr>
              <a:t>Currently only M1, M2 and B1 tranches are offered</a:t>
            </a:r>
          </a:p>
          <a:p>
            <a:pPr marL="290513" lvl="1"/>
            <a:r>
              <a:rPr lang="en-US" sz="1600" dirty="0">
                <a:solidFill>
                  <a:schemeClr val="tx1">
                    <a:lumMod val="50000"/>
                    <a:lumOff val="50000"/>
                  </a:schemeClr>
                </a:solidFill>
              </a:rPr>
              <a:t>The GSE’s retain at least 5% of each offered tranche</a:t>
            </a:r>
          </a:p>
          <a:p>
            <a:pPr marL="457200" lvl="1" indent="0">
              <a:buNone/>
            </a:pPr>
            <a:endParaRPr lang="en-US" sz="1600"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576663"/>
            <a:ext cx="921224" cy="1883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3469204"/>
            <a:ext cx="329565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5231329"/>
            <a:ext cx="6096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1875" y="3488254"/>
            <a:ext cx="6953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a:stCxn id="8200" idx="1"/>
            <a:endCxn id="17" idx="1"/>
          </p:cNvCxnSpPr>
          <p:nvPr/>
        </p:nvCxnSpPr>
        <p:spPr>
          <a:xfrm flipH="1">
            <a:off x="6685948" y="4069279"/>
            <a:ext cx="695927" cy="18097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6477000" y="4840804"/>
            <a:ext cx="228600" cy="1847850"/>
          </a:xfrm>
          <a:prstGeom prst="rightBrace">
            <a:avLst/>
          </a:prstGeom>
          <a:ln>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flipH="1">
            <a:off x="2895600" y="4212154"/>
            <a:ext cx="228600" cy="2476500"/>
          </a:xfrm>
          <a:prstGeom prst="rightBrace">
            <a:avLst/>
          </a:prstGeom>
          <a:ln>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6716349" y="6443841"/>
            <a:ext cx="2046651" cy="276999"/>
          </a:xfrm>
          <a:prstGeom prst="rect">
            <a:avLst/>
          </a:prstGeom>
          <a:noFill/>
        </p:spPr>
        <p:txBody>
          <a:bodyPr wrap="none" rtlCol="0">
            <a:spAutoFit/>
          </a:bodyPr>
          <a:lstStyle/>
          <a:p>
            <a:r>
              <a:rPr lang="en-US" sz="1200" dirty="0"/>
              <a:t>Source: Wells Fargo Securities</a:t>
            </a:r>
          </a:p>
        </p:txBody>
      </p:sp>
      <p:sp>
        <p:nvSpPr>
          <p:cNvPr id="17" name="Right Brace 16"/>
          <p:cNvSpPr/>
          <p:nvPr/>
        </p:nvSpPr>
        <p:spPr>
          <a:xfrm>
            <a:off x="6477000" y="3716854"/>
            <a:ext cx="208948" cy="1066800"/>
          </a:xfrm>
          <a:prstGeom prst="rightBrace">
            <a:avLst/>
          </a:prstGeom>
          <a:ln>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47710944"/>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343071"/>
            <a:ext cx="4191000" cy="2362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solidFill>
                  <a:schemeClr val="tx1">
                    <a:lumMod val="65000"/>
                    <a:lumOff val="35000"/>
                  </a:schemeClr>
                </a:solidFill>
              </a:rPr>
              <a:t>CRT Ratings and Credit Spreads</a:t>
            </a:r>
          </a:p>
        </p:txBody>
      </p:sp>
      <p:sp>
        <p:nvSpPr>
          <p:cNvPr id="3" name="Content Placeholder 2"/>
          <p:cNvSpPr>
            <a:spLocks noGrp="1"/>
          </p:cNvSpPr>
          <p:nvPr>
            <p:ph idx="1"/>
          </p:nvPr>
        </p:nvSpPr>
        <p:spPr>
          <a:xfrm>
            <a:off x="457198" y="1143001"/>
            <a:ext cx="4495802" cy="2285999"/>
          </a:xfrm>
        </p:spPr>
        <p:txBody>
          <a:bodyPr>
            <a:normAutofit/>
          </a:bodyPr>
          <a:lstStyle/>
          <a:p>
            <a:pPr marL="285750" indent="-285750">
              <a:spcBef>
                <a:spcPts val="0"/>
              </a:spcBef>
              <a:buFont typeface="Wingdings" panose="05000000000000000000" pitchFamily="2" charset="2"/>
              <a:buChar char="Ø"/>
            </a:pPr>
            <a:r>
              <a:rPr lang="en-US" dirty="0">
                <a:solidFill>
                  <a:schemeClr val="tx1">
                    <a:lumMod val="65000"/>
                    <a:lumOff val="35000"/>
                  </a:schemeClr>
                </a:solidFill>
              </a:rPr>
              <a:t>Ratings</a:t>
            </a:r>
          </a:p>
          <a:p>
            <a:pPr marL="514350" lvl="1" indent="-285750">
              <a:spcBef>
                <a:spcPts val="0"/>
              </a:spcBef>
            </a:pPr>
            <a:r>
              <a:rPr lang="en-US" dirty="0">
                <a:solidFill>
                  <a:schemeClr val="tx1">
                    <a:lumMod val="65000"/>
                    <a:lumOff val="35000"/>
                  </a:schemeClr>
                </a:solidFill>
              </a:rPr>
              <a:t>M1, M2 are investment grade (“IG”)</a:t>
            </a:r>
          </a:p>
          <a:p>
            <a:pPr marL="514350" lvl="1" indent="-285750">
              <a:spcBef>
                <a:spcPts val="0"/>
              </a:spcBef>
            </a:pPr>
            <a:r>
              <a:rPr lang="en-US" dirty="0">
                <a:solidFill>
                  <a:schemeClr val="tx1">
                    <a:lumMod val="65000"/>
                    <a:lumOff val="35000"/>
                  </a:schemeClr>
                </a:solidFill>
              </a:rPr>
              <a:t>M3s: Some are IG, some NIG</a:t>
            </a:r>
          </a:p>
          <a:p>
            <a:pPr marL="285750" indent="-285750">
              <a:spcBef>
                <a:spcPts val="0"/>
              </a:spcBef>
              <a:buFont typeface="Wingdings" panose="05000000000000000000" pitchFamily="2" charset="2"/>
              <a:buChar char="Ø"/>
            </a:pPr>
            <a:endParaRPr lang="en-US" dirty="0">
              <a:solidFill>
                <a:schemeClr val="tx1">
                  <a:lumMod val="65000"/>
                  <a:lumOff val="35000"/>
                </a:schemeClr>
              </a:solidFill>
            </a:endParaRPr>
          </a:p>
          <a:p>
            <a:pPr marL="285750" indent="-285750">
              <a:spcBef>
                <a:spcPts val="0"/>
              </a:spcBef>
              <a:buFont typeface="Wingdings" panose="05000000000000000000" pitchFamily="2" charset="2"/>
              <a:buChar char="Ø"/>
            </a:pPr>
            <a:r>
              <a:rPr lang="en-US" dirty="0">
                <a:solidFill>
                  <a:schemeClr val="tx1">
                    <a:lumMod val="65000"/>
                    <a:lumOff val="35000"/>
                  </a:schemeClr>
                </a:solidFill>
              </a:rPr>
              <a:t>Credit Spreads</a:t>
            </a:r>
          </a:p>
          <a:p>
            <a:pPr marL="514350" lvl="1" indent="-285750">
              <a:spcBef>
                <a:spcPts val="0"/>
              </a:spcBef>
            </a:pPr>
            <a:r>
              <a:rPr lang="en-US" dirty="0">
                <a:solidFill>
                  <a:schemeClr val="tx1">
                    <a:lumMod val="65000"/>
                    <a:lumOff val="35000"/>
                  </a:schemeClr>
                </a:solidFill>
              </a:rPr>
              <a:t>Behaves similar to corporate bond spreads</a:t>
            </a:r>
          </a:p>
          <a:p>
            <a:pPr marL="514350" indent="-285750">
              <a:spcBef>
                <a:spcPts val="0"/>
              </a:spcBef>
            </a:pP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472" y="1219200"/>
            <a:ext cx="3123727"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3668349" y="3761601"/>
            <a:ext cx="2046651" cy="276999"/>
          </a:xfrm>
          <a:prstGeom prst="rect">
            <a:avLst/>
          </a:prstGeom>
          <a:noFill/>
        </p:spPr>
        <p:txBody>
          <a:bodyPr wrap="none" rtlCol="0">
            <a:spAutoFit/>
          </a:bodyPr>
          <a:lstStyle/>
          <a:p>
            <a:r>
              <a:rPr lang="en-US" sz="1200" dirty="0"/>
              <a:t>Source: Wells Fargo Securities</a:t>
            </a:r>
          </a:p>
        </p:txBody>
      </p:sp>
      <p:sp>
        <p:nvSpPr>
          <p:cNvPr id="16" name="TextBox 15"/>
          <p:cNvSpPr txBox="1"/>
          <p:nvPr/>
        </p:nvSpPr>
        <p:spPr>
          <a:xfrm>
            <a:off x="2514600" y="6276201"/>
            <a:ext cx="1261371" cy="276999"/>
          </a:xfrm>
          <a:prstGeom prst="rect">
            <a:avLst/>
          </a:prstGeom>
          <a:noFill/>
        </p:spPr>
        <p:txBody>
          <a:bodyPr wrap="none" rtlCol="0">
            <a:spAutoFit/>
          </a:bodyPr>
          <a:lstStyle/>
          <a:p>
            <a:r>
              <a:rPr lang="en-US" sz="1200" dirty="0"/>
              <a:t>Source: Moody’s</a:t>
            </a:r>
          </a:p>
        </p:txBody>
      </p:sp>
    </p:spTree>
    <p:extLst>
      <p:ext uri="{BB962C8B-B14F-4D97-AF65-F5344CB8AC3E}">
        <p14:creationId xmlns:p14="http://schemas.microsoft.com/office/powerpoint/2010/main" val="379321246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CMBS</a:t>
            </a:r>
          </a:p>
        </p:txBody>
      </p:sp>
      <p:sp>
        <p:nvSpPr>
          <p:cNvPr id="3" name="Content Placeholder 2"/>
          <p:cNvSpPr>
            <a:spLocks noGrp="1"/>
          </p:cNvSpPr>
          <p:nvPr>
            <p:ph idx="1"/>
          </p:nvPr>
        </p:nvSpPr>
        <p:spPr>
          <a:xfrm>
            <a:off x="457200" y="1143001"/>
            <a:ext cx="3810000" cy="3047999"/>
          </a:xfrm>
        </p:spPr>
        <p:txBody>
          <a:bodyPr>
            <a:noAutofit/>
          </a:bodyPr>
          <a:lstStyle/>
          <a:p>
            <a:r>
              <a:rPr lang="en-US" dirty="0"/>
              <a:t>Security backed by loans on: </a:t>
            </a:r>
          </a:p>
          <a:p>
            <a:pPr lvl="2"/>
            <a:r>
              <a:rPr lang="en-US" dirty="0"/>
              <a:t>Office,  Retail, Multi-family, Hotels</a:t>
            </a:r>
          </a:p>
          <a:p>
            <a:pPr>
              <a:buClr>
                <a:srgbClr val="00B0F0"/>
              </a:buClr>
              <a:buNone/>
            </a:pPr>
            <a:r>
              <a:rPr lang="en-US" dirty="0"/>
              <a:t>Asset Types:</a:t>
            </a:r>
          </a:p>
          <a:p>
            <a:pPr marL="514350" lvl="2">
              <a:buClr>
                <a:srgbClr val="00B0F0"/>
              </a:buClr>
            </a:pPr>
            <a:r>
              <a:rPr lang="en-US" b="1" i="1" dirty="0"/>
              <a:t>Conduit deal</a:t>
            </a:r>
            <a:r>
              <a:rPr lang="en-US" dirty="0"/>
              <a:t>: multiple borrowers (e.g. many dozen), or</a:t>
            </a:r>
          </a:p>
          <a:p>
            <a:pPr marL="514350" lvl="2">
              <a:buClr>
                <a:srgbClr val="00B0F0"/>
              </a:buClr>
            </a:pPr>
            <a:r>
              <a:rPr lang="en-US" b="1" dirty="0"/>
              <a:t>Single-Borrower </a:t>
            </a:r>
            <a:r>
              <a:rPr lang="en-US" dirty="0"/>
              <a:t>with portfolio of properties (real estate developer, e.g. GGP)</a:t>
            </a:r>
          </a:p>
          <a:p>
            <a:pPr marL="514350" lvl="2">
              <a:buClr>
                <a:srgbClr val="00B0F0"/>
              </a:buClr>
            </a:pPr>
            <a:r>
              <a:rPr lang="en-US" b="1" dirty="0"/>
              <a:t>Single-Asset </a:t>
            </a:r>
            <a:r>
              <a:rPr lang="en-US" dirty="0"/>
              <a:t>(Time Warner building on 59</a:t>
            </a:r>
            <a:r>
              <a:rPr lang="en-US" baseline="30000" dirty="0"/>
              <a:t>th</a:t>
            </a:r>
            <a:r>
              <a:rPr lang="en-US" dirty="0"/>
              <a:t> &amp; Central Park West)</a:t>
            </a:r>
          </a:p>
          <a:p>
            <a:pPr marL="514350" lvl="2">
              <a:buClr>
                <a:srgbClr val="00B0F0"/>
              </a:buClr>
            </a:pPr>
            <a:r>
              <a:rPr lang="en-US" dirty="0"/>
              <a:t>Fusion Deal: a combination of multiple borrowers and a single asset</a:t>
            </a:r>
          </a:p>
          <a:p>
            <a:pPr>
              <a:buNone/>
            </a:pPr>
            <a:r>
              <a:rPr lang="en-US" dirty="0"/>
              <a:t>Issuer Types:</a:t>
            </a:r>
          </a:p>
          <a:p>
            <a:pPr lvl="2"/>
            <a:r>
              <a:rPr lang="en-US" dirty="0"/>
              <a:t>GSE-backed (multi-family housing, healthcare)</a:t>
            </a:r>
          </a:p>
          <a:p>
            <a:pPr lvl="2"/>
            <a:r>
              <a:rPr lang="en-US" dirty="0"/>
              <a:t>Private-Label</a:t>
            </a:r>
          </a:p>
          <a:p>
            <a:endParaRPr lang="en-US" dirty="0"/>
          </a:p>
        </p:txBody>
      </p:sp>
      <p:pic>
        <p:nvPicPr>
          <p:cNvPr id="8" name="Picture 7">
            <a:extLst>
              <a:ext uri="{FF2B5EF4-FFF2-40B4-BE49-F238E27FC236}">
                <a16:creationId xmlns:a16="http://schemas.microsoft.com/office/drawing/2014/main" id="{B69A1D87-42F2-4F4C-96CC-EC428636B2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2021" y="1456048"/>
            <a:ext cx="4494819" cy="3161672"/>
          </a:xfrm>
          <a:prstGeom prst="rect">
            <a:avLst/>
          </a:prstGeom>
        </p:spPr>
      </p:pic>
      <p:sp>
        <p:nvSpPr>
          <p:cNvPr id="9" name="Rectangle 8">
            <a:extLst>
              <a:ext uri="{FF2B5EF4-FFF2-40B4-BE49-F238E27FC236}">
                <a16:creationId xmlns:a16="http://schemas.microsoft.com/office/drawing/2014/main" id="{5E2E75A7-C775-AC4C-A7E9-019756641F3C}"/>
              </a:ext>
            </a:extLst>
          </p:cNvPr>
          <p:cNvSpPr/>
          <p:nvPr/>
        </p:nvSpPr>
        <p:spPr>
          <a:xfrm>
            <a:off x="1325880" y="6073616"/>
            <a:ext cx="7758956" cy="738664"/>
          </a:xfrm>
          <a:prstGeom prst="rect">
            <a:avLst/>
          </a:prstGeom>
        </p:spPr>
        <p:txBody>
          <a:bodyPr wrap="square">
            <a:noAutofit/>
          </a:bodyPr>
          <a:lstStyle/>
          <a:p>
            <a:r>
              <a:rPr lang="en-US" sz="1400" dirty="0">
                <a:solidFill>
                  <a:srgbClr val="4E5A5C"/>
                </a:solidFill>
                <a:latin typeface="InterRegular"/>
              </a:rPr>
              <a:t>Source: Morningstar. </a:t>
            </a:r>
            <a:r>
              <a:rPr lang="en-US" sz="1400" dirty="0">
                <a:solidFill>
                  <a:srgbClr val="4E5A5C"/>
                </a:solidFill>
                <a:latin typeface="InterRegular"/>
                <a:hlinkClick r:id="rId3"/>
              </a:rPr>
              <a:t>https://www.lordabbett.com/en-ie/financial-intermediaries/insights/investment-objectives/investment-brief--commercial-mortgage-backed-securities--cmbs-.html</a:t>
            </a:r>
            <a:endParaRPr lang="en-US" sz="1400" dirty="0">
              <a:solidFill>
                <a:srgbClr val="4E5A5C"/>
              </a:solidFill>
              <a:latin typeface="InterRegular"/>
            </a:endParaRPr>
          </a:p>
          <a:p>
            <a:r>
              <a:rPr lang="en-US" sz="1400" dirty="0">
                <a:solidFill>
                  <a:srgbClr val="4E5A5C"/>
                </a:solidFill>
                <a:latin typeface="InterRegular"/>
              </a:rPr>
              <a:t>“</a:t>
            </a:r>
            <a:r>
              <a:rPr lang="en-US" sz="1400" dirty="0" err="1">
                <a:solidFill>
                  <a:srgbClr val="4E5A5C"/>
                </a:solidFill>
                <a:latin typeface="InterRegular"/>
              </a:rPr>
              <a:t>Defeased</a:t>
            </a:r>
            <a:r>
              <a:rPr lang="en-US" sz="1400" dirty="0">
                <a:solidFill>
                  <a:srgbClr val="4E5A5C"/>
                </a:solidFill>
                <a:latin typeface="InterRegular"/>
              </a:rPr>
              <a:t>” bonds where the issuers posted cash or treasuries to meet liability obligations</a:t>
            </a:r>
          </a:p>
        </p:txBody>
      </p:sp>
      <p:sp>
        <p:nvSpPr>
          <p:cNvPr id="10" name="Rectangle 9">
            <a:extLst>
              <a:ext uri="{FF2B5EF4-FFF2-40B4-BE49-F238E27FC236}">
                <a16:creationId xmlns:a16="http://schemas.microsoft.com/office/drawing/2014/main" id="{506DC430-DE3E-4C46-9315-40AA9DDEC5BC}"/>
              </a:ext>
            </a:extLst>
          </p:cNvPr>
          <p:cNvSpPr/>
          <p:nvPr/>
        </p:nvSpPr>
        <p:spPr>
          <a:xfrm>
            <a:off x="5349240" y="770989"/>
            <a:ext cx="3650615" cy="646331"/>
          </a:xfrm>
          <a:prstGeom prst="rect">
            <a:avLst/>
          </a:prstGeom>
        </p:spPr>
        <p:txBody>
          <a:bodyPr wrap="square">
            <a:spAutoFit/>
          </a:bodyPr>
          <a:lstStyle/>
          <a:p>
            <a:r>
              <a:rPr lang="en-US" b="1" dirty="0">
                <a:solidFill>
                  <a:srgbClr val="000000"/>
                </a:solidFill>
                <a:latin typeface="InterMedium"/>
              </a:rPr>
              <a:t>Property Type Breakdown of </a:t>
            </a:r>
          </a:p>
          <a:p>
            <a:r>
              <a:rPr lang="en-US" b="1" dirty="0">
                <a:solidFill>
                  <a:srgbClr val="000000"/>
                </a:solidFill>
                <a:latin typeface="InterMedium"/>
              </a:rPr>
              <a:t>U.S. CMBS Market (12/31/22)</a:t>
            </a:r>
            <a:endParaRPr lang="en-US" dirty="0">
              <a:solidFill>
                <a:srgbClr val="000000"/>
              </a:solidFill>
              <a:latin typeface="InterMedium"/>
            </a:endParaRPr>
          </a:p>
        </p:txBody>
      </p:sp>
    </p:spTree>
    <p:extLst>
      <p:ext uri="{BB962C8B-B14F-4D97-AF65-F5344CB8AC3E}">
        <p14:creationId xmlns:p14="http://schemas.microsoft.com/office/powerpoint/2010/main" val="230998023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33400" y="1219200"/>
            <a:ext cx="83820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B0F0"/>
              </a:buClr>
              <a:buNone/>
            </a:pPr>
            <a:r>
              <a:rPr lang="en-US" sz="1400" dirty="0"/>
              <a:t>Characteristics:</a:t>
            </a:r>
          </a:p>
          <a:p>
            <a:pPr>
              <a:buClr>
                <a:srgbClr val="00B0F0"/>
              </a:buClr>
              <a:buFont typeface="Wingdings" panose="05000000000000000000" pitchFamily="2" charset="2"/>
              <a:buChar char="Ø"/>
            </a:pPr>
            <a:r>
              <a:rPr lang="en-US" sz="1400" dirty="0"/>
              <a:t>“Non-Recourse”: </a:t>
            </a:r>
          </a:p>
          <a:p>
            <a:pPr lvl="1">
              <a:buClr>
                <a:srgbClr val="00B0F0"/>
              </a:buClr>
              <a:buFont typeface="Wingdings" panose="05000000000000000000" pitchFamily="2" charset="2"/>
              <a:buChar char="Ø"/>
            </a:pPr>
            <a:r>
              <a:rPr lang="en-US" sz="1400" dirty="0"/>
              <a:t>Residential mortgages: payments are from borrower’s income, assets</a:t>
            </a:r>
          </a:p>
          <a:p>
            <a:pPr lvl="1">
              <a:buClr>
                <a:srgbClr val="00B0F0"/>
              </a:buClr>
              <a:buFont typeface="Wingdings" panose="05000000000000000000" pitchFamily="2" charset="2"/>
              <a:buChar char="Ø"/>
            </a:pPr>
            <a:r>
              <a:rPr lang="en-US" sz="1400" dirty="0"/>
              <a:t>Commercial loans: only from income produced by the properties</a:t>
            </a:r>
          </a:p>
          <a:p>
            <a:pPr>
              <a:buClr>
                <a:srgbClr val="00B0F0"/>
              </a:buClr>
              <a:buFont typeface="Wingdings" panose="05000000000000000000" pitchFamily="2" charset="2"/>
              <a:buChar char="Ø"/>
            </a:pPr>
            <a:r>
              <a:rPr lang="en-US" sz="1400" dirty="0"/>
              <a:t>Loans typically balloon, not fully amortizing (e.g. 10yr with 30yr </a:t>
            </a:r>
            <a:r>
              <a:rPr lang="en-US" sz="1400" dirty="0" err="1"/>
              <a:t>amort</a:t>
            </a:r>
            <a:r>
              <a:rPr lang="en-US" sz="1400" dirty="0"/>
              <a:t>)</a:t>
            </a:r>
          </a:p>
          <a:p>
            <a:pPr>
              <a:buClr>
                <a:srgbClr val="00B0F0"/>
              </a:buClr>
              <a:buFont typeface="Wingdings" panose="05000000000000000000" pitchFamily="2" charset="2"/>
              <a:buChar char="Ø"/>
            </a:pPr>
            <a:r>
              <a:rPr lang="en-US" sz="1400" dirty="0"/>
              <a:t>Typically have prepayment protection or yield maintenance/</a:t>
            </a:r>
            <a:r>
              <a:rPr lang="en-US" sz="1400" dirty="0" err="1"/>
              <a:t>defeased</a:t>
            </a:r>
            <a:endParaRPr lang="en-US" sz="1400" dirty="0"/>
          </a:p>
          <a:p>
            <a:pPr>
              <a:buClr>
                <a:srgbClr val="00B0F0"/>
              </a:buClr>
              <a:buFont typeface="Wingdings" panose="05000000000000000000" pitchFamily="2" charset="2"/>
              <a:buChar char="Ø"/>
            </a:pPr>
            <a:r>
              <a:rPr lang="en-US" sz="1400" dirty="0"/>
              <a:t>Like </a:t>
            </a:r>
            <a:r>
              <a:rPr lang="en-US" sz="1400" dirty="0" err="1"/>
              <a:t>Resi</a:t>
            </a:r>
            <a:r>
              <a:rPr lang="en-US" sz="1400" dirty="0"/>
              <a:t> MBS, CMBS loans are cross-collateralized (properties pooled/bundled)</a:t>
            </a:r>
          </a:p>
          <a:p>
            <a:pPr>
              <a:buClr>
                <a:srgbClr val="00B0F0"/>
              </a:buClr>
              <a:buFont typeface="Wingdings" panose="05000000000000000000" pitchFamily="2" charset="2"/>
              <a:buChar char="Ø"/>
            </a:pPr>
            <a:endParaRPr lang="en-US" sz="1400" dirty="0"/>
          </a:p>
          <a:p>
            <a:pPr marL="0" indent="0">
              <a:buClr>
                <a:srgbClr val="00B0F0"/>
              </a:buClr>
              <a:buNone/>
            </a:pPr>
            <a:r>
              <a:rPr lang="en-US" sz="1400" dirty="0"/>
              <a:t>Structures</a:t>
            </a:r>
          </a:p>
          <a:p>
            <a:pPr>
              <a:buClr>
                <a:srgbClr val="00B0F0"/>
              </a:buClr>
              <a:buFont typeface="Wingdings" panose="05000000000000000000" pitchFamily="2" charset="2"/>
              <a:buChar char="Ø"/>
            </a:pPr>
            <a:r>
              <a:rPr lang="en-US" sz="1400" dirty="0"/>
              <a:t>Senior-subordinated structures</a:t>
            </a:r>
          </a:p>
          <a:p>
            <a:pPr>
              <a:buClr>
                <a:srgbClr val="00B0F0"/>
              </a:buClr>
              <a:buFont typeface="Wingdings" panose="05000000000000000000" pitchFamily="2" charset="2"/>
              <a:buChar char="Ø"/>
            </a:pPr>
            <a:r>
              <a:rPr lang="en-US" sz="1400" dirty="0"/>
              <a:t>Credit enhancement (OC, excess interest)</a:t>
            </a:r>
          </a:p>
          <a:p>
            <a:pPr>
              <a:buClr>
                <a:srgbClr val="00B0F0"/>
              </a:buClr>
              <a:buFont typeface="Wingdings" panose="05000000000000000000" pitchFamily="2" charset="2"/>
              <a:buChar char="Ø"/>
            </a:pPr>
            <a:r>
              <a:rPr lang="en-US" sz="1400" dirty="0" err="1"/>
              <a:t>Sequentials</a:t>
            </a:r>
            <a:r>
              <a:rPr lang="en-US" sz="1400" dirty="0"/>
              <a:t>, PACs, floaters, IOs</a:t>
            </a:r>
          </a:p>
          <a:p>
            <a:pPr marL="0" indent="0">
              <a:buClr>
                <a:srgbClr val="00B0F0"/>
              </a:buClr>
              <a:buNone/>
            </a:pPr>
            <a:endParaRPr lang="en-US" sz="1400" dirty="0"/>
          </a:p>
          <a:p>
            <a:pPr marL="0" indent="0">
              <a:buClr>
                <a:srgbClr val="00B0F0"/>
              </a:buClr>
              <a:buNone/>
            </a:pPr>
            <a:r>
              <a:rPr lang="en-US" sz="1400" dirty="0"/>
              <a:t>Servicing</a:t>
            </a:r>
          </a:p>
          <a:p>
            <a:pPr>
              <a:buClr>
                <a:srgbClr val="00B0F0"/>
              </a:buClr>
              <a:buFont typeface="Wingdings" panose="05000000000000000000" pitchFamily="2" charset="2"/>
              <a:buChar char="Ø"/>
            </a:pPr>
            <a:r>
              <a:rPr lang="en-US" sz="1400" dirty="0"/>
              <a:t>If conduit deal, Master Servicer (data-oriented)</a:t>
            </a:r>
          </a:p>
          <a:p>
            <a:pPr>
              <a:buClr>
                <a:srgbClr val="00B0F0"/>
              </a:buClr>
              <a:buFont typeface="Wingdings" panose="05000000000000000000" pitchFamily="2" charset="2"/>
              <a:buChar char="Ø"/>
            </a:pPr>
            <a:r>
              <a:rPr lang="en-US" sz="1400" dirty="0"/>
              <a:t>If default or trigger, Special-Servicer (expertise)</a:t>
            </a:r>
          </a:p>
          <a:p>
            <a:pPr lvl="1">
              <a:buClr>
                <a:srgbClr val="00B0F0"/>
              </a:buClr>
              <a:buFont typeface="Wingdings" panose="05000000000000000000" pitchFamily="2" charset="2"/>
              <a:buChar char="Ø"/>
            </a:pPr>
            <a:endParaRPr lang="en-US" sz="1400" dirty="0"/>
          </a:p>
          <a:p>
            <a:pPr marL="0" indent="0">
              <a:buClr>
                <a:srgbClr val="00B0F0"/>
              </a:buClr>
              <a:buNone/>
            </a:pPr>
            <a:endParaRPr lang="en-US" sz="1400" dirty="0"/>
          </a:p>
        </p:txBody>
      </p:sp>
      <p:sp>
        <p:nvSpPr>
          <p:cNvPr id="13" name="Title 1"/>
          <p:cNvSpPr>
            <a:spLocks noGrp="1"/>
          </p:cNvSpPr>
          <p:nvPr>
            <p:ph type="title"/>
          </p:nvPr>
        </p:nvSpPr>
        <p:spPr>
          <a:xfrm>
            <a:off x="457200" y="274638"/>
            <a:ext cx="8229600" cy="792162"/>
          </a:xfrm>
        </p:spPr>
        <p:txBody>
          <a:bodyPr/>
          <a:lstStyle/>
          <a:p>
            <a:r>
              <a:rPr lang="en-US" dirty="0"/>
              <a:t>CMBS</a:t>
            </a:r>
          </a:p>
        </p:txBody>
      </p:sp>
    </p:spTree>
    <p:extLst>
      <p:ext uri="{BB962C8B-B14F-4D97-AF65-F5344CB8AC3E}">
        <p14:creationId xmlns:p14="http://schemas.microsoft.com/office/powerpoint/2010/main" val="40626713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CMBS</a:t>
            </a:r>
          </a:p>
        </p:txBody>
      </p:sp>
      <p:sp>
        <p:nvSpPr>
          <p:cNvPr id="3" name="Content Placeholder 2"/>
          <p:cNvSpPr>
            <a:spLocks noGrp="1"/>
          </p:cNvSpPr>
          <p:nvPr>
            <p:ph idx="1"/>
          </p:nvPr>
        </p:nvSpPr>
        <p:spPr/>
        <p:txBody>
          <a:bodyPr>
            <a:normAutofit/>
          </a:bodyPr>
          <a:lstStyle/>
          <a:p>
            <a:r>
              <a:rPr lang="en-US" dirty="0"/>
              <a:t>Key Metrics for evaluating credit risk:</a:t>
            </a:r>
          </a:p>
          <a:p>
            <a:endParaRPr lang="en-US" dirty="0"/>
          </a:p>
          <a:p>
            <a:pPr lvl="1"/>
            <a:r>
              <a:rPr lang="en-US" dirty="0"/>
              <a:t>Debt Service Coverage Ratio (DSCR)</a:t>
            </a:r>
          </a:p>
          <a:p>
            <a:pPr lvl="2"/>
            <a:r>
              <a:rPr lang="en-US" dirty="0"/>
              <a:t>(Rental Income – operating expenses)/ Interest Payments</a:t>
            </a:r>
          </a:p>
          <a:p>
            <a:pPr lvl="2"/>
            <a:r>
              <a:rPr lang="en-US" dirty="0"/>
              <a:t>Previously &gt;=1.25 DSCR; now 1.5-ish DSCR</a:t>
            </a:r>
          </a:p>
          <a:p>
            <a:pPr lvl="2"/>
            <a:endParaRPr lang="en-US" dirty="0"/>
          </a:p>
          <a:p>
            <a:pPr lvl="1"/>
            <a:r>
              <a:rPr lang="en-US" dirty="0"/>
              <a:t>Loan-to-Value ratio, </a:t>
            </a:r>
          </a:p>
          <a:p>
            <a:pPr lvl="2"/>
            <a:r>
              <a:rPr lang="en-US" dirty="0"/>
              <a:t>Present value of expected cash flows + reversion value, or Appraised value</a:t>
            </a:r>
          </a:p>
          <a:p>
            <a:pPr lvl="2"/>
            <a:r>
              <a:rPr lang="en-US" dirty="0"/>
              <a:t>Previously 80% LTV; now 55-75% LTV</a:t>
            </a:r>
          </a:p>
          <a:p>
            <a:endParaRPr lang="en-US" dirty="0"/>
          </a:p>
        </p:txBody>
      </p:sp>
    </p:spTree>
    <p:extLst>
      <p:ext uri="{BB962C8B-B14F-4D97-AF65-F5344CB8AC3E}">
        <p14:creationId xmlns:p14="http://schemas.microsoft.com/office/powerpoint/2010/main" val="112081999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Homework from Previous Lecture </a:t>
            </a:r>
            <a:r>
              <a:rPr lang="en-US" b="1" dirty="0"/>
              <a:t>- Build a Toy OAS Model</a:t>
            </a:r>
            <a:endParaRPr lang="en-US" dirty="0"/>
          </a:p>
        </p:txBody>
      </p:sp>
      <p:sp>
        <p:nvSpPr>
          <p:cNvPr id="3" name="Content Placeholder 2"/>
          <p:cNvSpPr>
            <a:spLocks noGrp="1"/>
          </p:cNvSpPr>
          <p:nvPr>
            <p:ph idx="1"/>
          </p:nvPr>
        </p:nvSpPr>
        <p:spPr>
          <a:xfrm>
            <a:off x="457200" y="1143001"/>
            <a:ext cx="4038600" cy="5410199"/>
          </a:xfrm>
        </p:spPr>
        <p:txBody>
          <a:bodyPr>
            <a:noAutofit/>
          </a:bodyPr>
          <a:lstStyle/>
          <a:p>
            <a:pPr lvl="1"/>
            <a:r>
              <a:rPr lang="en-US" b="1" dirty="0">
                <a:solidFill>
                  <a:srgbClr val="00B050"/>
                </a:solidFill>
              </a:rPr>
              <a:t>1) Given: a Pass-Through</a:t>
            </a:r>
          </a:p>
          <a:p>
            <a:pPr lvl="1">
              <a:buNone/>
            </a:pPr>
            <a:endParaRPr lang="en-US" strike="sngStrike" dirty="0"/>
          </a:p>
          <a:p>
            <a:pPr lvl="1"/>
            <a:r>
              <a:rPr lang="en-US" b="1" dirty="0">
                <a:solidFill>
                  <a:srgbClr val="00B050"/>
                </a:solidFill>
              </a:rPr>
              <a:t>2) Given: N </a:t>
            </a:r>
            <a:r>
              <a:rPr lang="en-US" dirty="0"/>
              <a:t>interest rate paths through time</a:t>
            </a:r>
          </a:p>
          <a:p>
            <a:endParaRPr lang="en-US" dirty="0"/>
          </a:p>
          <a:p>
            <a:pPr lvl="1"/>
            <a:r>
              <a:rPr lang="en-US" b="1" dirty="0">
                <a:solidFill>
                  <a:srgbClr val="00B050"/>
                </a:solidFill>
              </a:rPr>
              <a:t>3) Given:</a:t>
            </a:r>
            <a:r>
              <a:rPr lang="en-US" dirty="0"/>
              <a:t> prepayments along each path</a:t>
            </a:r>
          </a:p>
          <a:p>
            <a:endParaRPr lang="en-US" dirty="0"/>
          </a:p>
          <a:p>
            <a:pPr lvl="1"/>
            <a:r>
              <a:rPr lang="en-US" dirty="0"/>
              <a:t>4) Generate cash flows </a:t>
            </a:r>
            <a:r>
              <a:rPr lang="en-US" dirty="0">
                <a:solidFill>
                  <a:srgbClr val="C00000"/>
                </a:solidFill>
              </a:rPr>
              <a:t>assuming curtailments</a:t>
            </a:r>
          </a:p>
          <a:p>
            <a:endParaRPr lang="en-US" dirty="0"/>
          </a:p>
          <a:p>
            <a:pPr lvl="1"/>
            <a:r>
              <a:rPr lang="en-US" dirty="0"/>
              <a:t>5) Discount the cash flows using a spread over LIBOR rates (L-OAS) such that the average of the PV across all the interest rate paths equals the Market Price observable for the MBS</a:t>
            </a:r>
          </a:p>
          <a:p>
            <a:pPr lvl="2"/>
            <a:r>
              <a:rPr lang="en-US" b="1" dirty="0"/>
              <a:t>This step requires solving for the OAS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4297680" y="1005840"/>
            <a:ext cx="2665723" cy="2148840"/>
          </a:xfrm>
          <a:prstGeom prst="rect">
            <a:avLst/>
          </a:prstGeom>
          <a:noFill/>
          <a:ln w="9525">
            <a:noFill/>
            <a:miter lim="800000"/>
            <a:headEnd/>
            <a:tailEnd/>
          </a:ln>
          <a:effec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640080"/>
            <a:ext cx="1449330" cy="1437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endCxn id="5" idx="1"/>
          </p:cNvCxnSpPr>
          <p:nvPr/>
        </p:nvCxnSpPr>
        <p:spPr>
          <a:xfrm flipV="1">
            <a:off x="6917683" y="1358732"/>
            <a:ext cx="397517" cy="195748"/>
          </a:xfrm>
          <a:prstGeom prst="straightConnector1">
            <a:avLst/>
          </a:prstGeom>
          <a:ln w="6350">
            <a:solidFill>
              <a:schemeClr val="accent6"/>
            </a:solidFill>
            <a:prstDash val="dash"/>
            <a:tailEnd type="stealth"/>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6136" y="2377440"/>
            <a:ext cx="1647824" cy="114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a:off x="6963402" y="2176915"/>
            <a:ext cx="260358" cy="214562"/>
          </a:xfrm>
          <a:prstGeom prst="straightConnector1">
            <a:avLst/>
          </a:prstGeom>
          <a:ln w="6350">
            <a:solidFill>
              <a:schemeClr val="accent6"/>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rot="5400000">
            <a:off x="6300047" y="2467051"/>
            <a:ext cx="207017" cy="985361"/>
          </a:xfrm>
          <a:prstGeom prst="rightBrace">
            <a:avLst/>
          </a:prstGeom>
          <a:ln w="6350">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p:cNvCxnSpPr>
            <a:stCxn id="13" idx="1"/>
          </p:cNvCxnSpPr>
          <p:nvPr/>
        </p:nvCxnSpPr>
        <p:spPr>
          <a:xfrm>
            <a:off x="6403555" y="3063240"/>
            <a:ext cx="690026" cy="2103120"/>
          </a:xfrm>
          <a:prstGeom prst="straightConnector1">
            <a:avLst/>
          </a:prstGeom>
          <a:ln w="6350">
            <a:solidFill>
              <a:schemeClr val="accent6"/>
            </a:solidFill>
            <a:prstDash val="dash"/>
            <a:tailEnd type="stealth"/>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6330" y="4113685"/>
            <a:ext cx="1794510" cy="2239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5586236" y="2856223"/>
            <a:ext cx="540244" cy="1441457"/>
          </a:xfrm>
          <a:prstGeom prst="straightConnector1">
            <a:avLst/>
          </a:prstGeom>
          <a:ln w="6350">
            <a:solidFill>
              <a:schemeClr val="accent6"/>
            </a:solidFill>
            <a:prstDash val="dash"/>
            <a:tailEnd type="stealth"/>
          </a:ln>
        </p:spPr>
        <p:style>
          <a:lnRef idx="1">
            <a:schemeClr val="accent1"/>
          </a:lnRef>
          <a:fillRef idx="0">
            <a:schemeClr val="accent1"/>
          </a:fillRef>
          <a:effectRef idx="0">
            <a:schemeClr val="accent1"/>
          </a:effectRef>
          <a:fontRef idx="minor">
            <a:schemeClr val="tx1"/>
          </a:fontRef>
        </p:style>
      </p:cxnSp>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5613" y="5050074"/>
            <a:ext cx="2038347"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7223760" y="3977640"/>
            <a:ext cx="1097280" cy="594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Your </a:t>
            </a:r>
            <a:r>
              <a:rPr lang="en-US" sz="1100" dirty="0" err="1"/>
              <a:t>Passthrough</a:t>
            </a:r>
            <a:r>
              <a:rPr lang="en-US" sz="1100" dirty="0"/>
              <a:t> Model</a:t>
            </a:r>
          </a:p>
        </p:txBody>
      </p:sp>
      <p:cxnSp>
        <p:nvCxnSpPr>
          <p:cNvPr id="29" name="Straight Arrow Connector 28"/>
          <p:cNvCxnSpPr/>
          <p:nvPr/>
        </p:nvCxnSpPr>
        <p:spPr>
          <a:xfrm>
            <a:off x="6917683" y="2606040"/>
            <a:ext cx="306077" cy="1371600"/>
          </a:xfrm>
          <a:prstGeom prst="straightConnector1">
            <a:avLst/>
          </a:prstGeom>
          <a:ln w="6350">
            <a:solidFill>
              <a:schemeClr val="accent6"/>
            </a:solidFill>
            <a:prstDash val="das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194556"/>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CMBS Upgrades vs Downgrades pre- and post-Financial Crisis</a:t>
            </a:r>
          </a:p>
        </p:txBody>
      </p:sp>
      <p:sp>
        <p:nvSpPr>
          <p:cNvPr id="3" name="Content Placeholder 2"/>
          <p:cNvSpPr>
            <a:spLocks noGrp="1"/>
          </p:cNvSpPr>
          <p:nvPr>
            <p:ph idx="1"/>
          </p:nvPr>
        </p:nvSpPr>
        <p:spPr>
          <a:xfrm>
            <a:off x="457200" y="1143000"/>
            <a:ext cx="7680960" cy="596067"/>
          </a:xfrm>
        </p:spPr>
        <p:txBody>
          <a:bodyPr>
            <a:noAutofit/>
          </a:bodyPr>
          <a:lstStyle/>
          <a:p>
            <a:r>
              <a:rPr lang="en-US" dirty="0"/>
              <a:t>Many downgrades post-Financial Crisis, but many fewer in the years </a:t>
            </a:r>
            <a:r>
              <a:rPr lang="en-US" dirty="0" err="1"/>
              <a:t>since.Expect</a:t>
            </a:r>
            <a:r>
              <a:rPr lang="en-US" dirty="0"/>
              <a:t> many more downgrades in 2020 and beyond</a:t>
            </a:r>
          </a:p>
        </p:txBody>
      </p:sp>
      <p:sp>
        <p:nvSpPr>
          <p:cNvPr id="7" name="TextBox 6"/>
          <p:cNvSpPr txBox="1"/>
          <p:nvPr/>
        </p:nvSpPr>
        <p:spPr>
          <a:xfrm>
            <a:off x="548640" y="6529728"/>
            <a:ext cx="2686569" cy="307777"/>
          </a:xfrm>
          <a:prstGeom prst="rect">
            <a:avLst/>
          </a:prstGeom>
          <a:noFill/>
        </p:spPr>
        <p:txBody>
          <a:bodyPr wrap="none" rtlCol="0">
            <a:spAutoFit/>
          </a:bodyPr>
          <a:lstStyle/>
          <a:p>
            <a:r>
              <a:rPr lang="en-US" sz="1400" dirty="0"/>
              <a:t>Source: Wells Fargo Securities, LLC</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1737360"/>
            <a:ext cx="4892040" cy="3496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8205F799-090D-B24F-8F31-35A3A19159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3480" y="3077210"/>
            <a:ext cx="4041851" cy="3323590"/>
          </a:xfrm>
          <a:prstGeom prst="rect">
            <a:avLst/>
          </a:prstGeom>
        </p:spPr>
      </p:pic>
      <p:sp>
        <p:nvSpPr>
          <p:cNvPr id="6" name="Rectangle 5">
            <a:extLst>
              <a:ext uri="{FF2B5EF4-FFF2-40B4-BE49-F238E27FC236}">
                <a16:creationId xmlns:a16="http://schemas.microsoft.com/office/drawing/2014/main" id="{64A2E328-C572-5C45-8C4B-85029598F3B1}"/>
              </a:ext>
            </a:extLst>
          </p:cNvPr>
          <p:cNvSpPr/>
          <p:nvPr/>
        </p:nvSpPr>
        <p:spPr>
          <a:xfrm>
            <a:off x="4251960" y="6442055"/>
            <a:ext cx="4572000" cy="461665"/>
          </a:xfrm>
          <a:prstGeom prst="rect">
            <a:avLst/>
          </a:prstGeom>
        </p:spPr>
        <p:txBody>
          <a:bodyPr>
            <a:spAutoFit/>
          </a:bodyPr>
          <a:lstStyle/>
          <a:p>
            <a:r>
              <a:rPr lang="en-US" sz="1200" dirty="0">
                <a:solidFill>
                  <a:srgbClr val="4E5A5C"/>
                </a:solidFill>
                <a:latin typeface="InterRegular"/>
              </a:rPr>
              <a:t>Source: S&amp;P Global Ratings Research. Data as of 12/31/21 (latest available, derived from a yearly report). </a:t>
            </a:r>
            <a:endParaRPr lang="en-US" sz="1200" dirty="0"/>
          </a:p>
        </p:txBody>
      </p:sp>
      <p:sp>
        <p:nvSpPr>
          <p:cNvPr id="9" name="Content Placeholder 2">
            <a:extLst>
              <a:ext uri="{FF2B5EF4-FFF2-40B4-BE49-F238E27FC236}">
                <a16:creationId xmlns:a16="http://schemas.microsoft.com/office/drawing/2014/main" id="{DE3E27AF-3996-4C4B-A036-FCDE5697CC94}"/>
              </a:ext>
            </a:extLst>
          </p:cNvPr>
          <p:cNvSpPr txBox="1">
            <a:spLocks/>
          </p:cNvSpPr>
          <p:nvPr/>
        </p:nvSpPr>
        <p:spPr>
          <a:xfrm>
            <a:off x="5120640" y="2621681"/>
            <a:ext cx="3657600" cy="314452"/>
          </a:xfrm>
          <a:prstGeom prst="rect">
            <a:avLst/>
          </a:prstGeom>
        </p:spPr>
        <p:txBody>
          <a:bodyPr vert="horz" lIns="0" tIns="0" rIns="0" bIns="0" rtlCol="0">
            <a:noAutofit/>
          </a:bodyPr>
          <a:lstStyle>
            <a:lvl1pPr marL="0" indent="0" algn="l" defTabSz="914400" rtl="0" eaLnBrk="1" latinLnBrk="0" hangingPunct="1">
              <a:lnSpc>
                <a:spcPct val="120000"/>
              </a:lnSpc>
              <a:spcBef>
                <a:spcPts val="1400"/>
              </a:spcBef>
              <a:spcAft>
                <a:spcPts val="0"/>
              </a:spcAft>
              <a:buClr>
                <a:schemeClr val="accent2"/>
              </a:buClr>
              <a:buFont typeface="Arial" panose="020B0604020202020204" pitchFamily="34" charset="0"/>
              <a:buChar char="​"/>
              <a:defRPr sz="1400" b="0" kern="1200" baseline="0">
                <a:solidFill>
                  <a:schemeClr val="tx1"/>
                </a:solidFill>
                <a:latin typeface="+mn-lt"/>
                <a:ea typeface="+mn-ea"/>
                <a:cs typeface="+mn-cs"/>
              </a:defRPr>
            </a:lvl1pPr>
            <a:lvl2pPr marL="228600" indent="-228600" algn="l" defTabSz="914400" rtl="0" eaLnBrk="1" latinLnBrk="0" hangingPunct="1">
              <a:lnSpc>
                <a:spcPct val="120000"/>
              </a:lnSpc>
              <a:spcBef>
                <a:spcPts val="1000"/>
              </a:spcBef>
              <a:spcAft>
                <a:spcPts val="0"/>
              </a:spcAft>
              <a:buClr>
                <a:schemeClr val="accent2"/>
              </a:buClr>
              <a:buFont typeface="Wingdings" panose="05000000000000000000" pitchFamily="2" charset="2"/>
              <a:buChar char="Ø"/>
              <a:defRPr sz="1400" kern="1200" baseline="0">
                <a:solidFill>
                  <a:schemeClr val="tx1"/>
                </a:solidFill>
                <a:latin typeface="+mn-lt"/>
                <a:ea typeface="+mn-ea"/>
                <a:cs typeface="+mn-cs"/>
              </a:defRPr>
            </a:lvl2pPr>
            <a:lvl3pPr marL="457200" indent="-22860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681038" indent="-23495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4pPr>
            <a:lvl5pPr marL="9159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Default rates historically very low for CMBS</a:t>
            </a:r>
          </a:p>
        </p:txBody>
      </p:sp>
    </p:spTree>
    <p:extLst>
      <p:ext uri="{BB962C8B-B14F-4D97-AF65-F5344CB8AC3E}">
        <p14:creationId xmlns:p14="http://schemas.microsoft.com/office/powerpoint/2010/main" val="266778990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CMBS: Coronavirus impact on different sectors</a:t>
            </a:r>
          </a:p>
        </p:txBody>
      </p:sp>
      <p:sp>
        <p:nvSpPr>
          <p:cNvPr id="7" name="TextBox 6"/>
          <p:cNvSpPr txBox="1"/>
          <p:nvPr/>
        </p:nvSpPr>
        <p:spPr>
          <a:xfrm>
            <a:off x="441434" y="6536034"/>
            <a:ext cx="8021748" cy="246221"/>
          </a:xfrm>
          <a:prstGeom prst="rect">
            <a:avLst/>
          </a:prstGeom>
          <a:noFill/>
        </p:spPr>
        <p:txBody>
          <a:bodyPr wrap="none" rtlCol="0">
            <a:spAutoFit/>
          </a:bodyPr>
          <a:lstStyle/>
          <a:p>
            <a:r>
              <a:rPr lang="en-US" sz="1000" dirty="0"/>
              <a:t>Source: </a:t>
            </a:r>
            <a:r>
              <a:rPr lang="en-US" sz="1000" dirty="0">
                <a:hlinkClick r:id="rId2"/>
              </a:rPr>
              <a:t>https://www08.wellsfargomedia.com/assets/pdf/commercial/insights/economics/real-estate-and-housing/cre-chartbook-2019Q4.pdf</a:t>
            </a:r>
            <a:endParaRPr lang="en-US" sz="1000" dirty="0"/>
          </a:p>
        </p:txBody>
      </p:sp>
      <p:pic>
        <p:nvPicPr>
          <p:cNvPr id="5" name="Picture 4">
            <a:extLst>
              <a:ext uri="{FF2B5EF4-FFF2-40B4-BE49-F238E27FC236}">
                <a16:creationId xmlns:a16="http://schemas.microsoft.com/office/drawing/2014/main" id="{92C35DF7-CF0D-1C46-B16D-0BA02D603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3037136"/>
            <a:ext cx="8587764" cy="3226504"/>
          </a:xfrm>
          <a:prstGeom prst="rect">
            <a:avLst/>
          </a:prstGeom>
        </p:spPr>
      </p:pic>
      <p:sp>
        <p:nvSpPr>
          <p:cNvPr id="6" name="Oval 5">
            <a:extLst>
              <a:ext uri="{FF2B5EF4-FFF2-40B4-BE49-F238E27FC236}">
                <a16:creationId xmlns:a16="http://schemas.microsoft.com/office/drawing/2014/main" id="{794DEA04-7082-DC4D-8094-2E12AEA5EEF6}"/>
              </a:ext>
            </a:extLst>
          </p:cNvPr>
          <p:cNvSpPr/>
          <p:nvPr/>
        </p:nvSpPr>
        <p:spPr>
          <a:xfrm>
            <a:off x="2834640" y="5506016"/>
            <a:ext cx="365760" cy="36576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8EE0D42-0DA2-9649-96E4-EF1F585710AB}"/>
              </a:ext>
            </a:extLst>
          </p:cNvPr>
          <p:cNvSpPr/>
          <p:nvPr/>
        </p:nvSpPr>
        <p:spPr>
          <a:xfrm>
            <a:off x="8243579" y="5527037"/>
            <a:ext cx="365760" cy="36576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009C983E-9187-6545-A751-84EB19ACBE81}"/>
              </a:ext>
            </a:extLst>
          </p:cNvPr>
          <p:cNvSpPr txBox="1">
            <a:spLocks/>
          </p:cNvSpPr>
          <p:nvPr/>
        </p:nvSpPr>
        <p:spPr>
          <a:xfrm>
            <a:off x="457200" y="1143001"/>
            <a:ext cx="8397264" cy="1783079"/>
          </a:xfrm>
          <a:prstGeom prst="rect">
            <a:avLst/>
          </a:prstGeom>
        </p:spPr>
        <p:txBody>
          <a:bodyPr vert="horz" lIns="0" tIns="0" rIns="0" bIns="0" rtlCol="0">
            <a:noAutofit/>
          </a:bodyPr>
          <a:lstStyle>
            <a:lvl1pPr marL="0" indent="0" algn="l" defTabSz="914400" rtl="0" eaLnBrk="1" latinLnBrk="0" hangingPunct="1">
              <a:lnSpc>
                <a:spcPct val="120000"/>
              </a:lnSpc>
              <a:spcBef>
                <a:spcPts val="1400"/>
              </a:spcBef>
              <a:spcAft>
                <a:spcPts val="0"/>
              </a:spcAft>
              <a:buClr>
                <a:schemeClr val="accent2"/>
              </a:buClr>
              <a:buFont typeface="Arial" panose="020B0604020202020204" pitchFamily="34" charset="0"/>
              <a:buChar char="​"/>
              <a:defRPr sz="1400" b="0" kern="1200" baseline="0">
                <a:solidFill>
                  <a:schemeClr val="tx1"/>
                </a:solidFill>
                <a:latin typeface="+mn-lt"/>
                <a:ea typeface="+mn-ea"/>
                <a:cs typeface="+mn-cs"/>
              </a:defRPr>
            </a:lvl1pPr>
            <a:lvl2pPr marL="228600" indent="-228600" algn="l" defTabSz="914400" rtl="0" eaLnBrk="1" latinLnBrk="0" hangingPunct="1">
              <a:lnSpc>
                <a:spcPct val="120000"/>
              </a:lnSpc>
              <a:spcBef>
                <a:spcPts val="1000"/>
              </a:spcBef>
              <a:spcAft>
                <a:spcPts val="0"/>
              </a:spcAft>
              <a:buClr>
                <a:schemeClr val="accent2"/>
              </a:buClr>
              <a:buFont typeface="Wingdings" panose="05000000000000000000" pitchFamily="2" charset="2"/>
              <a:buChar char="Ø"/>
              <a:defRPr sz="1400" kern="1200" baseline="0">
                <a:solidFill>
                  <a:schemeClr val="tx1"/>
                </a:solidFill>
                <a:latin typeface="+mn-lt"/>
                <a:ea typeface="+mn-ea"/>
                <a:cs typeface="+mn-cs"/>
              </a:defRPr>
            </a:lvl2pPr>
            <a:lvl3pPr marL="457200" indent="-22860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681038" indent="-23495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4pPr>
            <a:lvl5pPr marL="9159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US" b="1" dirty="0"/>
              <a:t>Office</a:t>
            </a:r>
            <a:r>
              <a:rPr lang="en-US" dirty="0"/>
              <a:t> – not as great initially, but long-term implications are highly questionable. Will people WFH???</a:t>
            </a:r>
          </a:p>
          <a:p>
            <a:pPr lvl="1"/>
            <a:r>
              <a:rPr lang="en-US" b="1" dirty="0"/>
              <a:t>Retail</a:t>
            </a:r>
            <a:r>
              <a:rPr lang="en-US" dirty="0"/>
              <a:t> – Retail had already been impacted by online shopping. COVID: harsh impact initially</a:t>
            </a:r>
          </a:p>
          <a:p>
            <a:pPr lvl="1"/>
            <a:r>
              <a:rPr lang="en-US" b="1" dirty="0"/>
              <a:t>Multi-family </a:t>
            </a:r>
            <a:r>
              <a:rPr lang="en-US" dirty="0"/>
              <a:t>– Expect greater delinquencies for apartments with lower rents (vs higher rents)</a:t>
            </a:r>
          </a:p>
          <a:p>
            <a:pPr lvl="1"/>
            <a:r>
              <a:rPr lang="en-US" b="1" dirty="0"/>
              <a:t>Hotels</a:t>
            </a:r>
            <a:r>
              <a:rPr lang="en-US" dirty="0"/>
              <a:t> – Hotels already impacted by </a:t>
            </a:r>
            <a:r>
              <a:rPr lang="en-US" dirty="0" err="1"/>
              <a:t>AirBnB</a:t>
            </a:r>
            <a:r>
              <a:rPr lang="en-US" dirty="0"/>
              <a:t>, etc. COVID: Harsh Impact, but now people are traveling</a:t>
            </a:r>
          </a:p>
          <a:p>
            <a:pPr lvl="2"/>
            <a:r>
              <a:rPr lang="en-US" dirty="0"/>
              <a:t>Occupancy Levels have plummeted below Financial Crisis occupancy levels</a:t>
            </a:r>
          </a:p>
          <a:p>
            <a:pPr lvl="2"/>
            <a:endParaRPr lang="en-US" dirty="0"/>
          </a:p>
        </p:txBody>
      </p:sp>
    </p:spTree>
    <p:extLst>
      <p:ext uri="{BB962C8B-B14F-4D97-AF65-F5344CB8AC3E}">
        <p14:creationId xmlns:p14="http://schemas.microsoft.com/office/powerpoint/2010/main" val="530985459"/>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666986"/>
            <a:ext cx="4791075" cy="3023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CMBS Delinquency, Defaults pre- and post-Financial Crisis</a:t>
            </a:r>
          </a:p>
        </p:txBody>
      </p:sp>
      <p:sp>
        <p:nvSpPr>
          <p:cNvPr id="3" name="Content Placeholder 2"/>
          <p:cNvSpPr>
            <a:spLocks noGrp="1"/>
          </p:cNvSpPr>
          <p:nvPr>
            <p:ph idx="1"/>
          </p:nvPr>
        </p:nvSpPr>
        <p:spPr>
          <a:xfrm>
            <a:off x="266700" y="1143001"/>
            <a:ext cx="3314700" cy="2523985"/>
          </a:xfrm>
        </p:spPr>
        <p:txBody>
          <a:bodyPr>
            <a:noAutofit/>
          </a:bodyPr>
          <a:lstStyle/>
          <a:p>
            <a:r>
              <a:rPr lang="en-US" dirty="0"/>
              <a:t>Underwriting standards weakened in the years leading up to the Financial Crisis</a:t>
            </a:r>
          </a:p>
          <a:p>
            <a:endParaRPr lang="en-US" dirty="0"/>
          </a:p>
          <a:p>
            <a:endParaRPr lang="en-US" dirty="0"/>
          </a:p>
          <a:p>
            <a:r>
              <a:rPr lang="en-US" b="1" dirty="0"/>
              <a:t>Agency</a:t>
            </a:r>
            <a:r>
              <a:rPr lang="en-US" dirty="0"/>
              <a:t> Multi-Family delinquencies also rose, but not nearly as high as Private Label</a:t>
            </a:r>
          </a:p>
          <a:p>
            <a:endParaRPr lang="en-US" dirty="0"/>
          </a:p>
          <a:p>
            <a:endParaRPr lang="en-US" dirty="0"/>
          </a:p>
          <a:p>
            <a:r>
              <a:rPr lang="en-US" dirty="0"/>
              <a:t>2007 and 2008 vintages performed poorly from the outset. Older vintages’ collateral had years of appreciation before the Financial Crisis</a:t>
            </a:r>
          </a:p>
        </p:txBody>
      </p:sp>
      <p:sp>
        <p:nvSpPr>
          <p:cNvPr id="7" name="TextBox 6"/>
          <p:cNvSpPr txBox="1"/>
          <p:nvPr/>
        </p:nvSpPr>
        <p:spPr>
          <a:xfrm>
            <a:off x="1123431" y="6400800"/>
            <a:ext cx="2686569" cy="307777"/>
          </a:xfrm>
          <a:prstGeom prst="rect">
            <a:avLst/>
          </a:prstGeom>
          <a:noFill/>
        </p:spPr>
        <p:txBody>
          <a:bodyPr wrap="none" rtlCol="0">
            <a:spAutoFit/>
          </a:bodyPr>
          <a:lstStyle/>
          <a:p>
            <a:r>
              <a:rPr lang="en-US" sz="1400" dirty="0"/>
              <a:t>Source: Wells Fargo Securities, LLC</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650371"/>
            <a:ext cx="5067300" cy="3007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466714" y="3371412"/>
            <a:ext cx="1343285" cy="276999"/>
          </a:xfrm>
          <a:prstGeom prst="rect">
            <a:avLst/>
          </a:prstGeom>
          <a:noFill/>
        </p:spPr>
        <p:txBody>
          <a:bodyPr wrap="square" rtlCol="0">
            <a:spAutoFit/>
          </a:bodyPr>
          <a:lstStyle/>
          <a:p>
            <a:r>
              <a:rPr lang="en-US" sz="1200" dirty="0"/>
              <a:t>Source: Freddie</a:t>
            </a:r>
          </a:p>
        </p:txBody>
      </p:sp>
    </p:spTree>
    <p:extLst>
      <p:ext uri="{BB962C8B-B14F-4D97-AF65-F5344CB8AC3E}">
        <p14:creationId xmlns:p14="http://schemas.microsoft.com/office/powerpoint/2010/main" val="988907464"/>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65000"/>
                    <a:lumOff val="35000"/>
                  </a:schemeClr>
                </a:solidFill>
              </a:rPr>
              <a:t>CMBS enhancement levels pre- and post- Financial Crisis</a:t>
            </a:r>
          </a:p>
        </p:txBody>
      </p:sp>
      <p:sp>
        <p:nvSpPr>
          <p:cNvPr id="3" name="Content Placeholder 2"/>
          <p:cNvSpPr>
            <a:spLocks noGrp="1"/>
          </p:cNvSpPr>
          <p:nvPr>
            <p:ph idx="1"/>
          </p:nvPr>
        </p:nvSpPr>
        <p:spPr>
          <a:xfrm>
            <a:off x="457199" y="1143002"/>
            <a:ext cx="8412481" cy="761998"/>
          </a:xfrm>
        </p:spPr>
        <p:txBody>
          <a:bodyPr>
            <a:normAutofit/>
          </a:bodyPr>
          <a:lstStyle/>
          <a:p>
            <a:pPr lvl="1"/>
            <a:r>
              <a:rPr lang="en-US" dirty="0">
                <a:solidFill>
                  <a:schemeClr val="tx1">
                    <a:lumMod val="65000"/>
                    <a:lumOff val="35000"/>
                  </a:schemeClr>
                </a:solidFill>
              </a:rPr>
              <a:t>Post-crisis: CMBS 3.0</a:t>
            </a:r>
          </a:p>
          <a:p>
            <a:pPr lvl="2"/>
            <a:r>
              <a:rPr lang="en-US" dirty="0">
                <a:solidFill>
                  <a:schemeClr val="tx1">
                    <a:lumMod val="65000"/>
                    <a:lumOff val="35000"/>
                  </a:schemeClr>
                </a:solidFill>
              </a:rPr>
              <a:t>Enhancement levels increased, and leveled off / decreased. Subordination levels are similar now</a:t>
            </a:r>
          </a:p>
        </p:txBody>
      </p:sp>
      <p:sp>
        <p:nvSpPr>
          <p:cNvPr id="7" name="TextBox 6"/>
          <p:cNvSpPr txBox="1"/>
          <p:nvPr/>
        </p:nvSpPr>
        <p:spPr>
          <a:xfrm>
            <a:off x="3429000" y="6396334"/>
            <a:ext cx="2686569" cy="307777"/>
          </a:xfrm>
          <a:prstGeom prst="rect">
            <a:avLst/>
          </a:prstGeom>
          <a:noFill/>
        </p:spPr>
        <p:txBody>
          <a:bodyPr wrap="none" rtlCol="0">
            <a:spAutoFit/>
          </a:bodyPr>
          <a:lstStyle/>
          <a:p>
            <a:r>
              <a:rPr lang="en-US" sz="1400" dirty="0"/>
              <a:t>Source: Wells Fargo Securities, LLC</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520" y="2396435"/>
            <a:ext cx="5577840" cy="3922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a:cxnSpLocks/>
          </p:cNvCxnSpPr>
          <p:nvPr/>
        </p:nvCxnSpPr>
        <p:spPr>
          <a:xfrm flipV="1">
            <a:off x="3268980" y="2020081"/>
            <a:ext cx="2800869" cy="1454639"/>
          </a:xfrm>
          <a:prstGeom prst="straightConnector1">
            <a:avLst/>
          </a:prstGeom>
          <a:ln w="6350">
            <a:solidFill>
              <a:schemeClr val="accent6"/>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515E7D-29FB-5D49-BAB5-93956A5076DE}"/>
              </a:ext>
            </a:extLst>
          </p:cNvPr>
          <p:cNvCxnSpPr>
            <a:cxnSpLocks/>
          </p:cNvCxnSpPr>
          <p:nvPr/>
        </p:nvCxnSpPr>
        <p:spPr>
          <a:xfrm>
            <a:off x="6263640" y="1969716"/>
            <a:ext cx="994929" cy="522805"/>
          </a:xfrm>
          <a:prstGeom prst="straightConnector1">
            <a:avLst/>
          </a:prstGeom>
          <a:ln w="6350">
            <a:solidFill>
              <a:schemeClr val="accent6"/>
            </a:solidFill>
            <a:prstDash val="das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035174"/>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65000"/>
                    <a:lumOff val="35000"/>
                  </a:schemeClr>
                </a:solidFill>
              </a:rPr>
              <a:t>CMBS Spreads post Financial Crisis and in 2020</a:t>
            </a:r>
          </a:p>
        </p:txBody>
      </p:sp>
      <p:sp>
        <p:nvSpPr>
          <p:cNvPr id="3" name="Content Placeholder 2"/>
          <p:cNvSpPr>
            <a:spLocks noGrp="1"/>
          </p:cNvSpPr>
          <p:nvPr>
            <p:ph idx="1"/>
          </p:nvPr>
        </p:nvSpPr>
        <p:spPr>
          <a:xfrm>
            <a:off x="4612254" y="1077432"/>
            <a:ext cx="4160520" cy="1074999"/>
          </a:xfrm>
        </p:spPr>
        <p:txBody>
          <a:bodyPr>
            <a:normAutofit/>
          </a:bodyPr>
          <a:lstStyle/>
          <a:p>
            <a:pPr lvl="1"/>
            <a:r>
              <a:rPr lang="en-US" dirty="0">
                <a:solidFill>
                  <a:schemeClr val="tx1">
                    <a:lumMod val="65000"/>
                    <a:lumOff val="35000"/>
                  </a:schemeClr>
                </a:solidFill>
              </a:rPr>
              <a:t>2020:</a:t>
            </a:r>
          </a:p>
          <a:p>
            <a:pPr lvl="1"/>
            <a:r>
              <a:rPr lang="en-US" dirty="0">
                <a:solidFill>
                  <a:schemeClr val="tx1">
                    <a:lumMod val="65000"/>
                    <a:lumOff val="35000"/>
                  </a:schemeClr>
                </a:solidFill>
              </a:rPr>
              <a:t>Spreads blew out and tightened after FRB action. </a:t>
            </a:r>
          </a:p>
          <a:p>
            <a:pPr lvl="1"/>
            <a:r>
              <a:rPr lang="en-US" dirty="0">
                <a:solidFill>
                  <a:schemeClr val="tx1">
                    <a:lumMod val="65000"/>
                    <a:lumOff val="35000"/>
                  </a:schemeClr>
                </a:solidFill>
              </a:rPr>
              <a:t>However, the story is not over</a:t>
            </a:r>
          </a:p>
        </p:txBody>
      </p:sp>
      <p:sp>
        <p:nvSpPr>
          <p:cNvPr id="7" name="TextBox 6"/>
          <p:cNvSpPr txBox="1"/>
          <p:nvPr/>
        </p:nvSpPr>
        <p:spPr>
          <a:xfrm>
            <a:off x="3429000" y="6396334"/>
            <a:ext cx="2686569" cy="307777"/>
          </a:xfrm>
          <a:prstGeom prst="rect">
            <a:avLst/>
          </a:prstGeom>
          <a:noFill/>
        </p:spPr>
        <p:txBody>
          <a:bodyPr wrap="none" rtlCol="0">
            <a:spAutoFit/>
          </a:bodyPr>
          <a:lstStyle/>
          <a:p>
            <a:r>
              <a:rPr lang="en-US" sz="1400" dirty="0"/>
              <a:t>Source: Wells Fargo Securities, LLC</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976" y="3989466"/>
            <a:ext cx="35433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51" y="3913266"/>
            <a:ext cx="4667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5551" y="6199266"/>
            <a:ext cx="164782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601" y="1149341"/>
            <a:ext cx="349567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401" y="1131966"/>
            <a:ext cx="44767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651" y="3722766"/>
            <a:ext cx="3552825"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a:extLst>
              <a:ext uri="{FF2B5EF4-FFF2-40B4-BE49-F238E27FC236}">
                <a16:creationId xmlns:a16="http://schemas.microsoft.com/office/drawing/2014/main" id="{6E078616-2853-244C-8160-E3BD0C95E5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45828" y="2971799"/>
            <a:ext cx="4293372" cy="3399353"/>
          </a:xfrm>
          <a:prstGeom prst="rect">
            <a:avLst/>
          </a:prstGeom>
        </p:spPr>
      </p:pic>
    </p:spTree>
    <p:extLst>
      <p:ext uri="{BB962C8B-B14F-4D97-AF65-F5344CB8AC3E}">
        <p14:creationId xmlns:p14="http://schemas.microsoft.com/office/powerpoint/2010/main" val="1641388652"/>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Spreads in 2022: CMBS vs Corporates</a:t>
            </a:r>
          </a:p>
        </p:txBody>
      </p:sp>
      <p:sp>
        <p:nvSpPr>
          <p:cNvPr id="3" name="Content Placeholder 2"/>
          <p:cNvSpPr>
            <a:spLocks noGrp="1"/>
          </p:cNvSpPr>
          <p:nvPr>
            <p:ph idx="1"/>
          </p:nvPr>
        </p:nvSpPr>
        <p:spPr>
          <a:xfrm>
            <a:off x="446164" y="1039150"/>
            <a:ext cx="7051916" cy="1074999"/>
          </a:xfrm>
        </p:spPr>
        <p:txBody>
          <a:bodyPr>
            <a:normAutofit/>
          </a:bodyPr>
          <a:lstStyle/>
          <a:p>
            <a:pPr lvl="1"/>
            <a:r>
              <a:rPr lang="en-US" dirty="0"/>
              <a:t>In the past, CMBS spreads were similar to Corporate Bond spreads</a:t>
            </a:r>
          </a:p>
          <a:p>
            <a:pPr lvl="1"/>
            <a:r>
              <a:rPr lang="en-US" dirty="0"/>
              <a:t>But because of competition from online shopping and WFH, spreads are significantly wider than Corporate Bond spreads</a:t>
            </a:r>
          </a:p>
        </p:txBody>
      </p:sp>
      <p:pic>
        <p:nvPicPr>
          <p:cNvPr id="6" name="Picture 5">
            <a:extLst>
              <a:ext uri="{FF2B5EF4-FFF2-40B4-BE49-F238E27FC236}">
                <a16:creationId xmlns:a16="http://schemas.microsoft.com/office/drawing/2014/main" id="{C8194763-B2A4-B34B-92D6-44B21518E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40" y="1965960"/>
            <a:ext cx="6077497" cy="3480019"/>
          </a:xfrm>
          <a:prstGeom prst="rect">
            <a:avLst/>
          </a:prstGeom>
        </p:spPr>
      </p:pic>
      <p:sp>
        <p:nvSpPr>
          <p:cNvPr id="15" name="Rectangle 14">
            <a:extLst>
              <a:ext uri="{FF2B5EF4-FFF2-40B4-BE49-F238E27FC236}">
                <a16:creationId xmlns:a16="http://schemas.microsoft.com/office/drawing/2014/main" id="{A63776D9-D309-BD45-9A38-8A60A21656E5}"/>
              </a:ext>
            </a:extLst>
          </p:cNvPr>
          <p:cNvSpPr/>
          <p:nvPr/>
        </p:nvSpPr>
        <p:spPr>
          <a:xfrm>
            <a:off x="457200" y="5839897"/>
            <a:ext cx="8627636" cy="1200983"/>
          </a:xfrm>
          <a:prstGeom prst="rect">
            <a:avLst/>
          </a:prstGeom>
        </p:spPr>
        <p:txBody>
          <a:bodyPr wrap="square">
            <a:noAutofit/>
          </a:bodyPr>
          <a:lstStyle/>
          <a:p>
            <a:r>
              <a:rPr lang="en-US" sz="1400" dirty="0">
                <a:solidFill>
                  <a:srgbClr val="4E5A5C"/>
                </a:solidFill>
                <a:latin typeface="InterRegular"/>
              </a:rPr>
              <a:t>Source: </a:t>
            </a:r>
            <a:r>
              <a:rPr lang="en-US" sz="1200" dirty="0"/>
              <a:t>Short-term CMBS: Bloomberg U.S. CMBS 1-3.5 Year Index. Short-term corporate: </a:t>
            </a:r>
            <a:r>
              <a:rPr lang="en-US" sz="1200" dirty="0" err="1"/>
              <a:t>Bbg</a:t>
            </a:r>
            <a:r>
              <a:rPr lang="en-US" sz="1200" dirty="0"/>
              <a:t> U.S. Corporate 1-3 Year Total Return Index. CMBS: </a:t>
            </a:r>
            <a:r>
              <a:rPr lang="en-US" sz="1200" dirty="0" err="1"/>
              <a:t>Bbg</a:t>
            </a:r>
            <a:r>
              <a:rPr lang="en-US" sz="1200" dirty="0"/>
              <a:t> U.S. CMBS Investment Grade Index. Corporate bonds:  </a:t>
            </a:r>
            <a:r>
              <a:rPr lang="en-US" sz="1200" dirty="0" err="1"/>
              <a:t>Bbg</a:t>
            </a:r>
            <a:r>
              <a:rPr lang="en-US" sz="1200" dirty="0"/>
              <a:t> U.S. Corporate Total Return Index</a:t>
            </a:r>
            <a:r>
              <a:rPr lang="en-US" sz="1400" dirty="0">
                <a:solidFill>
                  <a:srgbClr val="4E5A5C"/>
                </a:solidFill>
                <a:latin typeface="InterRegular"/>
              </a:rPr>
              <a:t>.</a:t>
            </a:r>
          </a:p>
          <a:p>
            <a:r>
              <a:rPr lang="en-US" sz="1400" dirty="0">
                <a:solidFill>
                  <a:srgbClr val="4E5A5C"/>
                </a:solidFill>
                <a:latin typeface="InterRegular"/>
              </a:rPr>
              <a:t> </a:t>
            </a:r>
            <a:r>
              <a:rPr lang="en-US" sz="1400" dirty="0">
                <a:solidFill>
                  <a:srgbClr val="4E5A5C"/>
                </a:solidFill>
                <a:latin typeface="InterRegular"/>
                <a:hlinkClick r:id="rId3"/>
              </a:rPr>
              <a:t>https://www.lordabbett.com/en-ie/financial-intermediaries/insights/investment-objectives/investment-brief--commercial-mortgage-backed-securities--cmbs-.html</a:t>
            </a:r>
            <a:endParaRPr lang="en-US" sz="1400" dirty="0">
              <a:solidFill>
                <a:srgbClr val="4E5A5C"/>
              </a:solidFill>
              <a:latin typeface="InterRegular"/>
            </a:endParaRPr>
          </a:p>
        </p:txBody>
      </p:sp>
    </p:spTree>
    <p:extLst>
      <p:ext uri="{BB962C8B-B14F-4D97-AF65-F5344CB8AC3E}">
        <p14:creationId xmlns:p14="http://schemas.microsoft.com/office/powerpoint/2010/main" val="3231122915"/>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65000"/>
                    <a:lumOff val="35000"/>
                  </a:schemeClr>
                </a:solidFill>
              </a:rPr>
              <a:t>CMBS Private Label Spreads vs DUS pre- and post-Financial Crisis</a:t>
            </a:r>
          </a:p>
        </p:txBody>
      </p:sp>
      <p:sp>
        <p:nvSpPr>
          <p:cNvPr id="3" name="Content Placeholder 2"/>
          <p:cNvSpPr>
            <a:spLocks noGrp="1"/>
          </p:cNvSpPr>
          <p:nvPr>
            <p:ph idx="1"/>
          </p:nvPr>
        </p:nvSpPr>
        <p:spPr>
          <a:xfrm>
            <a:off x="457200" y="1143000"/>
            <a:ext cx="8138160" cy="1051560"/>
          </a:xfrm>
        </p:spPr>
        <p:txBody>
          <a:bodyPr>
            <a:normAutofit/>
          </a:bodyPr>
          <a:lstStyle/>
          <a:p>
            <a:r>
              <a:rPr lang="en-US" dirty="0">
                <a:solidFill>
                  <a:schemeClr val="tx1">
                    <a:lumMod val="65000"/>
                    <a:lumOff val="35000"/>
                  </a:schemeClr>
                </a:solidFill>
              </a:rPr>
              <a:t>Private label CMBS spreads are much more volatile than </a:t>
            </a:r>
          </a:p>
          <a:p>
            <a:r>
              <a:rPr lang="en-US" dirty="0">
                <a:solidFill>
                  <a:schemeClr val="tx1">
                    <a:lumMod val="65000"/>
                    <a:lumOff val="35000"/>
                  </a:schemeClr>
                </a:solidFill>
              </a:rPr>
              <a:t>Agency-wrapped CMBS spreads (FNMA’s Delegated Servicing and Underwriting CMBS, or “DUS”)</a:t>
            </a:r>
          </a:p>
          <a:p>
            <a:endParaRPr lang="en-US" dirty="0">
              <a:solidFill>
                <a:schemeClr val="tx1">
                  <a:lumMod val="65000"/>
                  <a:lumOff val="35000"/>
                </a:schemeClr>
              </a:solidFill>
            </a:endParaRPr>
          </a:p>
          <a:p>
            <a:pPr>
              <a:buNone/>
            </a:pPr>
            <a:endParaRPr lang="en-US" dirty="0"/>
          </a:p>
          <a:p>
            <a:endParaRPr lang="en-US" dirty="0"/>
          </a:p>
          <a:p>
            <a:endParaRPr lang="en-US" dirty="0"/>
          </a:p>
          <a:p>
            <a:endParaRPr lang="en-US" dirty="0"/>
          </a:p>
        </p:txBody>
      </p:sp>
      <p:sp>
        <p:nvSpPr>
          <p:cNvPr id="7" name="TextBox 6"/>
          <p:cNvSpPr txBox="1"/>
          <p:nvPr/>
        </p:nvSpPr>
        <p:spPr>
          <a:xfrm>
            <a:off x="3810000" y="6550223"/>
            <a:ext cx="2686569" cy="307777"/>
          </a:xfrm>
          <a:prstGeom prst="rect">
            <a:avLst/>
          </a:prstGeom>
          <a:noFill/>
        </p:spPr>
        <p:txBody>
          <a:bodyPr wrap="none" rtlCol="0">
            <a:spAutoFit/>
          </a:bodyPr>
          <a:lstStyle/>
          <a:p>
            <a:r>
              <a:rPr lang="en-US" sz="1400" dirty="0"/>
              <a:t>Source: Wells Fargo Securities, LLC</a:t>
            </a:r>
          </a:p>
        </p:txBody>
      </p:sp>
      <p:pic>
        <p:nvPicPr>
          <p:cNvPr id="9" name="Picture 2">
            <a:extLst>
              <a:ext uri="{FF2B5EF4-FFF2-40B4-BE49-F238E27FC236}">
                <a16:creationId xmlns:a16="http://schemas.microsoft.com/office/drawing/2014/main" id="{4E1527AD-2DDF-9D4E-B0E0-9CD04B5CF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797" y="2232837"/>
            <a:ext cx="6374283" cy="3802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780889"/>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192" y="1263136"/>
            <a:ext cx="5410200" cy="2775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CMB</a:t>
            </a:r>
            <a:r>
              <a:rPr lang="en-US" b="1" dirty="0">
                <a:solidFill>
                  <a:srgbClr val="FF0000"/>
                </a:solidFill>
              </a:rPr>
              <a:t>X</a:t>
            </a:r>
          </a:p>
        </p:txBody>
      </p:sp>
      <p:sp>
        <p:nvSpPr>
          <p:cNvPr id="3" name="Content Placeholder 2"/>
          <p:cNvSpPr>
            <a:spLocks noGrp="1"/>
          </p:cNvSpPr>
          <p:nvPr>
            <p:ph idx="1"/>
          </p:nvPr>
        </p:nvSpPr>
        <p:spPr>
          <a:xfrm>
            <a:off x="457200" y="1143000"/>
            <a:ext cx="3200400" cy="5486400"/>
          </a:xfrm>
        </p:spPr>
        <p:txBody>
          <a:bodyPr>
            <a:noAutofit/>
          </a:bodyPr>
          <a:lstStyle/>
          <a:p>
            <a:pPr>
              <a:lnSpc>
                <a:spcPct val="100000"/>
              </a:lnSpc>
              <a:spcBef>
                <a:spcPts val="0"/>
              </a:spcBef>
            </a:pPr>
            <a:r>
              <a:rPr lang="en-US" dirty="0"/>
              <a:t>Standardized indices</a:t>
            </a:r>
          </a:p>
          <a:p>
            <a:pPr lvl="1">
              <a:lnSpc>
                <a:spcPct val="100000"/>
              </a:lnSpc>
              <a:spcBef>
                <a:spcPts val="0"/>
              </a:spcBef>
            </a:pPr>
            <a:r>
              <a:rPr lang="en-US" dirty="0"/>
              <a:t>constructed by </a:t>
            </a:r>
            <a:r>
              <a:rPr lang="en-US" dirty="0" err="1"/>
              <a:t>MarkIt</a:t>
            </a:r>
            <a:endParaRPr lang="en-US" dirty="0"/>
          </a:p>
          <a:p>
            <a:pPr lvl="1">
              <a:lnSpc>
                <a:spcPct val="100000"/>
              </a:lnSpc>
              <a:spcBef>
                <a:spcPts val="0"/>
              </a:spcBef>
            </a:pPr>
            <a:r>
              <a:rPr lang="en-US" dirty="0">
                <a:hlinkClick r:id="rId3"/>
              </a:rPr>
              <a:t>https://www.markit.com/en/products/data/indices/structured-finance-indices/cmbx/cmbx-prices.page#</a:t>
            </a: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r>
              <a:rPr lang="en-US" dirty="0"/>
              <a:t>Basket </a:t>
            </a:r>
          </a:p>
          <a:p>
            <a:pPr lvl="1">
              <a:lnSpc>
                <a:spcPct val="100000"/>
              </a:lnSpc>
              <a:spcBef>
                <a:spcPts val="0"/>
              </a:spcBef>
            </a:pPr>
            <a:r>
              <a:rPr lang="en-US" dirty="0"/>
              <a:t>25 single-name CDS equal-weighted</a:t>
            </a:r>
          </a:p>
          <a:p>
            <a:pPr lvl="1">
              <a:lnSpc>
                <a:spcPct val="100000"/>
              </a:lnSpc>
              <a:spcBef>
                <a:spcPts val="0"/>
              </a:spcBef>
            </a:pPr>
            <a:r>
              <a:rPr lang="en-US" dirty="0"/>
              <a:t>By vintage and by rating</a:t>
            </a:r>
          </a:p>
          <a:p>
            <a:pPr lvl="1">
              <a:lnSpc>
                <a:spcPct val="100000"/>
              </a:lnSpc>
              <a:spcBef>
                <a:spcPts val="0"/>
              </a:spcBef>
            </a:pPr>
            <a:r>
              <a:rPr lang="en-US" dirty="0"/>
              <a:t>Cash settled</a:t>
            </a:r>
          </a:p>
          <a:p>
            <a:pPr>
              <a:lnSpc>
                <a:spcPct val="100000"/>
              </a:lnSpc>
              <a:spcBef>
                <a:spcPts val="0"/>
              </a:spcBef>
            </a:pPr>
            <a:endParaRPr lang="en-US" dirty="0"/>
          </a:p>
          <a:p>
            <a:pPr>
              <a:lnSpc>
                <a:spcPct val="100000"/>
              </a:lnSpc>
              <a:spcBef>
                <a:spcPts val="0"/>
              </a:spcBef>
            </a:pPr>
            <a:r>
              <a:rPr lang="en-US" dirty="0"/>
              <a:t>Pay-as-you-go</a:t>
            </a:r>
          </a:p>
          <a:p>
            <a:pPr lvl="1">
              <a:lnSpc>
                <a:spcPct val="100000"/>
              </a:lnSpc>
              <a:spcBef>
                <a:spcPts val="0"/>
              </a:spcBef>
            </a:pPr>
            <a:r>
              <a:rPr lang="en-US" dirty="0"/>
              <a:t>not terminated at first default</a:t>
            </a:r>
          </a:p>
          <a:p>
            <a:pPr lvl="1">
              <a:lnSpc>
                <a:spcPct val="100000"/>
              </a:lnSpc>
              <a:spcBef>
                <a:spcPts val="0"/>
              </a:spcBef>
            </a:pPr>
            <a:r>
              <a:rPr lang="en-US" dirty="0"/>
              <a:t>Each component remains outstanding until reference obligation paid down or fully written down</a:t>
            </a:r>
          </a:p>
          <a:p>
            <a:pPr>
              <a:lnSpc>
                <a:spcPct val="100000"/>
              </a:lnSpc>
              <a:spcBef>
                <a:spcPts val="0"/>
              </a:spcBef>
            </a:pPr>
            <a:endParaRPr lang="en-US" dirty="0"/>
          </a:p>
          <a:p>
            <a:pPr>
              <a:lnSpc>
                <a:spcPct val="100000"/>
              </a:lnSpc>
              <a:spcBef>
                <a:spcPts val="0"/>
              </a:spcBef>
            </a:pPr>
            <a:endParaRPr lang="en-US" dirty="0"/>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479" y="4251960"/>
            <a:ext cx="4926397" cy="1965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7170239"/>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Homework Part I</a:t>
            </a:r>
          </a:p>
        </p:txBody>
      </p:sp>
      <p:sp>
        <p:nvSpPr>
          <p:cNvPr id="3" name="Content Placeholder 2"/>
          <p:cNvSpPr>
            <a:spLocks noGrp="1"/>
          </p:cNvSpPr>
          <p:nvPr>
            <p:ph idx="1"/>
          </p:nvPr>
        </p:nvSpPr>
        <p:spPr>
          <a:xfrm>
            <a:off x="457200" y="1143001"/>
            <a:ext cx="8229600" cy="4800599"/>
          </a:xfrm>
        </p:spPr>
        <p:txBody>
          <a:bodyPr>
            <a:noAutofit/>
          </a:bodyPr>
          <a:lstStyle/>
          <a:p>
            <a:pPr marL="457200" indent="-457200">
              <a:buFont typeface="+mj-lt"/>
              <a:buAutoNum type="arabicPeriod"/>
            </a:pPr>
            <a:r>
              <a:rPr lang="en-US" dirty="0"/>
              <a:t>Build a toy OAS model based on </a:t>
            </a:r>
          </a:p>
          <a:p>
            <a:pPr lvl="3"/>
            <a:r>
              <a:rPr lang="en-US" dirty="0"/>
              <a:t>Pass Through, described on a subsequent slide, and the 500 LIBOR paths and S-Curve for which a link is provided in Contents</a:t>
            </a:r>
            <a:endParaRPr lang="en-US" sz="1200" strike="sngStrike" dirty="0"/>
          </a:p>
          <a:p>
            <a:pPr lvl="3"/>
            <a:r>
              <a:rPr lang="en-US" dirty="0"/>
              <a:t>Use at least 20 paths of 1mth LIBOR forwards (will provide 500 paths)</a:t>
            </a:r>
          </a:p>
          <a:p>
            <a:pPr lvl="3"/>
            <a:r>
              <a:rPr lang="en-US" dirty="0"/>
              <a:t>Calculate the 10yr par swap rate at each month in the future</a:t>
            </a:r>
          </a:p>
          <a:p>
            <a:pPr lvl="4"/>
            <a:r>
              <a:rPr lang="en-US" dirty="0"/>
              <a:t>At month 240 onwards, just use the par swap rate you calculate for month 240</a:t>
            </a:r>
          </a:p>
          <a:p>
            <a:pPr lvl="3"/>
            <a:r>
              <a:rPr lang="en-US" dirty="0"/>
              <a:t>Assume mortgage rates are the 10yr par swap rate +</a:t>
            </a:r>
            <a:r>
              <a:rPr lang="en-US" b="1" dirty="0"/>
              <a:t>175bps </a:t>
            </a:r>
            <a:r>
              <a:rPr lang="en-US" dirty="0"/>
              <a:t>(</a:t>
            </a:r>
            <a:r>
              <a:rPr lang="en-US" i="1" dirty="0"/>
              <a:t>a simplistic assumption</a:t>
            </a:r>
            <a:r>
              <a:rPr lang="en-US" dirty="0"/>
              <a:t>)</a:t>
            </a:r>
          </a:p>
          <a:p>
            <a:pPr lvl="3"/>
            <a:r>
              <a:rPr lang="en-US" dirty="0"/>
              <a:t>Calculate the </a:t>
            </a:r>
            <a:r>
              <a:rPr lang="en-US" dirty="0" err="1"/>
              <a:t>refi</a:t>
            </a:r>
            <a:r>
              <a:rPr lang="en-US" dirty="0"/>
              <a:t>-incentive and lookup the PSA (interpolate</a:t>
            </a:r>
            <a:r>
              <a:rPr lang="en-US" b="1" dirty="0">
                <a:solidFill>
                  <a:srgbClr val="FF0000"/>
                </a:solidFill>
              </a:rPr>
              <a:t>*</a:t>
            </a:r>
            <a:r>
              <a:rPr lang="en-US" dirty="0"/>
              <a:t>)</a:t>
            </a:r>
          </a:p>
          <a:p>
            <a:pPr lvl="3"/>
            <a:r>
              <a:rPr lang="en-US" dirty="0"/>
              <a:t>Generate cash flows</a:t>
            </a:r>
          </a:p>
          <a:p>
            <a:pPr lvl="3"/>
            <a:r>
              <a:rPr lang="en-US" dirty="0"/>
              <a:t>Solve for the OAS</a:t>
            </a:r>
          </a:p>
          <a:p>
            <a:pPr marL="457200" indent="-457200">
              <a:buFont typeface="+mj-lt"/>
              <a:buAutoNum type="arabicPeriod"/>
            </a:pPr>
            <a:r>
              <a:rPr lang="en-US" i="1" dirty="0"/>
              <a:t>Assuming CPRs do not change when rates are shocked, </a:t>
            </a:r>
            <a:r>
              <a:rPr lang="en-US" dirty="0"/>
              <a:t>calculate </a:t>
            </a:r>
          </a:p>
          <a:p>
            <a:pPr marL="857250" lvl="1" indent="-457200">
              <a:buFont typeface="+mj-lt"/>
              <a:buAutoNum type="alphaLcParenR"/>
            </a:pPr>
            <a:r>
              <a:rPr lang="en-US" dirty="0"/>
              <a:t>PV01 (change in PV for +1bp shock to interest rates)</a:t>
            </a:r>
          </a:p>
          <a:p>
            <a:pPr marL="857250" lvl="1" indent="-457200">
              <a:buFont typeface="+mj-lt"/>
              <a:buAutoNum type="alphaLcParenR"/>
            </a:pPr>
            <a:r>
              <a:rPr lang="en-US" dirty="0"/>
              <a:t>PV+50 (change in PV after shocking forwards up</a:t>
            </a:r>
            <a:r>
              <a:rPr lang="en-US" b="1" dirty="0"/>
              <a:t> 50bps</a:t>
            </a:r>
            <a:r>
              <a:rPr lang="en-US" dirty="0"/>
              <a:t>)</a:t>
            </a:r>
          </a:p>
          <a:p>
            <a:pPr marL="857250" lvl="1" indent="-457200">
              <a:buFont typeface="+mj-lt"/>
              <a:buAutoNum type="alphaLcParenR"/>
            </a:pPr>
            <a:r>
              <a:rPr lang="en-US" dirty="0"/>
              <a:t>PV+100</a:t>
            </a:r>
          </a:p>
          <a:p>
            <a:pPr marL="457200" indent="-457200">
              <a:buFont typeface="+mj-lt"/>
              <a:buAutoNum type="arabicPeriod"/>
            </a:pPr>
            <a:r>
              <a:rPr lang="en-US" dirty="0"/>
              <a:t>n/a</a:t>
            </a:r>
          </a:p>
        </p:txBody>
      </p:sp>
      <p:sp>
        <p:nvSpPr>
          <p:cNvPr id="5" name="Content Placeholder 2"/>
          <p:cNvSpPr txBox="1">
            <a:spLocks/>
          </p:cNvSpPr>
          <p:nvPr/>
        </p:nvSpPr>
        <p:spPr>
          <a:xfrm>
            <a:off x="609600" y="6278880"/>
            <a:ext cx="80772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FF0000"/>
                </a:solidFill>
              </a:rPr>
              <a:t>* If your calculations are taking too long, don’t feel obligated to interpolate the PSA speed.  You could, for example, use the lower of the two speeds.</a:t>
            </a:r>
          </a:p>
        </p:txBody>
      </p:sp>
    </p:spTree>
    <p:extLst>
      <p:ext uri="{BB962C8B-B14F-4D97-AF65-F5344CB8AC3E}">
        <p14:creationId xmlns:p14="http://schemas.microsoft.com/office/powerpoint/2010/main" val="3797443350"/>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Part II</a:t>
            </a:r>
          </a:p>
        </p:txBody>
      </p:sp>
      <p:sp>
        <p:nvSpPr>
          <p:cNvPr id="3" name="Content Placeholder 2"/>
          <p:cNvSpPr>
            <a:spLocks noGrp="1"/>
          </p:cNvSpPr>
          <p:nvPr>
            <p:ph idx="1"/>
          </p:nvPr>
        </p:nvSpPr>
        <p:spPr>
          <a:xfrm>
            <a:off x="457200" y="1143001"/>
            <a:ext cx="5486400" cy="609599"/>
          </a:xfrm>
        </p:spPr>
        <p:txBody>
          <a:bodyPr>
            <a:normAutofit/>
          </a:bodyPr>
          <a:lstStyle/>
          <a:p>
            <a:pPr marL="457200" indent="-457200">
              <a:buNone/>
            </a:pPr>
            <a:r>
              <a:rPr lang="en-US" dirty="0"/>
              <a:t>4.	Hold OAS constant and calculate </a:t>
            </a:r>
            <a:r>
              <a:rPr lang="en-US" dirty="0" err="1"/>
              <a:t>chg</a:t>
            </a:r>
            <a:r>
              <a:rPr lang="en-US" dirty="0"/>
              <a:t> in PV if rates rise 50bps, 100bps</a:t>
            </a:r>
          </a:p>
        </p:txBody>
      </p:sp>
      <p:sp>
        <p:nvSpPr>
          <p:cNvPr id="8" name="Content Placeholder 2"/>
          <p:cNvSpPr txBox="1">
            <a:spLocks/>
          </p:cNvSpPr>
          <p:nvPr/>
        </p:nvSpPr>
        <p:spPr>
          <a:xfrm>
            <a:off x="457200" y="3048000"/>
            <a:ext cx="4526280" cy="1112520"/>
          </a:xfrm>
          <a:prstGeom prst="rect">
            <a:avLst/>
          </a:prstGeom>
        </p:spPr>
        <p:txBody>
          <a:bodyPr vert="horz" lIns="91440" tIns="45720" rIns="91440" bIns="45720" rtlCol="0">
            <a:normAutofit fontScale="77500" lnSpcReduction="20000"/>
          </a:bodyPr>
          <a:lstStyle/>
          <a:p>
            <a:pPr marL="457200" indent="-457200">
              <a:spcBef>
                <a:spcPct val="20000"/>
              </a:spcBef>
              <a:buAutoNum type="arabicPeriod" startAt="5"/>
            </a:pPr>
            <a:r>
              <a:rPr lang="en-US" sz="2000" dirty="0"/>
              <a:t>Plot in one graph #2, #4</a:t>
            </a:r>
            <a:endParaRPr lang="en-US" sz="2400" dirty="0"/>
          </a:p>
          <a:p>
            <a:pPr marL="742950" lvl="1" indent="-285750">
              <a:spcBef>
                <a:spcPct val="20000"/>
              </a:spcBef>
              <a:buFont typeface="Arial" panose="020B0604020202020204" pitchFamily="34" charset="0"/>
              <a:buChar char="•"/>
            </a:pPr>
            <a:r>
              <a:rPr lang="en-US" sz="1700" dirty="0"/>
              <a:t>X-axis: shock to forwards</a:t>
            </a:r>
          </a:p>
          <a:p>
            <a:pPr marL="742950" lvl="1" indent="-285750">
              <a:spcBef>
                <a:spcPct val="20000"/>
              </a:spcBef>
              <a:buFont typeface="Arial" panose="020B0604020202020204" pitchFamily="34" charset="0"/>
              <a:buChar char="•"/>
            </a:pPr>
            <a:r>
              <a:rPr lang="en-US" sz="1700" dirty="0"/>
              <a:t>Y-axis: </a:t>
            </a:r>
            <a:r>
              <a:rPr lang="en-US" sz="1700" dirty="0" err="1"/>
              <a:t>chg</a:t>
            </a:r>
            <a:r>
              <a:rPr lang="en-US" sz="1700" dirty="0"/>
              <a:t> in Price</a:t>
            </a:r>
          </a:p>
          <a:p>
            <a:pPr lvl="1">
              <a:spcBef>
                <a:spcPct val="20000"/>
              </a:spcBef>
            </a:pPr>
            <a:r>
              <a:rPr lang="en-US" dirty="0"/>
              <a:t>Explain why PV changes at +50, +100 are different for #2 vs #4</a:t>
            </a:r>
            <a:endParaRPr lang="en-US" sz="2400" dirty="0"/>
          </a:p>
          <a:p>
            <a:pPr>
              <a:spcBef>
                <a:spcPct val="20000"/>
              </a:spcBef>
            </a:pPr>
            <a:endParaRPr lang="en-US" dirty="0"/>
          </a:p>
          <a:p>
            <a:pPr>
              <a:spcBef>
                <a:spcPct val="20000"/>
              </a:spcBef>
            </a:pPr>
            <a:endParaRPr lang="en-US" dirty="0"/>
          </a:p>
          <a:p>
            <a:pPr>
              <a:spcBef>
                <a:spcPct val="20000"/>
              </a:spcBef>
            </a:pPr>
            <a:endParaRPr lang="en-US" dirty="0"/>
          </a:p>
        </p:txBody>
      </p:sp>
    </p:spTree>
    <p:extLst>
      <p:ext uri="{BB962C8B-B14F-4D97-AF65-F5344CB8AC3E}">
        <p14:creationId xmlns:p14="http://schemas.microsoft.com/office/powerpoint/2010/main" val="989102191"/>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Homework from previous lecture (cont’d)</a:t>
            </a:r>
          </a:p>
        </p:txBody>
      </p:sp>
      <p:sp>
        <p:nvSpPr>
          <p:cNvPr id="3" name="Content Placeholder 2"/>
          <p:cNvSpPr>
            <a:spLocks noGrp="1"/>
          </p:cNvSpPr>
          <p:nvPr>
            <p:ph idx="1"/>
          </p:nvPr>
        </p:nvSpPr>
        <p:spPr>
          <a:xfrm>
            <a:off x="457200" y="1143001"/>
            <a:ext cx="8229600" cy="4800599"/>
          </a:xfrm>
        </p:spPr>
        <p:txBody>
          <a:bodyPr>
            <a:noAutofit/>
          </a:bodyPr>
          <a:lstStyle/>
          <a:p>
            <a:pPr marL="457200" indent="-457200">
              <a:buFont typeface="+mj-lt"/>
              <a:buAutoNum type="arabicPeriod"/>
            </a:pPr>
            <a:r>
              <a:rPr lang="en-US" dirty="0"/>
              <a:t>Build a toy OAS model based on </a:t>
            </a:r>
          </a:p>
          <a:p>
            <a:pPr lvl="2"/>
            <a:r>
              <a:rPr lang="en-US" dirty="0"/>
              <a:t>Pass Through</a:t>
            </a:r>
            <a:endParaRPr lang="en-US" dirty="0">
              <a:solidFill>
                <a:srgbClr val="FF0000"/>
              </a:solidFill>
            </a:endParaRPr>
          </a:p>
          <a:p>
            <a:pPr lvl="2"/>
            <a:r>
              <a:rPr lang="en-US" dirty="0"/>
              <a:t>Five paths of 1mth LIBOR forwards (-40bps, -20, 0, +20, +40)</a:t>
            </a:r>
          </a:p>
          <a:p>
            <a:pPr lvl="2"/>
            <a:r>
              <a:rPr lang="en-US" dirty="0"/>
              <a:t>Five paths of CPRs</a:t>
            </a:r>
          </a:p>
          <a:p>
            <a:pPr lvl="2"/>
            <a:r>
              <a:rPr lang="en-US" dirty="0"/>
              <a:t>Calculate the WAL each month through time for each path</a:t>
            </a:r>
          </a:p>
          <a:p>
            <a:pPr lvl="2"/>
            <a:r>
              <a:rPr lang="en-US" dirty="0"/>
              <a:t>Solve for the OAS</a:t>
            </a:r>
          </a:p>
          <a:p>
            <a:pPr marL="457200" indent="-457200">
              <a:buFont typeface="+mj-lt"/>
              <a:buAutoNum type="arabicPeriod"/>
            </a:pPr>
            <a:r>
              <a:rPr lang="en-US" i="1" dirty="0"/>
              <a:t>Assuming CPRs do not change when rates are shocked, </a:t>
            </a:r>
            <a:r>
              <a:rPr lang="en-US" dirty="0"/>
              <a:t>calculate </a:t>
            </a:r>
          </a:p>
          <a:p>
            <a:pPr marL="857250" lvl="1" indent="-457200">
              <a:buFont typeface="+mj-lt"/>
              <a:buAutoNum type="alphaLcParenR"/>
            </a:pPr>
            <a:r>
              <a:rPr lang="en-US" dirty="0"/>
              <a:t>PV01 (change in PV for +1bp shock to interest rates)</a:t>
            </a:r>
          </a:p>
          <a:p>
            <a:pPr marL="857250" lvl="1" indent="-457200">
              <a:buFont typeface="+mj-lt"/>
              <a:buAutoNum type="alphaLcParenR"/>
            </a:pPr>
            <a:r>
              <a:rPr lang="en-US" dirty="0"/>
              <a:t>PV</a:t>
            </a:r>
            <a:r>
              <a:rPr lang="en-US" dirty="0">
                <a:solidFill>
                  <a:srgbClr val="FF0000"/>
                </a:solidFill>
              </a:rPr>
              <a:t>-100</a:t>
            </a:r>
            <a:r>
              <a:rPr lang="en-US" dirty="0"/>
              <a:t> (change in PV after shocking forwards down 100bps)</a:t>
            </a:r>
          </a:p>
          <a:p>
            <a:pPr marL="857250" lvl="1" indent="-457200">
              <a:buFont typeface="+mj-lt"/>
              <a:buAutoNum type="alphaLcParenR"/>
            </a:pPr>
            <a:r>
              <a:rPr lang="en-US" dirty="0"/>
              <a:t>PV</a:t>
            </a:r>
            <a:r>
              <a:rPr lang="en-US" dirty="0">
                <a:solidFill>
                  <a:srgbClr val="FF0000"/>
                </a:solidFill>
              </a:rPr>
              <a:t>+100</a:t>
            </a:r>
            <a:r>
              <a:rPr lang="en-US" dirty="0"/>
              <a:t> (change in PV after shocking forwards down 100bps)</a:t>
            </a:r>
            <a:endParaRPr lang="en-US" i="1" dirty="0"/>
          </a:p>
          <a:p>
            <a:pPr marL="457200" indent="-457200">
              <a:buFont typeface="+mj-lt"/>
              <a:buAutoNum type="arabicPeriod"/>
            </a:pPr>
            <a:r>
              <a:rPr lang="en-US" dirty="0"/>
              <a:t>Calculate the credit spread sensitivities </a:t>
            </a:r>
          </a:p>
          <a:p>
            <a:pPr marL="857250" lvl="1" indent="-457200">
              <a:buFont typeface="+mj-lt"/>
              <a:buAutoNum type="alphaLcParenR"/>
            </a:pPr>
            <a:r>
              <a:rPr lang="en-US" dirty="0"/>
              <a:t>CS PV01 (change in PV for +1bp shock to OAS)</a:t>
            </a:r>
          </a:p>
          <a:p>
            <a:pPr marL="857250" lvl="1" indent="-457200">
              <a:buFont typeface="+mj-lt"/>
              <a:buAutoNum type="alphaLcParenR"/>
            </a:pPr>
            <a:r>
              <a:rPr lang="en-US" dirty="0"/>
              <a:t>CS PV</a:t>
            </a:r>
            <a:r>
              <a:rPr lang="en-US" dirty="0">
                <a:solidFill>
                  <a:srgbClr val="FF0000"/>
                </a:solidFill>
              </a:rPr>
              <a:t>-100</a:t>
            </a:r>
          </a:p>
          <a:p>
            <a:pPr marL="857250" lvl="1" indent="-457200">
              <a:buFont typeface="+mj-lt"/>
              <a:buAutoNum type="alphaLcParenR"/>
            </a:pPr>
            <a:r>
              <a:rPr lang="en-US" dirty="0"/>
              <a:t>CS PV</a:t>
            </a:r>
            <a:r>
              <a:rPr lang="en-US" dirty="0">
                <a:solidFill>
                  <a:srgbClr val="FF0000"/>
                </a:solidFill>
              </a:rPr>
              <a:t>+100</a:t>
            </a:r>
          </a:p>
        </p:txBody>
      </p:sp>
      <p:sp>
        <p:nvSpPr>
          <p:cNvPr id="4" name="TextBox 3">
            <a:extLst>
              <a:ext uri="{FF2B5EF4-FFF2-40B4-BE49-F238E27FC236}">
                <a16:creationId xmlns:a16="http://schemas.microsoft.com/office/drawing/2014/main" id="{046D1C62-13CE-4B45-A1CE-032BEE3EBA86}"/>
              </a:ext>
            </a:extLst>
          </p:cNvPr>
          <p:cNvSpPr txBox="1"/>
          <p:nvPr/>
        </p:nvSpPr>
        <p:spPr>
          <a:xfrm>
            <a:off x="6355080" y="4251960"/>
            <a:ext cx="1691640" cy="553998"/>
          </a:xfrm>
          <a:prstGeom prst="rect">
            <a:avLst/>
          </a:prstGeom>
          <a:noFill/>
        </p:spPr>
        <p:txBody>
          <a:bodyPr wrap="square" lIns="0" tIns="0" rIns="0" bIns="0" rtlCol="0">
            <a:spAutoFit/>
          </a:bodyPr>
          <a:lstStyle/>
          <a:p>
            <a:r>
              <a:rPr lang="en-US" b="1" dirty="0">
                <a:solidFill>
                  <a:srgbClr val="B4425D"/>
                </a:solidFill>
              </a:rPr>
              <a:t>Key observations?</a:t>
            </a:r>
          </a:p>
        </p:txBody>
      </p:sp>
    </p:spTree>
    <p:extLst>
      <p:ext uri="{BB962C8B-B14F-4D97-AF65-F5344CB8AC3E}">
        <p14:creationId xmlns:p14="http://schemas.microsoft.com/office/powerpoint/2010/main" val="38930051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FNCL 3.5</a:t>
            </a:r>
          </a:p>
        </p:txBody>
      </p:sp>
      <p:sp>
        <p:nvSpPr>
          <p:cNvPr id="3" name="Content Placeholder 2"/>
          <p:cNvSpPr>
            <a:spLocks noGrp="1"/>
          </p:cNvSpPr>
          <p:nvPr>
            <p:ph idx="1"/>
          </p:nvPr>
        </p:nvSpPr>
        <p:spPr>
          <a:xfrm>
            <a:off x="533401" y="914400"/>
            <a:ext cx="4952999" cy="304800"/>
          </a:xfrm>
        </p:spPr>
        <p:txBody>
          <a:bodyPr>
            <a:normAutofit/>
          </a:bodyPr>
          <a:lstStyle/>
          <a:p>
            <a:pPr marL="0" indent="0">
              <a:buNone/>
            </a:pPr>
            <a:r>
              <a:rPr lang="en-US" dirty="0"/>
              <a:t>Note that this TBA is different from the one provided last week</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52525"/>
            <a:ext cx="686752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51868"/>
            <a:ext cx="6027821" cy="2863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txBox="1">
            <a:spLocks/>
          </p:cNvSpPr>
          <p:nvPr/>
        </p:nvSpPr>
        <p:spPr>
          <a:xfrm>
            <a:off x="533400" y="2971800"/>
            <a:ext cx="8391525" cy="889697"/>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Use the Median “MED” PSA speeds below. Compare the prevailing mortgage rate and the gross coupon of loans in the TBA.  For example, if the mortgage rate in your </a:t>
            </a:r>
            <a:r>
              <a:rPr lang="en-US" dirty="0" err="1"/>
              <a:t>monte</a:t>
            </a:r>
            <a:r>
              <a:rPr lang="en-US" dirty="0"/>
              <a:t> </a:t>
            </a:r>
            <a:r>
              <a:rPr lang="en-US" dirty="0" err="1"/>
              <a:t>carlo</a:t>
            </a:r>
            <a:r>
              <a:rPr lang="en-US" dirty="0"/>
              <a:t> simulation is 3.670%, then the prevailing mortgage rate is 40 basis points lower than the 4.070% WAC.  In the table below, the speed would be interpolated between 371 PSA and 185 PSA, or 333.8 PSA. For rates beyond what are shown in the table, use the -300 speed (1164 PSA) and the +300 speed (83 PSA).</a:t>
            </a:r>
          </a:p>
        </p:txBody>
      </p:sp>
      <p:sp>
        <p:nvSpPr>
          <p:cNvPr id="10" name="Oval 9"/>
          <p:cNvSpPr/>
          <p:nvPr/>
        </p:nvSpPr>
        <p:spPr>
          <a:xfrm>
            <a:off x="4119562" y="3975798"/>
            <a:ext cx="985838" cy="228600"/>
          </a:xfrm>
          <a:prstGeom prst="ellipse">
            <a:avLst/>
          </a:prstGeom>
          <a:noFill/>
          <a:ln w="158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19562" y="6519559"/>
            <a:ext cx="985838" cy="228600"/>
          </a:xfrm>
          <a:prstGeom prst="ellipse">
            <a:avLst/>
          </a:prstGeom>
          <a:noFill/>
          <a:ln w="158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4875610"/>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457200" y="1413316"/>
            <a:ext cx="8366760" cy="51703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Font typeface="Wingdings" panose="05000000000000000000" pitchFamily="2" charset="2"/>
              <a:buChar char="Ø"/>
            </a:pPr>
            <a:r>
              <a:rPr lang="en-US" sz="1400" dirty="0"/>
              <a:t>Holding interest rates and volatility constant, </a:t>
            </a:r>
            <a:r>
              <a:rPr lang="en-US" sz="1400" dirty="0">
                <a:solidFill>
                  <a:srgbClr val="B4425D"/>
                </a:solidFill>
              </a:rPr>
              <a:t>how would MBS prices be impacted</a:t>
            </a:r>
            <a:endParaRPr lang="en-US" sz="1400" dirty="0"/>
          </a:p>
          <a:p>
            <a:pPr lvl="1">
              <a:buClr>
                <a:schemeClr val="accent2"/>
              </a:buClr>
              <a:buFont typeface="Wingdings" panose="05000000000000000000" pitchFamily="2" charset="2"/>
              <a:buChar char="Ø"/>
            </a:pPr>
            <a:r>
              <a:rPr lang="en-US" sz="1400" strike="sngStrike" dirty="0">
                <a:solidFill>
                  <a:schemeClr val="tx1">
                    <a:lumMod val="65000"/>
                    <a:lumOff val="35000"/>
                  </a:schemeClr>
                </a:solidFill>
              </a:rPr>
              <a:t>If the Market Value of a </a:t>
            </a:r>
            <a:r>
              <a:rPr lang="en-US" sz="1400" strike="sngStrike" dirty="0" err="1">
                <a:solidFill>
                  <a:schemeClr val="tx1">
                    <a:lumMod val="65000"/>
                    <a:lumOff val="35000"/>
                  </a:schemeClr>
                </a:solidFill>
              </a:rPr>
              <a:t>Passthrough</a:t>
            </a:r>
            <a:r>
              <a:rPr lang="en-US" sz="1400" strike="sngStrike" dirty="0">
                <a:solidFill>
                  <a:schemeClr val="tx1">
                    <a:lumMod val="65000"/>
                    <a:lumOff val="35000"/>
                  </a:schemeClr>
                </a:solidFill>
              </a:rPr>
              <a:t> was par (price = 100%) and then prepayment speeds increase and the yield curve is </a:t>
            </a:r>
          </a:p>
          <a:p>
            <a:pPr lvl="3">
              <a:buClr>
                <a:schemeClr val="accent2"/>
              </a:buClr>
              <a:buFont typeface="Wingdings" panose="05000000000000000000" pitchFamily="2" charset="2"/>
              <a:buChar char="Ø"/>
            </a:pPr>
            <a:r>
              <a:rPr lang="en-US" sz="1400" strike="sngStrike" dirty="0">
                <a:solidFill>
                  <a:schemeClr val="tx1">
                    <a:lumMod val="65000"/>
                    <a:lumOff val="35000"/>
                  </a:schemeClr>
                </a:solidFill>
              </a:rPr>
              <a:t>1) flat </a:t>
            </a:r>
          </a:p>
          <a:p>
            <a:pPr lvl="3">
              <a:buClr>
                <a:schemeClr val="accent2"/>
              </a:buClr>
              <a:buFont typeface="Wingdings" panose="05000000000000000000" pitchFamily="2" charset="2"/>
              <a:buChar char="Ø"/>
            </a:pPr>
            <a:r>
              <a:rPr lang="en-US" sz="1400" strike="sngStrike" dirty="0">
                <a:solidFill>
                  <a:schemeClr val="tx1">
                    <a:lumMod val="65000"/>
                    <a:lumOff val="35000"/>
                  </a:schemeClr>
                </a:solidFill>
              </a:rPr>
              <a:t>2) upward sloping</a:t>
            </a:r>
          </a:p>
          <a:p>
            <a:pPr lvl="2">
              <a:buClr>
                <a:schemeClr val="accent2"/>
              </a:buClr>
              <a:buFont typeface="Wingdings" panose="05000000000000000000" pitchFamily="2" charset="2"/>
              <a:buChar char="Ø"/>
            </a:pPr>
            <a:endParaRPr lang="en-US" sz="1400" strike="sngStrike" dirty="0">
              <a:solidFill>
                <a:schemeClr val="tx1">
                  <a:lumMod val="65000"/>
                  <a:lumOff val="35000"/>
                </a:schemeClr>
              </a:solidFill>
            </a:endParaRPr>
          </a:p>
          <a:p>
            <a:pPr lvl="1">
              <a:buClr>
                <a:schemeClr val="accent2"/>
              </a:buClr>
              <a:buFont typeface="Wingdings" panose="05000000000000000000" pitchFamily="2" charset="2"/>
              <a:buChar char="Ø"/>
            </a:pPr>
            <a:r>
              <a:rPr lang="en-US" sz="1400" strike="sngStrike" dirty="0">
                <a:solidFill>
                  <a:schemeClr val="tx1">
                    <a:lumMod val="65000"/>
                    <a:lumOff val="35000"/>
                  </a:schemeClr>
                </a:solidFill>
              </a:rPr>
              <a:t>If the </a:t>
            </a:r>
            <a:r>
              <a:rPr lang="en-US" sz="1400" strike="sngStrike" dirty="0" err="1">
                <a:solidFill>
                  <a:schemeClr val="tx1">
                    <a:lumMod val="65000"/>
                    <a:lumOff val="35000"/>
                  </a:schemeClr>
                </a:solidFill>
              </a:rPr>
              <a:t>Passthrough</a:t>
            </a:r>
            <a:r>
              <a:rPr lang="en-US" sz="1400" strike="sngStrike" dirty="0">
                <a:solidFill>
                  <a:schemeClr val="tx1">
                    <a:lumMod val="65000"/>
                    <a:lumOff val="35000"/>
                  </a:schemeClr>
                </a:solidFill>
              </a:rPr>
              <a:t> is a “premium bond” (price &gt; par), and then prepayment speeds increase and the yield curve is </a:t>
            </a:r>
          </a:p>
          <a:p>
            <a:pPr lvl="3">
              <a:buClr>
                <a:schemeClr val="accent2"/>
              </a:buClr>
              <a:buFont typeface="Wingdings" panose="05000000000000000000" pitchFamily="2" charset="2"/>
              <a:buChar char="Ø"/>
            </a:pPr>
            <a:r>
              <a:rPr lang="en-US" sz="1400" strike="sngStrike" dirty="0">
                <a:solidFill>
                  <a:schemeClr val="tx1">
                    <a:lumMod val="65000"/>
                    <a:lumOff val="35000"/>
                  </a:schemeClr>
                </a:solidFill>
              </a:rPr>
              <a:t>1) flat or</a:t>
            </a:r>
          </a:p>
          <a:p>
            <a:pPr lvl="3">
              <a:buClr>
                <a:schemeClr val="accent2"/>
              </a:buClr>
              <a:buFont typeface="Wingdings" panose="05000000000000000000" pitchFamily="2" charset="2"/>
              <a:buChar char="Ø"/>
            </a:pPr>
            <a:r>
              <a:rPr lang="en-US" sz="1400" strike="sngStrike" dirty="0">
                <a:solidFill>
                  <a:schemeClr val="tx1">
                    <a:lumMod val="65000"/>
                    <a:lumOff val="35000"/>
                  </a:schemeClr>
                </a:solidFill>
              </a:rPr>
              <a:t>2) upward sloping</a:t>
            </a:r>
          </a:p>
          <a:p>
            <a:pPr lvl="2">
              <a:buClr>
                <a:schemeClr val="accent2"/>
              </a:buClr>
              <a:buFont typeface="Wingdings" panose="05000000000000000000" pitchFamily="2" charset="2"/>
              <a:buChar char="Ø"/>
            </a:pPr>
            <a:endParaRPr lang="en-US" sz="1400" dirty="0"/>
          </a:p>
          <a:p>
            <a:pPr lvl="1">
              <a:buClr>
                <a:schemeClr val="accent2"/>
              </a:buClr>
              <a:buFont typeface="Wingdings" panose="05000000000000000000" pitchFamily="2" charset="2"/>
              <a:buChar char="Ø"/>
            </a:pPr>
            <a:r>
              <a:rPr lang="en-US" sz="1400" dirty="0"/>
              <a:t>If the </a:t>
            </a:r>
            <a:r>
              <a:rPr lang="en-US" sz="1400" dirty="0" err="1"/>
              <a:t>Passthrough</a:t>
            </a:r>
            <a:r>
              <a:rPr lang="en-US" sz="1400" dirty="0"/>
              <a:t> is a </a:t>
            </a:r>
            <a:r>
              <a:rPr lang="en-US" sz="1400" dirty="0">
                <a:solidFill>
                  <a:srgbClr val="B4425D"/>
                </a:solidFill>
              </a:rPr>
              <a:t>“discount bond”</a:t>
            </a:r>
            <a:r>
              <a:rPr lang="en-US" sz="1400" dirty="0"/>
              <a:t> (price &lt; par), and then prepayment speeds increase and the yield curve is </a:t>
            </a:r>
          </a:p>
          <a:p>
            <a:pPr lvl="3">
              <a:buClr>
                <a:schemeClr val="accent2"/>
              </a:buClr>
              <a:buFont typeface="Wingdings" panose="05000000000000000000" pitchFamily="2" charset="2"/>
              <a:buChar char="Ø"/>
            </a:pPr>
            <a:r>
              <a:rPr lang="en-US" sz="1400" strike="sngStrike" dirty="0">
                <a:solidFill>
                  <a:schemeClr val="tx1">
                    <a:lumMod val="65000"/>
                    <a:lumOff val="35000"/>
                  </a:schemeClr>
                </a:solidFill>
              </a:rPr>
              <a:t>1) flat or</a:t>
            </a:r>
            <a:endParaRPr lang="en-US" sz="1400" dirty="0"/>
          </a:p>
          <a:p>
            <a:pPr lvl="3">
              <a:buClr>
                <a:schemeClr val="accent2"/>
              </a:buClr>
              <a:buFont typeface="Wingdings" panose="05000000000000000000" pitchFamily="2" charset="2"/>
              <a:buChar char="Ø"/>
            </a:pPr>
            <a:r>
              <a:rPr lang="en-US" sz="1400" dirty="0"/>
              <a:t>2) upward sloping</a:t>
            </a:r>
          </a:p>
          <a:p>
            <a:pPr lvl="2">
              <a:buClr>
                <a:schemeClr val="accent2"/>
              </a:buClr>
              <a:buFont typeface="Wingdings" panose="05000000000000000000" pitchFamily="2" charset="2"/>
              <a:buChar char="Ø"/>
            </a:pPr>
            <a:endParaRPr lang="en-US" sz="1400" dirty="0"/>
          </a:p>
          <a:p>
            <a:pPr lvl="1">
              <a:buClr>
                <a:schemeClr val="accent2"/>
              </a:buClr>
              <a:buFont typeface="Wingdings" panose="05000000000000000000" pitchFamily="2" charset="2"/>
              <a:buChar char="Ø"/>
            </a:pPr>
            <a:endParaRPr lang="en-US" sz="1400" dirty="0">
              <a:solidFill>
                <a:srgbClr val="B4425D"/>
              </a:solidFill>
            </a:endParaRPr>
          </a:p>
        </p:txBody>
      </p:sp>
      <p:sp>
        <p:nvSpPr>
          <p:cNvPr id="2" name="Title 1"/>
          <p:cNvSpPr>
            <a:spLocks noGrp="1"/>
          </p:cNvSpPr>
          <p:nvPr>
            <p:ph type="title"/>
          </p:nvPr>
        </p:nvSpPr>
        <p:spPr/>
        <p:txBody>
          <a:bodyPr/>
          <a:lstStyle/>
          <a:p>
            <a:r>
              <a:rPr lang="en-US" dirty="0">
                <a:solidFill>
                  <a:srgbClr val="B4425D"/>
                </a:solidFill>
              </a:rPr>
              <a:t>Impact of changing prepayment speeds</a:t>
            </a:r>
          </a:p>
        </p:txBody>
      </p:sp>
      <p:sp>
        <p:nvSpPr>
          <p:cNvPr id="6" name="TextBox 5">
            <a:extLst>
              <a:ext uri="{FF2B5EF4-FFF2-40B4-BE49-F238E27FC236}">
                <a16:creationId xmlns:a16="http://schemas.microsoft.com/office/drawing/2014/main" id="{0A2CADE2-E15D-154A-B394-2553C64FEFD1}"/>
              </a:ext>
            </a:extLst>
          </p:cNvPr>
          <p:cNvSpPr txBox="1"/>
          <p:nvPr/>
        </p:nvSpPr>
        <p:spPr>
          <a:xfrm>
            <a:off x="5216810" y="4760498"/>
            <a:ext cx="2331720" cy="276999"/>
          </a:xfrm>
          <a:prstGeom prst="rect">
            <a:avLst/>
          </a:prstGeom>
          <a:noFill/>
          <a:ln>
            <a:solidFill>
              <a:srgbClr val="C00000"/>
            </a:solidFill>
          </a:ln>
        </p:spPr>
        <p:txBody>
          <a:bodyPr wrap="square" lIns="0" tIns="0" rIns="0" bIns="0" rtlCol="0">
            <a:spAutoFit/>
          </a:bodyPr>
          <a:lstStyle/>
          <a:p>
            <a:r>
              <a:rPr lang="en-US" dirty="0">
                <a:solidFill>
                  <a:srgbClr val="B4425D"/>
                </a:solidFill>
              </a:rPr>
              <a:t>Breakout Rooms</a:t>
            </a:r>
          </a:p>
        </p:txBody>
      </p:sp>
    </p:spTree>
    <p:extLst>
      <p:ext uri="{BB962C8B-B14F-4D97-AF65-F5344CB8AC3E}">
        <p14:creationId xmlns:p14="http://schemas.microsoft.com/office/powerpoint/2010/main" val="2460217180"/>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4" name="Text Placeholder 3"/>
          <p:cNvSpPr>
            <a:spLocks noGrp="1"/>
          </p:cNvSpPr>
          <p:nvPr>
            <p:ph type="body" sz="quarter" idx="10"/>
          </p:nvPr>
        </p:nvSpPr>
        <p:spPr>
          <a:xfrm>
            <a:off x="457200" y="4251960"/>
            <a:ext cx="8235950" cy="268279"/>
          </a:xfrm>
        </p:spPr>
        <p:txBody>
          <a:bodyPr/>
          <a:lstStyle/>
          <a:p>
            <a:r>
              <a:rPr lang="en-US" dirty="0"/>
              <a:t>Other</a:t>
            </a:r>
          </a:p>
        </p:txBody>
      </p:sp>
    </p:spTree>
    <p:extLst>
      <p:ext uri="{BB962C8B-B14F-4D97-AF65-F5344CB8AC3E}">
        <p14:creationId xmlns:p14="http://schemas.microsoft.com/office/powerpoint/2010/main" val="3873953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391" y="3589696"/>
            <a:ext cx="3149408" cy="3115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CMBS</a:t>
            </a:r>
          </a:p>
        </p:txBody>
      </p:sp>
      <p:sp>
        <p:nvSpPr>
          <p:cNvPr id="3" name="Content Placeholder 2"/>
          <p:cNvSpPr>
            <a:spLocks noGrp="1"/>
          </p:cNvSpPr>
          <p:nvPr>
            <p:ph idx="1"/>
          </p:nvPr>
        </p:nvSpPr>
        <p:spPr>
          <a:xfrm>
            <a:off x="457200" y="1143001"/>
            <a:ext cx="4480560" cy="2938461"/>
          </a:xfrm>
        </p:spPr>
        <p:txBody>
          <a:bodyPr>
            <a:noAutofit/>
          </a:bodyPr>
          <a:lstStyle/>
          <a:p>
            <a:pPr marL="285750" indent="-285750">
              <a:buClr>
                <a:srgbClr val="00B0F0"/>
              </a:buClr>
              <a:buFont typeface="Wingdings" panose="05000000000000000000" pitchFamily="2" charset="2"/>
              <a:buChar char="Ø"/>
            </a:pPr>
            <a:r>
              <a:rPr lang="en-US" dirty="0"/>
              <a:t>For the first time in five years, outstanding commercial mortgages increased in 2013.</a:t>
            </a:r>
          </a:p>
          <a:p>
            <a:pPr marL="285750" indent="-285750">
              <a:buClr>
                <a:srgbClr val="00B0F0"/>
              </a:buClr>
              <a:buFont typeface="Wingdings" panose="05000000000000000000" pitchFamily="2" charset="2"/>
              <a:buChar char="Ø"/>
            </a:pPr>
            <a:r>
              <a:rPr lang="en-US" dirty="0"/>
              <a:t>Commercial Real Estate mortgages have an outstanding balance of $3.14 trillion; up 1.7% from year-end 2012.</a:t>
            </a:r>
          </a:p>
          <a:p>
            <a:pPr marL="285750" indent="-285750">
              <a:buClr>
                <a:srgbClr val="00B0F0"/>
              </a:buClr>
              <a:buFont typeface="Wingdings" panose="05000000000000000000" pitchFamily="2" charset="2"/>
              <a:buChar char="Ø"/>
            </a:pPr>
            <a:r>
              <a:rPr lang="en-US" dirty="0"/>
              <a:t>CMBS represents approximately 16% of the total in Commercial Real Estate debt outstanding.</a:t>
            </a:r>
          </a:p>
          <a:p>
            <a:pPr marL="285750" indent="-285750">
              <a:buClr>
                <a:srgbClr val="00B0F0"/>
              </a:buClr>
              <a:buFont typeface="Wingdings" panose="05000000000000000000" pitchFamily="2" charset="2"/>
              <a:buChar char="Ø"/>
            </a:pPr>
            <a:r>
              <a:rPr lang="en-US" dirty="0"/>
              <a:t>Issuance increased since 2008/9, with Agency CMBS share larger post-crisis vs pre-crisis</a:t>
            </a:r>
          </a:p>
        </p:txBody>
      </p:sp>
      <p:sp>
        <p:nvSpPr>
          <p:cNvPr id="5" name="TextBox 4"/>
          <p:cNvSpPr txBox="1"/>
          <p:nvPr/>
        </p:nvSpPr>
        <p:spPr>
          <a:xfrm>
            <a:off x="2743200" y="6400800"/>
            <a:ext cx="2686569" cy="307777"/>
          </a:xfrm>
          <a:prstGeom prst="rect">
            <a:avLst/>
          </a:prstGeom>
          <a:noFill/>
        </p:spPr>
        <p:txBody>
          <a:bodyPr wrap="none" rtlCol="0">
            <a:spAutoFit/>
          </a:bodyPr>
          <a:lstStyle/>
          <a:p>
            <a:r>
              <a:rPr lang="en-US" sz="1400" dirty="0"/>
              <a:t>Source: Wells Fargo Securities, LLC</a:t>
            </a:r>
          </a:p>
        </p:txBody>
      </p:sp>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4029075"/>
            <a:ext cx="426720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95300"/>
            <a:ext cx="3733800" cy="3094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4191000" y="990600"/>
            <a:ext cx="3962400" cy="45720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389267"/>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90800"/>
            <a:ext cx="7053949" cy="3665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143002"/>
            <a:ext cx="5334000" cy="380998"/>
          </a:xfrm>
        </p:spPr>
        <p:txBody>
          <a:bodyPr>
            <a:normAutofit/>
          </a:bodyPr>
          <a:lstStyle/>
          <a:p>
            <a:r>
              <a:rPr lang="en-US" dirty="0"/>
              <a:t>Within the multi-family space:</a:t>
            </a:r>
          </a:p>
        </p:txBody>
      </p:sp>
      <p:sp>
        <p:nvSpPr>
          <p:cNvPr id="10" name="TextBox 9"/>
          <p:cNvSpPr txBox="1"/>
          <p:nvPr/>
        </p:nvSpPr>
        <p:spPr>
          <a:xfrm>
            <a:off x="3962400" y="6232187"/>
            <a:ext cx="1464375" cy="276999"/>
          </a:xfrm>
          <a:prstGeom prst="rect">
            <a:avLst/>
          </a:prstGeom>
          <a:noFill/>
        </p:spPr>
        <p:txBody>
          <a:bodyPr wrap="none" rtlCol="0">
            <a:spAutoFit/>
          </a:bodyPr>
          <a:lstStyle/>
          <a:p>
            <a:r>
              <a:rPr lang="en-US" sz="1200" dirty="0"/>
              <a:t>Source: Freddie Mac</a:t>
            </a:r>
          </a:p>
        </p:txBody>
      </p:sp>
      <p:sp>
        <p:nvSpPr>
          <p:cNvPr id="8" name="Title 1"/>
          <p:cNvSpPr>
            <a:spLocks noGrp="1"/>
          </p:cNvSpPr>
          <p:nvPr>
            <p:ph type="title"/>
          </p:nvPr>
        </p:nvSpPr>
        <p:spPr/>
        <p:txBody>
          <a:bodyPr/>
          <a:lstStyle/>
          <a:p>
            <a:r>
              <a:rPr lang="en-US" dirty="0"/>
              <a:t>CMBS</a:t>
            </a:r>
          </a:p>
        </p:txBody>
      </p:sp>
    </p:spTree>
    <p:extLst>
      <p:ext uri="{BB962C8B-B14F-4D97-AF65-F5344CB8AC3E}">
        <p14:creationId xmlns:p14="http://schemas.microsoft.com/office/powerpoint/2010/main" val="2896904996"/>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2"/>
            <a:ext cx="7391400" cy="685798"/>
          </a:xfrm>
        </p:spPr>
        <p:txBody>
          <a:bodyPr>
            <a:normAutofit/>
          </a:bodyPr>
          <a:lstStyle/>
          <a:p>
            <a:r>
              <a:rPr lang="en-US" dirty="0"/>
              <a:t>Fannie: DUS (Delegated Underwriting and Servicing)</a:t>
            </a:r>
          </a:p>
          <a:p>
            <a:r>
              <a:rPr lang="en-US" dirty="0"/>
              <a:t>Freddie: “K-Deals”</a:t>
            </a:r>
          </a:p>
        </p:txBody>
      </p:sp>
      <p:sp>
        <p:nvSpPr>
          <p:cNvPr id="10" name="TextBox 9"/>
          <p:cNvSpPr txBox="1"/>
          <p:nvPr/>
        </p:nvSpPr>
        <p:spPr>
          <a:xfrm>
            <a:off x="3962400" y="6428601"/>
            <a:ext cx="1464375" cy="276999"/>
          </a:xfrm>
          <a:prstGeom prst="rect">
            <a:avLst/>
          </a:prstGeom>
          <a:noFill/>
        </p:spPr>
        <p:txBody>
          <a:bodyPr wrap="none" rtlCol="0">
            <a:spAutoFit/>
          </a:bodyPr>
          <a:lstStyle/>
          <a:p>
            <a:r>
              <a:rPr lang="en-US" sz="1200" dirty="0"/>
              <a:t>Source: Freddie Mac</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73564"/>
            <a:ext cx="7096125" cy="4703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p:nvPr>
        </p:nvSpPr>
        <p:spPr/>
        <p:txBody>
          <a:bodyPr/>
          <a:lstStyle/>
          <a:p>
            <a:r>
              <a:rPr lang="en-US" dirty="0"/>
              <a:t>CMBS</a:t>
            </a:r>
          </a:p>
        </p:txBody>
      </p:sp>
    </p:spTree>
    <p:extLst>
      <p:ext uri="{BB962C8B-B14F-4D97-AF65-F5344CB8AC3E}">
        <p14:creationId xmlns:p14="http://schemas.microsoft.com/office/powerpoint/2010/main" val="2119435783"/>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631" y="1676400"/>
            <a:ext cx="7531169" cy="4896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143002"/>
            <a:ext cx="7391400" cy="685798"/>
          </a:xfrm>
        </p:spPr>
        <p:txBody>
          <a:bodyPr>
            <a:normAutofit/>
          </a:bodyPr>
          <a:lstStyle/>
          <a:p>
            <a:r>
              <a:rPr lang="en-US" dirty="0"/>
              <a:t>A sample Freddie K-Deal</a:t>
            </a:r>
          </a:p>
        </p:txBody>
      </p:sp>
      <p:sp>
        <p:nvSpPr>
          <p:cNvPr id="10" name="TextBox 9"/>
          <p:cNvSpPr txBox="1"/>
          <p:nvPr/>
        </p:nvSpPr>
        <p:spPr>
          <a:xfrm>
            <a:off x="3962400" y="6428601"/>
            <a:ext cx="1464375" cy="276999"/>
          </a:xfrm>
          <a:prstGeom prst="rect">
            <a:avLst/>
          </a:prstGeom>
          <a:noFill/>
        </p:spPr>
        <p:txBody>
          <a:bodyPr wrap="none" rtlCol="0">
            <a:spAutoFit/>
          </a:bodyPr>
          <a:lstStyle/>
          <a:p>
            <a:r>
              <a:rPr lang="en-US" sz="1200" dirty="0"/>
              <a:t>Source: Freddie Mac</a:t>
            </a:r>
          </a:p>
        </p:txBody>
      </p:sp>
      <p:sp>
        <p:nvSpPr>
          <p:cNvPr id="8" name="Title 1"/>
          <p:cNvSpPr>
            <a:spLocks noGrp="1"/>
          </p:cNvSpPr>
          <p:nvPr>
            <p:ph type="title"/>
          </p:nvPr>
        </p:nvSpPr>
        <p:spPr/>
        <p:txBody>
          <a:bodyPr/>
          <a:lstStyle/>
          <a:p>
            <a:r>
              <a:rPr lang="en-US" dirty="0"/>
              <a:t>CMBS</a:t>
            </a:r>
          </a:p>
        </p:txBody>
      </p:sp>
    </p:spTree>
    <p:extLst>
      <p:ext uri="{BB962C8B-B14F-4D97-AF65-F5344CB8AC3E}">
        <p14:creationId xmlns:p14="http://schemas.microsoft.com/office/powerpoint/2010/main" val="1713469468"/>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CMB</a:t>
            </a:r>
            <a:r>
              <a:rPr lang="en-US" b="1" dirty="0">
                <a:solidFill>
                  <a:srgbClr val="FF0000"/>
                </a:solidFill>
              </a:rPr>
              <a:t>X</a:t>
            </a:r>
          </a:p>
        </p:txBody>
      </p:sp>
      <p:sp>
        <p:nvSpPr>
          <p:cNvPr id="3" name="Content Placeholder 2"/>
          <p:cNvSpPr>
            <a:spLocks noGrp="1"/>
          </p:cNvSpPr>
          <p:nvPr>
            <p:ph idx="1"/>
          </p:nvPr>
        </p:nvSpPr>
        <p:spPr>
          <a:xfrm>
            <a:off x="457200" y="1143000"/>
            <a:ext cx="3200400" cy="5486400"/>
          </a:xfrm>
        </p:spPr>
        <p:txBody>
          <a:bodyPr>
            <a:noAutofit/>
          </a:bodyPr>
          <a:lstStyle/>
          <a:p>
            <a:pPr>
              <a:lnSpc>
                <a:spcPct val="100000"/>
              </a:lnSpc>
              <a:spcBef>
                <a:spcPts val="0"/>
              </a:spcBef>
            </a:pPr>
            <a:r>
              <a:rPr lang="en-US" dirty="0"/>
              <a:t>Because of crisis, hardly any CMBS issued from 2009 to 2011</a:t>
            </a:r>
          </a:p>
          <a:p>
            <a:pPr>
              <a:lnSpc>
                <a:spcPct val="100000"/>
              </a:lnSpc>
              <a:spcBef>
                <a:spcPts val="0"/>
              </a:spcBef>
            </a:pPr>
            <a:endParaRPr lang="en-US" dirty="0"/>
          </a:p>
          <a:p>
            <a:pPr>
              <a:lnSpc>
                <a:spcPct val="100000"/>
              </a:lnSpc>
              <a:spcBef>
                <a:spcPts val="0"/>
              </a:spcBef>
            </a:pPr>
            <a:endParaRPr lang="en-US" dirty="0"/>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860" y="1965960"/>
            <a:ext cx="6798700" cy="2487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5678560" y="1965960"/>
            <a:ext cx="1143000" cy="6158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867280" y="1965960"/>
            <a:ext cx="1143000" cy="6158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827981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CMB</a:t>
            </a:r>
            <a:r>
              <a:rPr lang="en-US" b="1" dirty="0">
                <a:solidFill>
                  <a:srgbClr val="FF0000"/>
                </a:solidFill>
              </a:rPr>
              <a:t>X </a:t>
            </a:r>
            <a:r>
              <a:rPr lang="en-US" dirty="0"/>
              <a:t>1 through 6</a:t>
            </a:r>
          </a:p>
        </p:txBody>
      </p:sp>
      <p:sp>
        <p:nvSpPr>
          <p:cNvPr id="3" name="Content Placeholder 2"/>
          <p:cNvSpPr>
            <a:spLocks noGrp="1"/>
          </p:cNvSpPr>
          <p:nvPr>
            <p:ph idx="1"/>
          </p:nvPr>
        </p:nvSpPr>
        <p:spPr>
          <a:xfrm>
            <a:off x="457200" y="1143001"/>
            <a:ext cx="8229600" cy="935329"/>
          </a:xfrm>
        </p:spPr>
        <p:txBody>
          <a:bodyPr>
            <a:normAutofit lnSpcReduction="10000"/>
          </a:bodyPr>
          <a:lstStyle/>
          <a:p>
            <a:pPr marL="285750" indent="-285750">
              <a:spcBef>
                <a:spcPts val="0"/>
              </a:spcBef>
              <a:buFont typeface="Wingdings" panose="05000000000000000000" pitchFamily="2" charset="2"/>
              <a:buChar char="Ø"/>
            </a:pPr>
            <a:r>
              <a:rPr lang="en-US" dirty="0"/>
              <a:t>Numbers: average thickness of tranche as a % of deal</a:t>
            </a:r>
          </a:p>
          <a:p>
            <a:pPr marL="285750" indent="-285750">
              <a:spcBef>
                <a:spcPts val="0"/>
              </a:spcBef>
              <a:buFont typeface="Wingdings" panose="05000000000000000000" pitchFamily="2" charset="2"/>
              <a:buChar char="Ø"/>
            </a:pPr>
            <a:r>
              <a:rPr lang="en-US" dirty="0"/>
              <a:t>Left axis: attachment point (amount of subordinated securities junior to the tranche)</a:t>
            </a:r>
          </a:p>
          <a:p>
            <a:pPr lvl="1">
              <a:spcBef>
                <a:spcPts val="0"/>
              </a:spcBef>
            </a:pPr>
            <a:r>
              <a:rPr lang="en-US" dirty="0">
                <a:solidFill>
                  <a:schemeClr val="accent2">
                    <a:lumMod val="75000"/>
                  </a:schemeClr>
                </a:solidFill>
              </a:rPr>
              <a:t>Range and average of attachment points across the 25 deals composing the index</a:t>
            </a:r>
          </a:p>
          <a:p>
            <a:pPr marL="285750" indent="-285750">
              <a:spcBef>
                <a:spcPts val="0"/>
              </a:spcBef>
              <a:buFont typeface="Wingdings" panose="05000000000000000000" pitchFamily="2" charset="2"/>
              <a:buChar char="Ø"/>
            </a:pPr>
            <a:r>
              <a:rPr lang="en-US" dirty="0"/>
              <a:t>Notice for CMBX.6, no AM class and higher credit enhancement for  AA, A, etc. tranches</a:t>
            </a:r>
          </a:p>
        </p:txBody>
      </p:sp>
      <p:sp>
        <p:nvSpPr>
          <p:cNvPr id="5" name="TextBox 4"/>
          <p:cNvSpPr txBox="1"/>
          <p:nvPr/>
        </p:nvSpPr>
        <p:spPr>
          <a:xfrm>
            <a:off x="685800" y="2078330"/>
            <a:ext cx="2030684" cy="307777"/>
          </a:xfrm>
          <a:prstGeom prst="rect">
            <a:avLst/>
          </a:prstGeom>
          <a:noFill/>
        </p:spPr>
        <p:txBody>
          <a:bodyPr wrap="none" rtlCol="0">
            <a:spAutoFit/>
          </a:bodyPr>
          <a:lstStyle/>
          <a:p>
            <a:r>
              <a:rPr lang="en-US" sz="1400" dirty="0"/>
              <a:t>CMBX AAA           </a:t>
            </a:r>
            <a:r>
              <a:rPr lang="en-US" sz="1400" b="1" dirty="0">
                <a:solidFill>
                  <a:srgbClr val="FF0000"/>
                </a:solidFill>
              </a:rPr>
              <a:t>1.0   3.0</a:t>
            </a:r>
          </a:p>
        </p:txBody>
      </p:sp>
      <p:sp>
        <p:nvSpPr>
          <p:cNvPr id="7" name="TextBox 6"/>
          <p:cNvSpPr txBox="1"/>
          <p:nvPr/>
        </p:nvSpPr>
        <p:spPr>
          <a:xfrm>
            <a:off x="4793132" y="2078330"/>
            <a:ext cx="1612686" cy="307777"/>
          </a:xfrm>
          <a:prstGeom prst="rect">
            <a:avLst/>
          </a:prstGeom>
          <a:noFill/>
        </p:spPr>
        <p:txBody>
          <a:bodyPr wrap="none" rtlCol="0">
            <a:spAutoFit/>
          </a:bodyPr>
          <a:lstStyle/>
          <a:p>
            <a:r>
              <a:rPr lang="en-US" sz="1400" dirty="0"/>
              <a:t>CMBX AJ               AS</a:t>
            </a:r>
          </a:p>
        </p:txBody>
      </p:sp>
      <p:sp>
        <p:nvSpPr>
          <p:cNvPr id="8" name="TextBox 7"/>
          <p:cNvSpPr txBox="1"/>
          <p:nvPr/>
        </p:nvSpPr>
        <p:spPr>
          <a:xfrm>
            <a:off x="7511890" y="2078330"/>
            <a:ext cx="870110" cy="307777"/>
          </a:xfrm>
          <a:prstGeom prst="rect">
            <a:avLst/>
          </a:prstGeom>
          <a:noFill/>
        </p:spPr>
        <p:txBody>
          <a:bodyPr wrap="none" rtlCol="0">
            <a:spAutoFit/>
          </a:bodyPr>
          <a:lstStyle/>
          <a:p>
            <a:r>
              <a:rPr lang="en-US" sz="1400" dirty="0"/>
              <a:t>CMBX AA</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4540448"/>
            <a:ext cx="707707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774164" y="4232671"/>
            <a:ext cx="765915" cy="307777"/>
          </a:xfrm>
          <a:prstGeom prst="rect">
            <a:avLst/>
          </a:prstGeom>
          <a:noFill/>
        </p:spPr>
        <p:txBody>
          <a:bodyPr wrap="none" rtlCol="0">
            <a:spAutoFit/>
          </a:bodyPr>
          <a:lstStyle/>
          <a:p>
            <a:r>
              <a:rPr lang="en-US" sz="1400" dirty="0"/>
              <a:t>CMBX A</a:t>
            </a:r>
          </a:p>
        </p:txBody>
      </p:sp>
      <p:sp>
        <p:nvSpPr>
          <p:cNvPr id="11" name="TextBox 10"/>
          <p:cNvSpPr txBox="1"/>
          <p:nvPr/>
        </p:nvSpPr>
        <p:spPr>
          <a:xfrm>
            <a:off x="4237247" y="4232671"/>
            <a:ext cx="1009572" cy="307777"/>
          </a:xfrm>
          <a:prstGeom prst="rect">
            <a:avLst/>
          </a:prstGeom>
          <a:noFill/>
        </p:spPr>
        <p:txBody>
          <a:bodyPr wrap="none" rtlCol="0">
            <a:spAutoFit/>
          </a:bodyPr>
          <a:lstStyle/>
          <a:p>
            <a:r>
              <a:rPr lang="en-US" sz="1400" dirty="0"/>
              <a:t>CMBX BBB-</a:t>
            </a:r>
          </a:p>
        </p:txBody>
      </p:sp>
      <p:sp>
        <p:nvSpPr>
          <p:cNvPr id="12" name="TextBox 11"/>
          <p:cNvSpPr txBox="1"/>
          <p:nvPr/>
        </p:nvSpPr>
        <p:spPr>
          <a:xfrm>
            <a:off x="6705600" y="4232671"/>
            <a:ext cx="857286" cy="307777"/>
          </a:xfrm>
          <a:prstGeom prst="rect">
            <a:avLst/>
          </a:prstGeom>
          <a:noFill/>
        </p:spPr>
        <p:txBody>
          <a:bodyPr wrap="none" rtlCol="0">
            <a:spAutoFit/>
          </a:bodyPr>
          <a:lstStyle/>
          <a:p>
            <a:r>
              <a:rPr lang="en-US" sz="1400" dirty="0"/>
              <a:t>CMBX BB</a:t>
            </a:r>
          </a:p>
        </p:txBody>
      </p:sp>
      <p:sp>
        <p:nvSpPr>
          <p:cNvPr id="13" name="TextBox 12"/>
          <p:cNvSpPr txBox="1"/>
          <p:nvPr/>
        </p:nvSpPr>
        <p:spPr>
          <a:xfrm>
            <a:off x="1621764" y="6397823"/>
            <a:ext cx="2273186" cy="307777"/>
          </a:xfrm>
          <a:prstGeom prst="rect">
            <a:avLst/>
          </a:prstGeom>
          <a:noFill/>
        </p:spPr>
        <p:txBody>
          <a:bodyPr wrap="none" rtlCol="0">
            <a:spAutoFit/>
          </a:bodyPr>
          <a:lstStyle/>
          <a:p>
            <a:r>
              <a:rPr lang="en-US" sz="1400" dirty="0"/>
              <a:t>Source: Credit Suisse, </a:t>
            </a:r>
            <a:r>
              <a:rPr lang="en-US" sz="1400" dirty="0" err="1"/>
              <a:t>Markit</a:t>
            </a:r>
            <a:endParaRPr lang="en-US" sz="1400" dirty="0"/>
          </a:p>
        </p:txBody>
      </p:sp>
      <p:pic>
        <p:nvPicPr>
          <p:cNvPr id="256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2362200"/>
            <a:ext cx="49149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62200"/>
            <a:ext cx="2371725"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2890196" y="2057400"/>
            <a:ext cx="919804" cy="307777"/>
          </a:xfrm>
          <a:prstGeom prst="rect">
            <a:avLst/>
          </a:prstGeom>
          <a:noFill/>
        </p:spPr>
        <p:txBody>
          <a:bodyPr wrap="none" rtlCol="0">
            <a:spAutoFit/>
          </a:bodyPr>
          <a:lstStyle/>
          <a:p>
            <a:r>
              <a:rPr lang="en-US" sz="1400" dirty="0"/>
              <a:t>CMBX AM</a:t>
            </a:r>
          </a:p>
        </p:txBody>
      </p:sp>
      <p:cxnSp>
        <p:nvCxnSpPr>
          <p:cNvPr id="9" name="Straight Connector 8"/>
          <p:cNvCxnSpPr/>
          <p:nvPr/>
        </p:nvCxnSpPr>
        <p:spPr>
          <a:xfrm flipV="1">
            <a:off x="2286000" y="2133600"/>
            <a:ext cx="0" cy="187493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66396" y="2667000"/>
            <a:ext cx="843604" cy="954107"/>
          </a:xfrm>
          <a:prstGeom prst="rect">
            <a:avLst/>
          </a:prstGeom>
          <a:noFill/>
        </p:spPr>
        <p:txBody>
          <a:bodyPr wrap="square" rtlCol="0">
            <a:spAutoFit/>
          </a:bodyPr>
          <a:lstStyle/>
          <a:p>
            <a:pPr algn="ctr"/>
            <a:r>
              <a:rPr lang="en-US" sz="1400" b="1" i="1" dirty="0">
                <a:solidFill>
                  <a:srgbClr val="FF0000"/>
                </a:solidFill>
              </a:rPr>
              <a:t>1.0</a:t>
            </a:r>
            <a:r>
              <a:rPr lang="en-US" sz="1400" i="1" dirty="0"/>
              <a:t> only;</a:t>
            </a:r>
          </a:p>
          <a:p>
            <a:pPr algn="ctr"/>
            <a:r>
              <a:rPr lang="en-US" sz="1400" i="1" dirty="0"/>
              <a:t>Graph not available</a:t>
            </a:r>
          </a:p>
        </p:txBody>
      </p:sp>
      <p:cxnSp>
        <p:nvCxnSpPr>
          <p:cNvPr id="21" name="Straight Connector 20"/>
          <p:cNvCxnSpPr/>
          <p:nvPr/>
        </p:nvCxnSpPr>
        <p:spPr>
          <a:xfrm flipV="1">
            <a:off x="6019800" y="2170381"/>
            <a:ext cx="0" cy="187493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534400" y="2201763"/>
            <a:ext cx="0" cy="187493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021531" y="4370486"/>
            <a:ext cx="0" cy="187493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410200" y="4370485"/>
            <a:ext cx="0" cy="187493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696200" y="4373463"/>
            <a:ext cx="0" cy="187493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66396" y="2365177"/>
            <a:ext cx="843604" cy="152102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5594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from previous lecture (cont’d)</a:t>
            </a:r>
          </a:p>
        </p:txBody>
      </p:sp>
      <p:sp>
        <p:nvSpPr>
          <p:cNvPr id="3" name="Content Placeholder 2"/>
          <p:cNvSpPr>
            <a:spLocks noGrp="1"/>
          </p:cNvSpPr>
          <p:nvPr>
            <p:ph idx="1"/>
          </p:nvPr>
        </p:nvSpPr>
        <p:spPr>
          <a:xfrm>
            <a:off x="457200" y="1143001"/>
            <a:ext cx="5181600" cy="1752599"/>
          </a:xfrm>
        </p:spPr>
        <p:txBody>
          <a:bodyPr>
            <a:noAutofit/>
          </a:bodyPr>
          <a:lstStyle/>
          <a:p>
            <a:pPr marL="457200" indent="-457200">
              <a:buNone/>
            </a:pPr>
            <a:r>
              <a:rPr lang="en-US" dirty="0"/>
              <a:t>4.	Hold OAS constant and calculate </a:t>
            </a:r>
            <a:r>
              <a:rPr lang="en-US" dirty="0" err="1"/>
              <a:t>chg</a:t>
            </a:r>
            <a:r>
              <a:rPr lang="en-US" dirty="0"/>
              <a:t> in PV if rates drop 100bps, rise 100bps given:</a:t>
            </a:r>
          </a:p>
          <a:p>
            <a:pPr lvl="3"/>
            <a:r>
              <a:rPr lang="en-US" dirty="0"/>
              <a:t>Shocked 1mth LIBOR forwards </a:t>
            </a:r>
          </a:p>
          <a:p>
            <a:pPr lvl="4"/>
            <a:r>
              <a:rPr lang="en-US" dirty="0"/>
              <a:t>For </a:t>
            </a:r>
            <a:r>
              <a:rPr lang="en-US" dirty="0">
                <a:solidFill>
                  <a:srgbClr val="FF0000"/>
                </a:solidFill>
              </a:rPr>
              <a:t>-100</a:t>
            </a:r>
            <a:r>
              <a:rPr lang="en-US" dirty="0"/>
              <a:t>, use: </a:t>
            </a:r>
            <a:r>
              <a:rPr lang="en-US" dirty="0">
                <a:solidFill>
                  <a:srgbClr val="FF0000"/>
                </a:solidFill>
              </a:rPr>
              <a:t>-60, -80, -100, -120, -140 </a:t>
            </a:r>
          </a:p>
          <a:p>
            <a:pPr lvl="4"/>
            <a:r>
              <a:rPr lang="en-US" dirty="0"/>
              <a:t>For +100, use: +60, +80, +100, +120, +140</a:t>
            </a:r>
          </a:p>
          <a:p>
            <a:pPr lvl="3"/>
            <a:r>
              <a:rPr lang="en-US" dirty="0"/>
              <a:t>Paths of CPRs corresponding to the forwards</a:t>
            </a:r>
          </a:p>
        </p:txBody>
      </p:sp>
      <p:sp>
        <p:nvSpPr>
          <p:cNvPr id="8" name="Content Placeholder 2"/>
          <p:cNvSpPr txBox="1">
            <a:spLocks/>
          </p:cNvSpPr>
          <p:nvPr/>
        </p:nvSpPr>
        <p:spPr>
          <a:xfrm>
            <a:off x="457200" y="3048000"/>
            <a:ext cx="6766560" cy="2286000"/>
          </a:xfrm>
          <a:prstGeom prst="rect">
            <a:avLst/>
          </a:prstGeom>
        </p:spPr>
        <p:txBody>
          <a:bodyPr vert="horz" lIns="91440" tIns="45720" rIns="91440" bIns="45720" rtlCol="0">
            <a:noAutofit/>
          </a:bodyPr>
          <a:lstStyle/>
          <a:p>
            <a:pPr marL="457200" indent="-457200">
              <a:spcBef>
                <a:spcPct val="20000"/>
              </a:spcBef>
              <a:buAutoNum type="arabicPeriod" startAt="5"/>
            </a:pPr>
            <a:r>
              <a:rPr lang="en-US" sz="1400" dirty="0"/>
              <a:t>Plot in one graph #2, #4</a:t>
            </a:r>
          </a:p>
          <a:p>
            <a:pPr marL="742950" lvl="1" indent="-285750">
              <a:spcBef>
                <a:spcPct val="20000"/>
              </a:spcBef>
              <a:buClr>
                <a:schemeClr val="accent2"/>
              </a:buClr>
              <a:buFont typeface="Arial" panose="020B0604020202020204" pitchFamily="34" charset="0"/>
              <a:buChar char="•"/>
            </a:pPr>
            <a:r>
              <a:rPr lang="en-US" sz="1400" dirty="0"/>
              <a:t>X-axis: shock to forwards</a:t>
            </a:r>
          </a:p>
          <a:p>
            <a:pPr marL="742950" lvl="1" indent="-285750">
              <a:spcBef>
                <a:spcPct val="20000"/>
              </a:spcBef>
              <a:buClr>
                <a:schemeClr val="accent2"/>
              </a:buClr>
              <a:buFont typeface="Arial" panose="020B0604020202020204" pitchFamily="34" charset="0"/>
              <a:buChar char="•"/>
            </a:pPr>
            <a:r>
              <a:rPr lang="en-US" sz="1400" dirty="0"/>
              <a:t>Y-axis: </a:t>
            </a:r>
            <a:r>
              <a:rPr lang="en-US" sz="1400" dirty="0" err="1"/>
              <a:t>chg</a:t>
            </a:r>
            <a:r>
              <a:rPr lang="en-US" sz="1400" dirty="0"/>
              <a:t> in Price</a:t>
            </a:r>
          </a:p>
          <a:p>
            <a:pPr marL="742950" lvl="1" indent="-285750">
              <a:spcBef>
                <a:spcPct val="20000"/>
              </a:spcBef>
              <a:buClr>
                <a:schemeClr val="accent2"/>
              </a:buClr>
              <a:buFont typeface="Wingdings" panose="05000000000000000000" pitchFamily="2" charset="2"/>
              <a:buChar char="Ø"/>
            </a:pPr>
            <a:r>
              <a:rPr lang="en-US" sz="1400" dirty="0"/>
              <a:t>Explain why PV changes at </a:t>
            </a:r>
            <a:r>
              <a:rPr lang="en-US" sz="1400" dirty="0">
                <a:solidFill>
                  <a:srgbClr val="FF0000"/>
                </a:solidFill>
              </a:rPr>
              <a:t>-100, +100</a:t>
            </a:r>
            <a:r>
              <a:rPr lang="en-US" sz="1400" dirty="0"/>
              <a:t> are different for #2 vs #4</a:t>
            </a:r>
          </a:p>
          <a:p>
            <a:pPr marL="742950" lvl="1" indent="-285750">
              <a:spcBef>
                <a:spcPct val="20000"/>
              </a:spcBef>
              <a:buClr>
                <a:schemeClr val="accent2"/>
              </a:buClr>
              <a:buFont typeface="Wingdings" panose="05000000000000000000" pitchFamily="2" charset="2"/>
              <a:buChar char="Ø"/>
            </a:pPr>
            <a:r>
              <a:rPr lang="en-US" sz="1400" dirty="0"/>
              <a:t>Describe the relationship of PV changes for #3 to #2 and #4</a:t>
            </a:r>
          </a:p>
          <a:p>
            <a:pPr lvl="1">
              <a:spcBef>
                <a:spcPct val="20000"/>
              </a:spcBef>
            </a:pPr>
            <a:endParaRPr lang="en-US" sz="1400" dirty="0"/>
          </a:p>
          <a:p>
            <a:pPr>
              <a:spcBef>
                <a:spcPct val="20000"/>
              </a:spcBef>
            </a:pPr>
            <a:endParaRPr lang="en-US" sz="1400" dirty="0"/>
          </a:p>
          <a:p>
            <a:pPr>
              <a:spcBef>
                <a:spcPct val="20000"/>
              </a:spcBef>
            </a:pPr>
            <a:endParaRPr lang="en-US" sz="1400" dirty="0"/>
          </a:p>
          <a:p>
            <a:pPr>
              <a:spcBef>
                <a:spcPct val="20000"/>
              </a:spcBef>
            </a:pPr>
            <a:endParaRPr lang="en-US" sz="1400" dirty="0"/>
          </a:p>
        </p:txBody>
      </p:sp>
      <p:sp>
        <p:nvSpPr>
          <p:cNvPr id="9" name="Content Placeholder 2"/>
          <p:cNvSpPr txBox="1">
            <a:spLocks/>
          </p:cNvSpPr>
          <p:nvPr/>
        </p:nvSpPr>
        <p:spPr>
          <a:xfrm>
            <a:off x="533400" y="5410200"/>
            <a:ext cx="57150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u="sng" dirty="0"/>
              <a:t>Readings</a:t>
            </a:r>
          </a:p>
          <a:p>
            <a:pPr marL="400050" lvl="1" indent="0">
              <a:buNone/>
            </a:pPr>
            <a:r>
              <a:rPr lang="en-US" sz="1400" dirty="0"/>
              <a:t>Salomon Smith Barney Guide to MBS and ABS</a:t>
            </a:r>
          </a:p>
          <a:p>
            <a:pPr marL="400050" lvl="1" indent="0">
              <a:buNone/>
            </a:pPr>
            <a:r>
              <a:rPr lang="en-US" sz="1400" dirty="0"/>
              <a:t>Chapters 1, 4, 5</a:t>
            </a:r>
          </a:p>
        </p:txBody>
      </p:sp>
      <p:sp>
        <p:nvSpPr>
          <p:cNvPr id="6" name="TextBox 5">
            <a:extLst>
              <a:ext uri="{FF2B5EF4-FFF2-40B4-BE49-F238E27FC236}">
                <a16:creationId xmlns:a16="http://schemas.microsoft.com/office/drawing/2014/main" id="{3E5F0EC8-B28C-EE4E-8E6A-625FC9791D58}"/>
              </a:ext>
            </a:extLst>
          </p:cNvPr>
          <p:cNvSpPr txBox="1"/>
          <p:nvPr/>
        </p:nvSpPr>
        <p:spPr>
          <a:xfrm>
            <a:off x="6446520" y="2413072"/>
            <a:ext cx="1691640" cy="553998"/>
          </a:xfrm>
          <a:prstGeom prst="rect">
            <a:avLst/>
          </a:prstGeom>
          <a:noFill/>
        </p:spPr>
        <p:txBody>
          <a:bodyPr wrap="square" lIns="0" tIns="0" rIns="0" bIns="0" rtlCol="0">
            <a:spAutoFit/>
          </a:bodyPr>
          <a:lstStyle/>
          <a:p>
            <a:r>
              <a:rPr lang="en-US" b="1" dirty="0">
                <a:solidFill>
                  <a:srgbClr val="B4425D"/>
                </a:solidFill>
              </a:rPr>
              <a:t>Key observations?</a:t>
            </a:r>
          </a:p>
        </p:txBody>
      </p:sp>
    </p:spTree>
    <p:extLst>
      <p:ext uri="{BB962C8B-B14F-4D97-AF65-F5344CB8AC3E}">
        <p14:creationId xmlns:p14="http://schemas.microsoft.com/office/powerpoint/2010/main" val="365184586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 More Complex Toy OAS Model</a:t>
            </a:r>
          </a:p>
        </p:txBody>
      </p:sp>
      <p:sp>
        <p:nvSpPr>
          <p:cNvPr id="3" name="Content Placeholder 2"/>
          <p:cNvSpPr>
            <a:spLocks noGrp="1"/>
          </p:cNvSpPr>
          <p:nvPr>
            <p:ph idx="1"/>
          </p:nvPr>
        </p:nvSpPr>
        <p:spPr>
          <a:xfrm>
            <a:off x="457199" y="1143001"/>
            <a:ext cx="4440349" cy="5410199"/>
          </a:xfrm>
        </p:spPr>
        <p:txBody>
          <a:bodyPr>
            <a:noAutofit/>
          </a:bodyPr>
          <a:lstStyle/>
          <a:p>
            <a:pPr marL="0" lvl="1" indent="0">
              <a:buNone/>
            </a:pPr>
            <a:r>
              <a:rPr lang="en-US" i="1" dirty="0">
                <a:solidFill>
                  <a:srgbClr val="FF0000"/>
                </a:solidFill>
              </a:rPr>
              <a:t>New for this week:</a:t>
            </a:r>
          </a:p>
          <a:p>
            <a:pPr marL="0" lvl="1" indent="0">
              <a:buNone/>
            </a:pPr>
            <a:r>
              <a:rPr lang="en-US" dirty="0"/>
              <a:t>1) Given: a Pass-Through</a:t>
            </a:r>
          </a:p>
          <a:p>
            <a:pPr marL="0" lvl="1" indent="0">
              <a:buNone/>
            </a:pPr>
            <a:r>
              <a:rPr lang="en-US" dirty="0"/>
              <a:t>2) Given: </a:t>
            </a:r>
            <a:r>
              <a:rPr lang="en-US" dirty="0">
                <a:solidFill>
                  <a:srgbClr val="00B050"/>
                </a:solidFill>
              </a:rPr>
              <a:t>500 (and up to tens of thousands of) </a:t>
            </a:r>
            <a:r>
              <a:rPr lang="en-US" dirty="0"/>
              <a:t>interest rate paths (LIBOR forwards) through time</a:t>
            </a:r>
            <a:endParaRPr lang="en-US" dirty="0">
              <a:solidFill>
                <a:srgbClr val="00B050"/>
              </a:solidFill>
            </a:endParaRPr>
          </a:p>
          <a:p>
            <a:pPr marL="0" lvl="1" indent="0">
              <a:buNone/>
            </a:pPr>
            <a:r>
              <a:rPr lang="en-US" dirty="0">
                <a:solidFill>
                  <a:srgbClr val="00B050"/>
                </a:solidFill>
              </a:rPr>
              <a:t>2a) Calculate </a:t>
            </a:r>
            <a:r>
              <a:rPr lang="en-US" b="1" dirty="0">
                <a:solidFill>
                  <a:srgbClr val="00B050"/>
                </a:solidFill>
              </a:rPr>
              <a:t>“at market” Swap Rates </a:t>
            </a:r>
            <a:r>
              <a:rPr lang="en-US" dirty="0">
                <a:solidFill>
                  <a:srgbClr val="00B050"/>
                </a:solidFill>
              </a:rPr>
              <a:t>at each point in time in the future</a:t>
            </a:r>
          </a:p>
          <a:p>
            <a:pPr marL="0" lvl="1" indent="0">
              <a:buNone/>
            </a:pPr>
            <a:r>
              <a:rPr lang="en-US" dirty="0">
                <a:solidFill>
                  <a:srgbClr val="00B050"/>
                </a:solidFill>
              </a:rPr>
              <a:t>2b) Calculate current mortgage rates at each point in time assuming they are </a:t>
            </a:r>
            <a:r>
              <a:rPr lang="en-US" b="1" dirty="0" err="1">
                <a:solidFill>
                  <a:srgbClr val="00B050"/>
                </a:solidFill>
              </a:rPr>
              <a:t>Xbps</a:t>
            </a:r>
            <a:r>
              <a:rPr lang="en-US" dirty="0">
                <a:solidFill>
                  <a:srgbClr val="00B050"/>
                </a:solidFill>
              </a:rPr>
              <a:t> (e.g. </a:t>
            </a:r>
            <a:r>
              <a:rPr lang="en-US" b="1" dirty="0">
                <a:solidFill>
                  <a:srgbClr val="00B050"/>
                </a:solidFill>
              </a:rPr>
              <a:t>175bps)</a:t>
            </a:r>
            <a:r>
              <a:rPr lang="en-US" dirty="0">
                <a:solidFill>
                  <a:srgbClr val="00B050"/>
                </a:solidFill>
              </a:rPr>
              <a:t> higher than Swap Rates*</a:t>
            </a:r>
          </a:p>
          <a:p>
            <a:pPr marL="0" lvl="1" indent="0">
              <a:buNone/>
            </a:pPr>
            <a:r>
              <a:rPr lang="en-US" dirty="0">
                <a:solidFill>
                  <a:srgbClr val="00B050"/>
                </a:solidFill>
              </a:rPr>
              <a:t>3) Given a PSA curve: calculate prepayments along each path</a:t>
            </a:r>
            <a:endParaRPr lang="en-US" dirty="0"/>
          </a:p>
          <a:p>
            <a:pPr marL="0" lvl="1" indent="0">
              <a:buNone/>
            </a:pPr>
            <a:r>
              <a:rPr lang="en-US" dirty="0"/>
              <a:t>4) Generate cash flows</a:t>
            </a:r>
          </a:p>
          <a:p>
            <a:pPr marL="0" lvl="1" indent="0">
              <a:buNone/>
            </a:pPr>
            <a:r>
              <a:rPr lang="en-US" dirty="0"/>
              <a:t>5) Discount the cash flows using a spread over LIBOR rates (L-OAS) such that the average of the PV across all the interest rate paths equals the Market Price observable for the MBS</a:t>
            </a:r>
          </a:p>
          <a:p>
            <a:pPr marL="228600" lvl="2"/>
            <a:r>
              <a:rPr lang="en-US" dirty="0"/>
              <a:t>This step requires solving for the OAS</a:t>
            </a:r>
          </a:p>
        </p:txBody>
      </p:sp>
      <p:pic>
        <p:nvPicPr>
          <p:cNvPr id="6" name="Picture 2"/>
          <p:cNvPicPr>
            <a:picLocks noChangeAspect="1" noChangeArrowheads="1"/>
          </p:cNvPicPr>
          <p:nvPr/>
        </p:nvPicPr>
        <p:blipFill>
          <a:blip r:embed="rId2" cstate="print"/>
          <a:srcRect/>
          <a:stretch>
            <a:fillRect/>
          </a:stretch>
        </p:blipFill>
        <p:spPr bwMode="auto">
          <a:xfrm>
            <a:off x="4897549" y="1371600"/>
            <a:ext cx="3970226" cy="3200400"/>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0604AF06-5F8E-B949-B2DD-2E2EF5E1EB1C}"/>
              </a:ext>
            </a:extLst>
          </p:cNvPr>
          <p:cNvSpPr txBox="1"/>
          <p:nvPr/>
        </p:nvSpPr>
        <p:spPr>
          <a:xfrm>
            <a:off x="4297680" y="6534388"/>
            <a:ext cx="3886200" cy="369332"/>
          </a:xfrm>
          <a:prstGeom prst="rect">
            <a:avLst/>
          </a:prstGeom>
          <a:noFill/>
        </p:spPr>
        <p:txBody>
          <a:bodyPr wrap="square" lIns="0" tIns="0" rIns="0" bIns="0" rtlCol="0">
            <a:spAutoFit/>
          </a:bodyPr>
          <a:lstStyle/>
          <a:p>
            <a:r>
              <a:rPr lang="en-US" sz="1200" dirty="0"/>
              <a:t>* This assumes there is a relationship (e.g. a spread) between Swap Rates and Mortgage Rates</a:t>
            </a:r>
          </a:p>
        </p:txBody>
      </p:sp>
    </p:spTree>
    <p:extLst>
      <p:ext uri="{BB962C8B-B14F-4D97-AF65-F5344CB8AC3E}">
        <p14:creationId xmlns:p14="http://schemas.microsoft.com/office/powerpoint/2010/main" val="4113133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calculate “At-Market” Swap Rate from Forwards</a:t>
            </a:r>
          </a:p>
        </p:txBody>
      </p:sp>
      <p:sp>
        <p:nvSpPr>
          <p:cNvPr id="3" name="Content Placeholder 2"/>
          <p:cNvSpPr>
            <a:spLocks noGrp="1"/>
          </p:cNvSpPr>
          <p:nvPr>
            <p:ph idx="1"/>
          </p:nvPr>
        </p:nvSpPr>
        <p:spPr>
          <a:xfrm>
            <a:off x="457200" y="1143001"/>
            <a:ext cx="8534400" cy="2057399"/>
          </a:xfrm>
        </p:spPr>
        <p:txBody>
          <a:bodyPr>
            <a:noAutofit/>
          </a:bodyPr>
          <a:lstStyle/>
          <a:p>
            <a:pPr marL="342900" lvl="1" indent="-342900"/>
            <a:r>
              <a:rPr lang="en-US" dirty="0"/>
              <a:t>A swap exchanges cash flows between two parties</a:t>
            </a:r>
          </a:p>
          <a:p>
            <a:pPr marL="742950" lvl="2" indent="-342900"/>
            <a:r>
              <a:rPr lang="en-US" dirty="0"/>
              <a:t>periodic fixed rate coupons plus principal at maturity vs</a:t>
            </a:r>
          </a:p>
          <a:p>
            <a:pPr marL="742950" lvl="2" indent="-342900"/>
            <a:r>
              <a:rPr lang="en-US" dirty="0"/>
              <a:t>periodic floating rate coupons plus principal at maturity</a:t>
            </a:r>
          </a:p>
          <a:p>
            <a:pPr marL="342900" lvl="1" indent="-342900"/>
            <a:r>
              <a:rPr lang="en-US" dirty="0"/>
              <a:t>An </a:t>
            </a:r>
            <a:r>
              <a:rPr lang="en-US" b="1" i="1" dirty="0"/>
              <a:t>At-market swap rate</a:t>
            </a:r>
            <a:r>
              <a:rPr lang="en-US" dirty="0"/>
              <a:t>: the rate on the fixed rate leg of a swap such that the market value of the fixed leg equals the market value of the floating leg</a:t>
            </a:r>
          </a:p>
          <a:p>
            <a:pPr marL="342900" lvl="1" indent="-342900"/>
            <a:endParaRPr lang="en-US" dirty="0"/>
          </a:p>
          <a:p>
            <a:pPr marL="342900" lvl="1" indent="-342900"/>
            <a:r>
              <a:rPr lang="en-US" dirty="0"/>
              <a:t>Market Value of the Floating Leg:</a:t>
            </a:r>
          </a:p>
          <a:p>
            <a:pPr marL="228600" lvl="2" indent="0">
              <a:buNone/>
            </a:pPr>
            <a:r>
              <a:rPr lang="en-US" dirty="0"/>
              <a:t>	(assuming Notional = 1)</a:t>
            </a:r>
          </a:p>
          <a:p>
            <a:pPr marL="342900" lvl="1" indent="-342900"/>
            <a:endParaRPr lang="en-US" dirty="0"/>
          </a:p>
          <a:p>
            <a:pPr marL="0" lvl="1" indent="0">
              <a:buNone/>
            </a:pPr>
            <a:endParaRPr lang="en-US" dirty="0"/>
          </a:p>
          <a:p>
            <a:pPr marL="342900" lvl="1" indent="-342900"/>
            <a:r>
              <a:rPr lang="en-US" dirty="0"/>
              <a:t>Market Value of the Fixed Leg:</a:t>
            </a:r>
          </a:p>
          <a:p>
            <a:pPr marL="342900" lvl="1" indent="-342900"/>
            <a:endParaRPr lang="en-US" dirty="0"/>
          </a:p>
          <a:p>
            <a:pPr marL="342900" lvl="1" indent="-342900"/>
            <a:r>
              <a:rPr lang="en-US" dirty="0"/>
              <a:t>So, we just need to solve for the Swap Rate (“SR”) where the Market Value is 1 (assuming notional = 1)</a:t>
            </a:r>
          </a:p>
          <a:p>
            <a:pPr marL="342900" lvl="1" indent="-342900"/>
            <a:endParaRPr lang="en-US" sz="700" dirty="0"/>
          </a:p>
          <a:p>
            <a:pPr marL="342900" lvl="1" indent="-342900"/>
            <a:r>
              <a:rPr lang="en-US" dirty="0"/>
              <a:t>We can simplify SR to equal:</a:t>
            </a:r>
          </a:p>
        </p:txBody>
      </p:sp>
      <mc:AlternateContent xmlns:mc="http://schemas.openxmlformats.org/markup-compatibility/2006" xmlns:a14="http://schemas.microsoft.com/office/drawing/2010/main">
        <mc:Choice Requires="a14">
          <p:sp>
            <p:nvSpPr>
              <p:cNvPr id="5" name="TextBox 4"/>
              <p:cNvSpPr txBox="1"/>
              <p:nvPr/>
            </p:nvSpPr>
            <p:spPr>
              <a:xfrm>
                <a:off x="3568054" y="4343400"/>
                <a:ext cx="2908296" cy="8712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𝐷𝐹</m:t>
                          </m:r>
                        </m:e>
                        <m:sub>
                          <m:r>
                            <a:rPr lang="en-US" b="0" i="1" smtClean="0">
                              <a:latin typeface="Cambria Math"/>
                            </a:rPr>
                            <m:t>𝑀</m:t>
                          </m:r>
                        </m:sub>
                      </m:sSub>
                      <m:r>
                        <a:rPr lang="en-US" b="0" i="1" smtClean="0">
                          <a:latin typeface="Cambria Math"/>
                        </a:rPr>
                        <m:t>∗1+</m:t>
                      </m:r>
                      <m:nary>
                        <m:naryPr>
                          <m:chr m:val="∑"/>
                          <m:ctrlPr>
                            <a:rPr lang="en-US" b="0" i="1" smtClean="0">
                              <a:latin typeface="Cambria Math" panose="02040503050406030204" pitchFamily="18" charset="0"/>
                            </a:rPr>
                          </m:ctrlPr>
                        </m:naryPr>
                        <m:sub>
                          <m:r>
                            <m:rPr>
                              <m:brk m:alnAt="23"/>
                            </m:rPr>
                            <a:rPr lang="en-US" b="0" i="1" smtClean="0">
                              <a:latin typeface="Cambria Math"/>
                            </a:rPr>
                            <m:t>𝑡</m:t>
                          </m:r>
                          <m:r>
                            <a:rPr lang="en-US" b="0" i="1" smtClean="0">
                              <a:latin typeface="Cambria Math"/>
                            </a:rPr>
                            <m:t>=1</m:t>
                          </m:r>
                        </m:sub>
                        <m:sup>
                          <m:r>
                            <a:rPr lang="en-US" b="0" i="1" smtClean="0">
                              <a:latin typeface="Cambria Math"/>
                            </a:rPr>
                            <m:t>𝑀</m:t>
                          </m:r>
                        </m:sup>
                        <m:e>
                          <m:sSub>
                            <m:sSubPr>
                              <m:ctrlPr>
                                <a:rPr lang="en-US" b="0" i="1" smtClean="0">
                                  <a:latin typeface="Cambria Math" panose="02040503050406030204" pitchFamily="18" charset="0"/>
                                </a:rPr>
                              </m:ctrlPr>
                            </m:sSubPr>
                            <m:e>
                              <m:r>
                                <a:rPr lang="en-US" b="0" i="1" smtClean="0">
                                  <a:latin typeface="Cambria Math"/>
                                </a:rPr>
                                <m:t>(</m:t>
                              </m:r>
                              <m:r>
                                <a:rPr lang="en-US" b="0" i="1" smtClean="0">
                                  <a:latin typeface="Cambria Math"/>
                                </a:rPr>
                                <m:t>𝐷𝐹</m:t>
                              </m:r>
                            </m:e>
                            <m:sub>
                              <m:r>
                                <a:rPr lang="en-US" b="0" i="1" smtClean="0">
                                  <a:latin typeface="Cambria Math"/>
                                </a:rPr>
                                <m:t>𝑡</m:t>
                              </m:r>
                            </m:sub>
                          </m:sSub>
                        </m:e>
                      </m:nary>
                      <m:r>
                        <a:rPr lang="en-US" b="0" i="1" smtClean="0">
                          <a:latin typeface="Cambria Math"/>
                        </a:rPr>
                        <m:t>∗</m:t>
                      </m:r>
                      <m:f>
                        <m:fPr>
                          <m:type m:val="skw"/>
                          <m:ctrlPr>
                            <a:rPr lang="en-US" b="0" i="1" smtClean="0">
                              <a:latin typeface="Cambria Math" panose="02040503050406030204" pitchFamily="18" charset="0"/>
                            </a:rPr>
                          </m:ctrlPr>
                        </m:fPr>
                        <m:num>
                          <m:r>
                            <a:rPr lang="en-US" b="0" i="1" smtClean="0">
                              <a:latin typeface="Cambria Math"/>
                            </a:rPr>
                            <m:t>𝑆𝑅</m:t>
                          </m:r>
                        </m:num>
                        <m:den>
                          <m:r>
                            <a:rPr lang="en-US" b="0" i="1" smtClean="0">
                              <a:latin typeface="Cambria Math"/>
                            </a:rPr>
                            <m:t>12</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568054" y="4343400"/>
                <a:ext cx="2908296" cy="871201"/>
              </a:xfrm>
              <a:prstGeom prst="rect">
                <a:avLst/>
              </a:prstGeom>
              <a:blipFill>
                <a:blip r:embed="rId2"/>
                <a:stretch>
                  <a:fillRect t="-92857" r="-435" b="-14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593980" y="5857324"/>
                <a:ext cx="2303900" cy="6806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𝑆𝑅</m:t>
                      </m:r>
                      <m:r>
                        <a:rPr lang="en-US" b="0" i="1" smtClean="0">
                          <a:latin typeface="Cambria Math"/>
                        </a:rPr>
                        <m:t>=12∗</m:t>
                      </m:r>
                      <m:f>
                        <m:fPr>
                          <m:ctrlPr>
                            <a:rPr lang="en-US" b="0" i="1" smtClean="0">
                              <a:latin typeface="Cambria Math" panose="02040503050406030204" pitchFamily="18" charset="0"/>
                            </a:rPr>
                          </m:ctrlPr>
                        </m:fPr>
                        <m:num>
                          <m:r>
                            <a:rPr lang="en-US" b="0" i="1" smtClean="0">
                              <a:latin typeface="Cambria Math"/>
                            </a:rPr>
                            <m:t>1−</m:t>
                          </m:r>
                          <m:sSub>
                            <m:sSubPr>
                              <m:ctrlPr>
                                <a:rPr lang="en-US" i="1">
                                  <a:latin typeface="Cambria Math" panose="02040503050406030204" pitchFamily="18" charset="0"/>
                                </a:rPr>
                              </m:ctrlPr>
                            </m:sSubPr>
                            <m:e>
                              <m:r>
                                <a:rPr lang="en-US" i="1">
                                  <a:latin typeface="Cambria Math"/>
                                </a:rPr>
                                <m:t>𝐷𝐹</m:t>
                              </m:r>
                            </m:e>
                            <m:sub>
                              <m:r>
                                <a:rPr lang="en-US" i="1">
                                  <a:latin typeface="Cambria Math"/>
                                </a:rPr>
                                <m:t>𝑀</m:t>
                              </m:r>
                            </m:sub>
                          </m:sSub>
                        </m:num>
                        <m:den>
                          <m:nary>
                            <m:naryPr>
                              <m:chr m:val="∑"/>
                              <m:ctrlPr>
                                <a:rPr lang="en-US" i="1">
                                  <a:latin typeface="Cambria Math" panose="02040503050406030204" pitchFamily="18" charset="0"/>
                                </a:rPr>
                              </m:ctrlPr>
                            </m:naryPr>
                            <m:sub>
                              <m:r>
                                <m:rPr>
                                  <m:brk m:alnAt="23"/>
                                </m:rPr>
                                <a:rPr lang="en-US" i="1">
                                  <a:latin typeface="Cambria Math"/>
                                </a:rPr>
                                <m:t>𝑡</m:t>
                              </m:r>
                              <m:r>
                                <a:rPr lang="en-US" i="1">
                                  <a:latin typeface="Cambria Math"/>
                                </a:rPr>
                                <m:t>=1</m:t>
                              </m:r>
                            </m:sub>
                            <m:sup>
                              <m:r>
                                <a:rPr lang="en-US" i="1">
                                  <a:latin typeface="Cambria Math"/>
                                </a:rPr>
                                <m:t>𝑀</m:t>
                              </m:r>
                            </m:sup>
                            <m:e>
                              <m:sSub>
                                <m:sSubPr>
                                  <m:ctrlPr>
                                    <a:rPr lang="en-US" i="1">
                                      <a:latin typeface="Cambria Math" panose="02040503050406030204" pitchFamily="18" charset="0"/>
                                    </a:rPr>
                                  </m:ctrlPr>
                                </m:sSubPr>
                                <m:e>
                                  <m:r>
                                    <a:rPr lang="en-US" i="1">
                                      <a:latin typeface="Cambria Math"/>
                                    </a:rPr>
                                    <m:t>(</m:t>
                                  </m:r>
                                  <m:r>
                                    <a:rPr lang="en-US" i="1">
                                      <a:latin typeface="Cambria Math"/>
                                    </a:rPr>
                                    <m:t>𝐷𝐹</m:t>
                                  </m:r>
                                </m:e>
                                <m:sub>
                                  <m:r>
                                    <a:rPr lang="en-US" i="1">
                                      <a:latin typeface="Cambria Math"/>
                                    </a:rPr>
                                    <m:t>𝑡</m:t>
                                  </m:r>
                                </m:sub>
                              </m:sSub>
                              <m:r>
                                <a:rPr lang="en-US" b="0" i="1" smtClean="0">
                                  <a:latin typeface="Cambria Math"/>
                                </a:rPr>
                                <m:t>)</m:t>
                              </m:r>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593980" y="5857324"/>
                <a:ext cx="2303900" cy="680636"/>
              </a:xfrm>
              <a:prstGeom prst="rect">
                <a:avLst/>
              </a:prstGeom>
              <a:blipFill>
                <a:blip r:embed="rId3"/>
                <a:stretch>
                  <a:fillRect t="-16364" b="-89091"/>
                </a:stretch>
              </a:blipFill>
            </p:spPr>
            <p:txBody>
              <a:bodyPr/>
              <a:lstStyle/>
              <a:p>
                <a:r>
                  <a:rPr lang="en-US">
                    <a:noFill/>
                  </a:rPr>
                  <a:t> </a:t>
                </a:r>
              </a:p>
            </p:txBody>
          </p:sp>
        </mc:Fallback>
      </mc:AlternateContent>
      <p:sp>
        <p:nvSpPr>
          <p:cNvPr id="13" name="Content Placeholder 2"/>
          <p:cNvSpPr txBox="1">
            <a:spLocks/>
          </p:cNvSpPr>
          <p:nvPr/>
        </p:nvSpPr>
        <p:spPr>
          <a:xfrm>
            <a:off x="7101840" y="3017520"/>
            <a:ext cx="1996440" cy="7429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1400" dirty="0"/>
              <a:t>Note that the PV of the </a:t>
            </a:r>
            <a:r>
              <a:rPr lang="en-US" sz="1400" i="1" dirty="0"/>
              <a:t>floating</a:t>
            </a:r>
            <a:r>
              <a:rPr lang="en-US" sz="1400" dirty="0"/>
              <a:t> rate cash flows is Par on </a:t>
            </a:r>
            <a:r>
              <a:rPr lang="en-US" sz="1400" i="1" dirty="0"/>
              <a:t>reset date</a:t>
            </a:r>
            <a:r>
              <a:rPr lang="en-US" sz="1400" dirty="0"/>
              <a:t>*</a:t>
            </a:r>
          </a:p>
        </p:txBody>
      </p:sp>
      <p:sp>
        <p:nvSpPr>
          <p:cNvPr id="21" name="Content Placeholder 2"/>
          <p:cNvSpPr txBox="1">
            <a:spLocks/>
          </p:cNvSpPr>
          <p:nvPr/>
        </p:nvSpPr>
        <p:spPr>
          <a:xfrm>
            <a:off x="1051560" y="5995168"/>
            <a:ext cx="2538865" cy="2692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endParaRPr lang="en-US" sz="1400" dirty="0"/>
          </a:p>
        </p:txBody>
      </p:sp>
      <p:sp>
        <p:nvSpPr>
          <p:cNvPr id="12" name="Content Placeholder 2">
            <a:extLst>
              <a:ext uri="{FF2B5EF4-FFF2-40B4-BE49-F238E27FC236}">
                <a16:creationId xmlns:a16="http://schemas.microsoft.com/office/drawing/2014/main" id="{860F4F02-15E8-CE40-9485-BE6D6D4FCD75}"/>
              </a:ext>
            </a:extLst>
          </p:cNvPr>
          <p:cNvSpPr txBox="1">
            <a:spLocks/>
          </p:cNvSpPr>
          <p:nvPr/>
        </p:nvSpPr>
        <p:spPr>
          <a:xfrm>
            <a:off x="6683141" y="6032588"/>
            <a:ext cx="246085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1400" dirty="0"/>
              <a:t>* The day each month when the floating interest rate (LIBOR) is determined</a:t>
            </a:r>
          </a:p>
        </p:txBody>
      </p:sp>
      <p:sp>
        <p:nvSpPr>
          <p:cNvPr id="14" name="TextBox 13">
            <a:extLst>
              <a:ext uri="{FF2B5EF4-FFF2-40B4-BE49-F238E27FC236}">
                <a16:creationId xmlns:a16="http://schemas.microsoft.com/office/drawing/2014/main" id="{49F7C706-CD55-B64D-8B08-57B6A692BFA4}"/>
              </a:ext>
            </a:extLst>
          </p:cNvPr>
          <p:cNvSpPr txBox="1"/>
          <p:nvPr/>
        </p:nvSpPr>
        <p:spPr>
          <a:xfrm>
            <a:off x="7178040" y="3840480"/>
            <a:ext cx="644562" cy="276999"/>
          </a:xfrm>
          <a:prstGeom prst="rect">
            <a:avLst/>
          </a:prstGeom>
          <a:noFill/>
          <a:ln>
            <a:solidFill>
              <a:srgbClr val="C00000"/>
            </a:solidFill>
          </a:ln>
        </p:spPr>
        <p:txBody>
          <a:bodyPr wrap="square" lIns="0" tIns="0" rIns="0" bIns="0" rtlCol="0">
            <a:spAutoFit/>
          </a:bodyPr>
          <a:lstStyle/>
          <a:p>
            <a:r>
              <a:rPr lang="en-US" dirty="0">
                <a:solidFill>
                  <a:srgbClr val="B4425D"/>
                </a:solidFill>
              </a:rPr>
              <a:t>Why?</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4B2FFFB-40FD-B246-866F-7FBE2DC90897}"/>
                  </a:ext>
                </a:extLst>
              </p:cNvPr>
              <p:cNvSpPr txBox="1"/>
              <p:nvPr/>
            </p:nvSpPr>
            <p:spPr>
              <a:xfrm>
                <a:off x="3513694" y="2890103"/>
                <a:ext cx="3481466" cy="8712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𝐷𝐹</m:t>
                          </m:r>
                        </m:e>
                        <m:sub>
                          <m:r>
                            <a:rPr lang="en-US" i="1">
                              <a:latin typeface="Cambria Math"/>
                            </a:rPr>
                            <m:t>𝑀</m:t>
                          </m:r>
                        </m:sub>
                      </m:sSub>
                      <m:r>
                        <a:rPr lang="en-US" i="1">
                          <a:latin typeface="Cambria Math"/>
                        </a:rPr>
                        <m:t>∗1+</m:t>
                      </m:r>
                      <m:nary>
                        <m:naryPr>
                          <m:chr m:val="∑"/>
                          <m:ctrlPr>
                            <a:rPr lang="en-US" i="1">
                              <a:latin typeface="Cambria Math" panose="02040503050406030204" pitchFamily="18" charset="0"/>
                            </a:rPr>
                          </m:ctrlPr>
                        </m:naryPr>
                        <m:sub>
                          <m:r>
                            <m:rPr>
                              <m:brk m:alnAt="23"/>
                            </m:rPr>
                            <a:rPr lang="en-US" i="1">
                              <a:latin typeface="Cambria Math"/>
                            </a:rPr>
                            <m:t>𝑡</m:t>
                          </m:r>
                          <m:r>
                            <a:rPr lang="en-US" i="1">
                              <a:latin typeface="Cambria Math"/>
                            </a:rPr>
                            <m:t>=1</m:t>
                          </m:r>
                        </m:sub>
                        <m:sup>
                          <m:r>
                            <a:rPr lang="en-US" i="1">
                              <a:latin typeface="Cambria Math"/>
                            </a:rPr>
                            <m:t>𝑀</m:t>
                          </m:r>
                        </m:sup>
                        <m:e>
                          <m:sSub>
                            <m:sSubPr>
                              <m:ctrlPr>
                                <a:rPr lang="en-US" i="1">
                                  <a:latin typeface="Cambria Math" panose="02040503050406030204" pitchFamily="18" charset="0"/>
                                </a:rPr>
                              </m:ctrlPr>
                            </m:sSubPr>
                            <m:e>
                              <m:r>
                                <a:rPr lang="en-US" i="1">
                                  <a:latin typeface="Cambria Math"/>
                                </a:rPr>
                                <m:t>(</m:t>
                              </m:r>
                              <m:r>
                                <a:rPr lang="en-US" i="1">
                                  <a:latin typeface="Cambria Math"/>
                                </a:rPr>
                                <m:t>𝐷𝐹</m:t>
                              </m:r>
                            </m:e>
                            <m:sub>
                              <m:r>
                                <a:rPr lang="en-US" i="1">
                                  <a:latin typeface="Cambria Math"/>
                                </a:rPr>
                                <m:t>𝑡</m:t>
                              </m:r>
                            </m:sub>
                          </m:sSub>
                        </m:e>
                      </m:nary>
                      <m:r>
                        <a:rPr lang="en-US" i="1">
                          <a:latin typeface="Cambria Math"/>
                        </a:rPr>
                        <m:t>∗</m:t>
                      </m:r>
                      <m:f>
                        <m:fPr>
                          <m:type m:val="skw"/>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1</m:t>
                              </m:r>
                              <m:r>
                                <a:rPr lang="en-US" b="0" i="1" smtClean="0">
                                  <a:latin typeface="Cambria Math"/>
                                </a:rPr>
                                <m:t>𝑚𝐿</m:t>
                              </m:r>
                            </m:e>
                            <m:sub>
                              <m:r>
                                <a:rPr lang="en-US" b="0" i="1" smtClean="0">
                                  <a:latin typeface="Cambria Math"/>
                                </a:rPr>
                                <m:t>𝑡</m:t>
                              </m:r>
                              <m:r>
                                <a:rPr lang="en-US" b="0" i="1" smtClean="0">
                                  <a:latin typeface="Cambria Math"/>
                                </a:rPr>
                                <m:t>−1</m:t>
                              </m:r>
                            </m:sub>
                          </m:sSub>
                        </m:num>
                        <m:den>
                          <m:r>
                            <a:rPr lang="en-US" i="1">
                              <a:latin typeface="Cambria Math"/>
                            </a:rPr>
                            <m:t>12</m:t>
                          </m:r>
                        </m:den>
                      </m:f>
                      <m:r>
                        <a:rPr lang="en-US" i="1" smtClean="0">
                          <a:latin typeface="Cambria Math"/>
                        </a:rPr>
                        <m:t>)</m:t>
                      </m:r>
                    </m:oMath>
                  </m:oMathPara>
                </a14:m>
                <a:endParaRPr lang="en-US" dirty="0"/>
              </a:p>
            </p:txBody>
          </p:sp>
        </mc:Choice>
        <mc:Fallback xmlns="">
          <p:sp>
            <p:nvSpPr>
              <p:cNvPr id="15" name="TextBox 14">
                <a:extLst>
                  <a:ext uri="{FF2B5EF4-FFF2-40B4-BE49-F238E27FC236}">
                    <a16:creationId xmlns:a16="http://schemas.microsoft.com/office/drawing/2014/main" id="{F4B2FFFB-40FD-B246-866F-7FBE2DC90897}"/>
                  </a:ext>
                </a:extLst>
              </p:cNvPr>
              <p:cNvSpPr txBox="1">
                <a:spLocks noRot="1" noChangeAspect="1" noMove="1" noResize="1" noEditPoints="1" noAdjustHandles="1" noChangeArrowheads="1" noChangeShapeType="1" noTextEdit="1"/>
              </p:cNvSpPr>
              <p:nvPr/>
            </p:nvSpPr>
            <p:spPr>
              <a:xfrm>
                <a:off x="3513694" y="2890103"/>
                <a:ext cx="3481466" cy="871201"/>
              </a:xfrm>
              <a:prstGeom prst="rect">
                <a:avLst/>
              </a:prstGeom>
              <a:blipFill>
                <a:blip r:embed="rId4"/>
                <a:stretch>
                  <a:fillRect t="-98529" b="-152941"/>
                </a:stretch>
              </a:blipFill>
            </p:spPr>
            <p:txBody>
              <a:bodyPr/>
              <a:lstStyle/>
              <a:p>
                <a:r>
                  <a:rPr lang="en-US">
                    <a:noFill/>
                  </a:rPr>
                  <a:t> </a:t>
                </a:r>
              </a:p>
            </p:txBody>
          </p:sp>
        </mc:Fallback>
      </mc:AlternateContent>
    </p:spTree>
    <p:extLst>
      <p:ext uri="{BB962C8B-B14F-4D97-AF65-F5344CB8AC3E}">
        <p14:creationId xmlns:p14="http://schemas.microsoft.com/office/powerpoint/2010/main" val="396593955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p:bldP spid="12" grpId="0"/>
      <p:bldP spid="14"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19325"/>
            <a:ext cx="6894513"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b="1" dirty="0">
                <a:solidFill>
                  <a:schemeClr val="accent1"/>
                </a:solidFill>
              </a:rPr>
              <a:t>Hedging</a:t>
            </a:r>
          </a:p>
        </p:txBody>
      </p:sp>
      <p:sp>
        <p:nvSpPr>
          <p:cNvPr id="3" name="Content Placeholder 2"/>
          <p:cNvSpPr>
            <a:spLocks noGrp="1"/>
          </p:cNvSpPr>
          <p:nvPr>
            <p:ph idx="1"/>
          </p:nvPr>
        </p:nvSpPr>
        <p:spPr/>
        <p:txBody>
          <a:bodyPr/>
          <a:lstStyle/>
          <a:p>
            <a:pPr marL="285750" indent="-285750">
              <a:lnSpc>
                <a:spcPct val="100000"/>
              </a:lnSpc>
              <a:spcBef>
                <a:spcPts val="0"/>
              </a:spcBef>
              <a:buFont typeface="Wingdings" panose="05000000000000000000" pitchFamily="2" charset="2"/>
              <a:buChar char="Ø"/>
            </a:pPr>
            <a:r>
              <a:rPr lang="en-US" dirty="0"/>
              <a:t>The investor in a mortgage or a pass through is short the prepayment option</a:t>
            </a:r>
          </a:p>
          <a:p>
            <a:pPr marL="514350" lvl="1" indent="-285750">
              <a:lnSpc>
                <a:spcPct val="100000"/>
              </a:lnSpc>
              <a:spcBef>
                <a:spcPts val="0"/>
              </a:spcBef>
            </a:pPr>
            <a:r>
              <a:rPr lang="en-US" dirty="0"/>
              <a:t>Recall: The difference between the 0-volatility spread and the OAS is an indication of the cost of the option provided to the mortgagors (the people who borrowed the money)</a:t>
            </a:r>
          </a:p>
        </p:txBody>
      </p:sp>
      <p:sp>
        <p:nvSpPr>
          <p:cNvPr id="7" name="Oval 6"/>
          <p:cNvSpPr/>
          <p:nvPr/>
        </p:nvSpPr>
        <p:spPr>
          <a:xfrm>
            <a:off x="5715000" y="4962526"/>
            <a:ext cx="2440636" cy="68580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2846511"/>
            <a:ext cx="1219200" cy="457201"/>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58361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msad\root\NA\NY\LIB\FIN\MRD\RMG\Legal Entities\temp\FNMA 2 11-29-22 CORP D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265" y="2133599"/>
            <a:ext cx="7011744" cy="42817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Hedging</a:t>
            </a:r>
            <a:r>
              <a:rPr lang="en-US" sz="2000" dirty="0"/>
              <a:t> </a:t>
            </a:r>
            <a:r>
              <a:rPr lang="en-US" dirty="0"/>
              <a:t>by issuing debt</a:t>
            </a:r>
            <a:endParaRPr lang="en-US" sz="3200" dirty="0"/>
          </a:p>
        </p:txBody>
      </p:sp>
      <p:sp>
        <p:nvSpPr>
          <p:cNvPr id="3" name="Content Placeholder 2"/>
          <p:cNvSpPr>
            <a:spLocks noGrp="1"/>
          </p:cNvSpPr>
          <p:nvPr>
            <p:ph idx="1"/>
          </p:nvPr>
        </p:nvSpPr>
        <p:spPr>
          <a:xfrm>
            <a:off x="457200" y="1005840"/>
            <a:ext cx="8686800" cy="1127759"/>
          </a:xfrm>
        </p:spPr>
        <p:txBody>
          <a:bodyPr>
            <a:noAutofit/>
          </a:bodyPr>
          <a:lstStyle/>
          <a:p>
            <a:pPr marL="285750" indent="-285750">
              <a:lnSpc>
                <a:spcPct val="100000"/>
              </a:lnSpc>
              <a:spcBef>
                <a:spcPts val="0"/>
              </a:spcBef>
              <a:buFont typeface="Wingdings" panose="05000000000000000000" pitchFamily="2" charset="2"/>
              <a:buChar char="Ø"/>
            </a:pPr>
            <a:r>
              <a:rPr lang="en-US" dirty="0"/>
              <a:t>FNMA, FHLMC fund their “retained” portfolios by issuing debt.   </a:t>
            </a:r>
          </a:p>
          <a:p>
            <a:pPr marL="285750" indent="-285750">
              <a:lnSpc>
                <a:spcPct val="100000"/>
              </a:lnSpc>
              <a:spcBef>
                <a:spcPts val="0"/>
              </a:spcBef>
              <a:buFont typeface="Wingdings" panose="05000000000000000000" pitchFamily="2" charset="2"/>
              <a:buChar char="Ø"/>
            </a:pPr>
            <a:r>
              <a:rPr lang="en-US" dirty="0"/>
              <a:t>They can try to customize their Liabilities to try to hedge the prepayment risk they have</a:t>
            </a:r>
          </a:p>
          <a:p>
            <a:pPr marL="514350" lvl="1" indent="-285750">
              <a:lnSpc>
                <a:spcPct val="100000"/>
              </a:lnSpc>
              <a:spcBef>
                <a:spcPts val="0"/>
              </a:spcBef>
            </a:pPr>
            <a:r>
              <a:rPr lang="en-US" dirty="0"/>
              <a:t>A large proportion of Agency Debentures are “callable”! </a:t>
            </a:r>
          </a:p>
          <a:p>
            <a:pPr marL="514350" lvl="1" indent="-285750">
              <a:lnSpc>
                <a:spcPct val="100000"/>
              </a:lnSpc>
              <a:spcBef>
                <a:spcPts val="0"/>
              </a:spcBef>
            </a:pPr>
            <a:r>
              <a:rPr lang="en-US" dirty="0"/>
              <a:t>By issuing callable debt, the GSE is </a:t>
            </a:r>
            <a:r>
              <a:rPr lang="en-US" b="1" dirty="0"/>
              <a:t>long a </a:t>
            </a:r>
            <a:r>
              <a:rPr lang="en-US" b="1" dirty="0" err="1"/>
              <a:t>bermudan</a:t>
            </a:r>
            <a:r>
              <a:rPr lang="en-US" b="1" dirty="0"/>
              <a:t> call</a:t>
            </a:r>
            <a:r>
              <a:rPr lang="en-US" dirty="0"/>
              <a:t> </a:t>
            </a:r>
          </a:p>
          <a:p>
            <a:pPr lvl="1" indent="0">
              <a:lnSpc>
                <a:spcPct val="100000"/>
              </a:lnSpc>
              <a:spcBef>
                <a:spcPts val="0"/>
              </a:spcBef>
              <a:buNone/>
            </a:pPr>
            <a:r>
              <a:rPr lang="en-US" dirty="0"/>
              <a:t>	=&gt; helps hedge the short prepayment option</a:t>
            </a:r>
          </a:p>
        </p:txBody>
      </p:sp>
      <p:sp>
        <p:nvSpPr>
          <p:cNvPr id="6" name="Oval 5"/>
          <p:cNvSpPr/>
          <p:nvPr/>
        </p:nvSpPr>
        <p:spPr>
          <a:xfrm>
            <a:off x="4191000" y="2019300"/>
            <a:ext cx="2667000" cy="38100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904998" y="4114800"/>
            <a:ext cx="1981201" cy="1165009"/>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02158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JPM_TABLE_HEIGHT" val="342"/>
  <p:tag name="JPM_TABLE_WIDTH" val="311.76"/>
  <p:tag name="JPM_TABLE_TOP" val="144"/>
  <p:tag name="JPM_TABLE_LEFT" val="95.76"/>
  <p:tag name="JPM_TABLE_TYPE" val="Standard"/>
</p:tagLst>
</file>

<file path=ppt/tags/tag2.xml><?xml version="1.0" encoding="utf-8"?>
<p:tagLst xmlns:a="http://schemas.openxmlformats.org/drawingml/2006/main" xmlns:r="http://schemas.openxmlformats.org/officeDocument/2006/relationships" xmlns:p="http://schemas.openxmlformats.org/presentationml/2006/main">
  <p:tag name="JPM_OBJECT_NAME" val="jpmObjectTitle"/>
</p:tagLst>
</file>

<file path=ppt/theme/theme1.xml><?xml version="1.0" encoding="utf-8"?>
<a:theme xmlns:a="http://schemas.openxmlformats.org/drawingml/2006/main" name="1_All-Purpose_RiskReporting">
  <a:themeElements>
    <a:clrScheme name="!Firmwide - ALL PURPOSE">
      <a:dk1>
        <a:srgbClr val="000000"/>
      </a:dk1>
      <a:lt1>
        <a:srgbClr val="DEE1E6"/>
      </a:lt1>
      <a:dk2>
        <a:srgbClr val="97D0FF"/>
      </a:dk2>
      <a:lt2>
        <a:srgbClr val="A9A9A9"/>
      </a:lt2>
      <a:accent1>
        <a:srgbClr val="005AA4"/>
      </a:accent1>
      <a:accent2>
        <a:srgbClr val="00A1E2"/>
      </a:accent2>
      <a:accent3>
        <a:srgbClr val="6769B5"/>
      </a:accent3>
      <a:accent4>
        <a:srgbClr val="3BC3A3"/>
      </a:accent4>
      <a:accent5>
        <a:srgbClr val="D0B86A"/>
      </a:accent5>
      <a:accent6>
        <a:srgbClr val="93959B"/>
      </a:accent6>
      <a:hlink>
        <a:srgbClr val="50CEFF"/>
      </a:hlink>
      <a:folHlink>
        <a:srgbClr val="A2A2A2"/>
      </a:folHlink>
    </a:clrScheme>
    <a:fontScheme name="Firmwide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200" dirty="0" smtClean="0"/>
        </a:defPPr>
      </a:lstStyle>
    </a:txDef>
  </a:objectDefaults>
  <a:extraClrSchemeLst>
    <a:extraClrScheme>
      <a:clrScheme name="!Firmwide - AUDITORIUM">
        <a:dk1>
          <a:srgbClr val="FFFFFF"/>
        </a:dk1>
        <a:lt1>
          <a:srgbClr val="004176"/>
        </a:lt1>
        <a:dk2>
          <a:srgbClr val="A7D7FF"/>
        </a:dk2>
        <a:lt2>
          <a:srgbClr val="A9A9A9"/>
        </a:lt2>
        <a:accent1>
          <a:srgbClr val="0095D0"/>
        </a:accent1>
        <a:accent2>
          <a:srgbClr val="4BCCFF"/>
        </a:accent2>
        <a:accent3>
          <a:srgbClr val="6769B5"/>
        </a:accent3>
        <a:accent4>
          <a:srgbClr val="3BC3A3"/>
        </a:accent4>
        <a:accent5>
          <a:srgbClr val="D0B86A"/>
        </a:accent5>
        <a:accent6>
          <a:srgbClr val="93959B"/>
        </a:accent6>
        <a:hlink>
          <a:srgbClr val="50CEFF"/>
        </a:hlink>
        <a:folHlink>
          <a:srgbClr val="A2A2A2"/>
        </a:folHlink>
      </a:clrScheme>
    </a:extraClrScheme>
    <a:extraClrScheme>
      <a:clrScheme name="!Firmwide - ALL PURPOSE">
        <a:dk1>
          <a:srgbClr val="000000"/>
        </a:dk1>
        <a:lt1>
          <a:srgbClr val="DEE1E6"/>
        </a:lt1>
        <a:dk2>
          <a:srgbClr val="97D0FF"/>
        </a:dk2>
        <a:lt2>
          <a:srgbClr val="A9A9A9"/>
        </a:lt2>
        <a:accent1>
          <a:srgbClr val="005AA4"/>
        </a:accent1>
        <a:accent2>
          <a:srgbClr val="00A1E2"/>
        </a:accent2>
        <a:accent3>
          <a:srgbClr val="6769B5"/>
        </a:accent3>
        <a:accent4>
          <a:srgbClr val="3BC3A3"/>
        </a:accent4>
        <a:accent5>
          <a:srgbClr val="D0B86A"/>
        </a:accent5>
        <a:accent6>
          <a:srgbClr val="93959B"/>
        </a:accent6>
        <a:hlink>
          <a:srgbClr val="50CEFF"/>
        </a:hlink>
        <a:folHlink>
          <a:srgbClr val="A2A2A2"/>
        </a:folHlink>
      </a:clrScheme>
    </a:extraClrScheme>
  </a:extraClrSchemeLst>
  <a:custClrLst>
    <a:custClr name="Green">
      <a:srgbClr val="2D8F78"/>
    </a:custClr>
    <a:custClr name="Teal">
      <a:srgbClr val="92DECC"/>
    </a:custClr>
    <a:custClr name="Purple">
      <a:srgbClr val="929BCA"/>
    </a:custClr>
    <a:custClr name="Light Purple">
      <a:srgbClr val="D5D9EB"/>
    </a:custClr>
    <a:custClr name="Maroon">
      <a:srgbClr val="B4425D"/>
    </a:custClr>
    <a:custClr name="Light Gold">
      <a:srgbClr val="E3D7AB"/>
    </a:custClr>
    <a:custClr name="Brown">
      <a:srgbClr val="C3842F"/>
    </a:custClr>
    <a:custClr name="Navy">
      <a:srgbClr val="003064"/>
    </a:custClr>
    <a:custClr name="Pie Border White">
      <a:srgbClr val="FFFFFF"/>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A47E69BE5DBB469FFBF1E2FC379215" ma:contentTypeVersion="0" ma:contentTypeDescription="Create a new document." ma:contentTypeScope="" ma:versionID="a1b58a6b5682982123dd14dc952d465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B649CB-D8E4-4FC8-A162-ACB192FF64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B06A4DD-41A8-4170-8F63-F6995395B48B}">
  <ds:schemaRefs>
    <ds:schemaRef ds:uri="http://purl.org/dc/dcmityp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3FD0722B-CA78-423C-A3E3-78F16BEFBE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Firmwide Standard_2.11.16</Template>
  <TotalTime>0</TotalTime>
  <Words>4115</Words>
  <Application>Microsoft Office PowerPoint</Application>
  <PresentationFormat>全屏显示(4:3)</PresentationFormat>
  <Paragraphs>553</Paragraphs>
  <Slides>48</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8" baseType="lpstr">
      <vt:lpstr>InterMedium</vt:lpstr>
      <vt:lpstr>InterRegular</vt:lpstr>
      <vt:lpstr>Arial</vt:lpstr>
      <vt:lpstr>Calibri</vt:lpstr>
      <vt:lpstr>Cambria Math</vt:lpstr>
      <vt:lpstr>Symbol</vt:lpstr>
      <vt:lpstr>Trebuchet MS</vt:lpstr>
      <vt:lpstr>Wingdings</vt:lpstr>
      <vt:lpstr>1_All-Purpose_RiskReporting</vt:lpstr>
      <vt:lpstr>Document</vt:lpstr>
      <vt:lpstr>PowerPoint 演示文稿</vt:lpstr>
      <vt:lpstr>Topics</vt:lpstr>
      <vt:lpstr>Homework from Previous Lecture - Build a Toy OAS Model</vt:lpstr>
      <vt:lpstr>Homework from previous lecture (cont’d)</vt:lpstr>
      <vt:lpstr>Homework from previous lecture (cont’d)</vt:lpstr>
      <vt:lpstr>A More Complex Toy OAS Model</vt:lpstr>
      <vt:lpstr>How to calculate “At-Market” Swap Rate from Forwards</vt:lpstr>
      <vt:lpstr>Hedging</vt:lpstr>
      <vt:lpstr>Hedging by issuing debt</vt:lpstr>
      <vt:lpstr>Hedging with TBAs</vt:lpstr>
      <vt:lpstr>Hedging with TBAs (cont’d)</vt:lpstr>
      <vt:lpstr>Model Durations vs. Empirical Durations</vt:lpstr>
      <vt:lpstr>Model vs Empirical Durations</vt:lpstr>
      <vt:lpstr>Impact of changing prepayment speeds</vt:lpstr>
      <vt:lpstr>A Review of Securitization Concepts</vt:lpstr>
      <vt:lpstr>The Role of the Trustee</vt:lpstr>
      <vt:lpstr>Securitization</vt:lpstr>
      <vt:lpstr>Securitization</vt:lpstr>
      <vt:lpstr>Credit Enhancement</vt:lpstr>
      <vt:lpstr>Credit Enhancement</vt:lpstr>
      <vt:lpstr>Credit Enhancement</vt:lpstr>
      <vt:lpstr>RMBS / Non-Agency MBS (Sub-prime)</vt:lpstr>
      <vt:lpstr>Non-Agency MBS (Jumbo)</vt:lpstr>
      <vt:lpstr>Credit Risk Transfer Securities (CRT)</vt:lpstr>
      <vt:lpstr>CRT details</vt:lpstr>
      <vt:lpstr>CRT Ratings and Credit Spreads</vt:lpstr>
      <vt:lpstr>CMBS</vt:lpstr>
      <vt:lpstr>CMBS</vt:lpstr>
      <vt:lpstr>CMBS</vt:lpstr>
      <vt:lpstr>CMBS Upgrades vs Downgrades pre- and post-Financial Crisis</vt:lpstr>
      <vt:lpstr>CMBS: Coronavirus impact on different sectors</vt:lpstr>
      <vt:lpstr>CMBS Delinquency, Defaults pre- and post-Financial Crisis</vt:lpstr>
      <vt:lpstr>CMBS enhancement levels pre- and post- Financial Crisis</vt:lpstr>
      <vt:lpstr>CMBS Spreads post Financial Crisis and in 2020</vt:lpstr>
      <vt:lpstr>Spreads in 2022: CMBS vs Corporates</vt:lpstr>
      <vt:lpstr>CMBS Private Label Spreads vs DUS pre- and post-Financial Crisis</vt:lpstr>
      <vt:lpstr>CMBX</vt:lpstr>
      <vt:lpstr>Homework Part I</vt:lpstr>
      <vt:lpstr>Homework Part II</vt:lpstr>
      <vt:lpstr>FNCL 3.5</vt:lpstr>
      <vt:lpstr>Impact of changing prepayment speeds</vt:lpstr>
      <vt:lpstr>Appendix</vt:lpstr>
      <vt:lpstr>CMBS</vt:lpstr>
      <vt:lpstr>CMBS</vt:lpstr>
      <vt:lpstr>CMBS</vt:lpstr>
      <vt:lpstr>CMBS</vt:lpstr>
      <vt:lpstr>CMBX</vt:lpstr>
      <vt:lpstr>CMBX 1 through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2023-04-24T21:08:14Z</cp:lastPrinted>
  <dcterms:created xsi:type="dcterms:W3CDTF">2015-09-18T18:04:59Z</dcterms:created>
  <dcterms:modified xsi:type="dcterms:W3CDTF">2024-04-25T02:10:58Z</dcterms:modified>
  <cp:contentStatus>Revised February 10, 2016</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0x0101000EA47E69BE5DBB469FFBF1E2FC379215</vt:lpwstr>
  </property>
</Properties>
</file>