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272" r:id="rId4"/>
    <p:sldId id="273" r:id="rId5"/>
    <p:sldId id="282" r:id="rId6"/>
    <p:sldId id="301" r:id="rId7"/>
    <p:sldId id="302" r:id="rId8"/>
    <p:sldId id="303" r:id="rId9"/>
    <p:sldId id="304" r:id="rId10"/>
    <p:sldId id="286" r:id="rId11"/>
    <p:sldId id="289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eighbourhoods_in_Hyderaba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 Analysis for Shopping Malls in Hyderabad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Siva Chaitanya M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Clusters Map</a:t>
            </a:r>
          </a:p>
        </p:txBody>
      </p:sp>
      <p:pic>
        <p:nvPicPr>
          <p:cNvPr id="21" name="Content Placeholder 20" descr="Map&#10;&#10;Description automatically generated">
            <a:extLst>
              <a:ext uri="{FF2B5EF4-FFF2-40B4-BE49-F238E27FC236}">
                <a16:creationId xmlns:a16="http://schemas.microsoft.com/office/drawing/2014/main" id="{EF056F9C-69CD-428F-9FF3-965C2133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37" y="1233488"/>
            <a:ext cx="8233363" cy="49434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980BD2-EEB8-47F6-A961-9B794734FD69}"/>
              </a:ext>
            </a:extLst>
          </p:cNvPr>
          <p:cNvSpPr txBox="1"/>
          <p:nvPr/>
        </p:nvSpPr>
        <p:spPr>
          <a:xfrm>
            <a:off x="371475" y="260351"/>
            <a:ext cx="11520487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80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C64165F-3529-4668-A9B7-E4F038F63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68786" y="2288381"/>
            <a:ext cx="3054428" cy="4293597"/>
          </a:xfrm>
        </p:spPr>
        <p:txBody>
          <a:bodyPr>
            <a:normAutofit/>
          </a:bodyPr>
          <a:lstStyle/>
          <a:p>
            <a:r>
              <a:rPr lang="en-US" sz="1500" b="0" dirty="0">
                <a:latin typeface="+mn-lt"/>
              </a:rPr>
              <a:t>4 clusters are formed with the following characteristics;</a:t>
            </a:r>
          </a:p>
          <a:p>
            <a:r>
              <a:rPr lang="en-US" sz="1500" b="0" dirty="0">
                <a:effectLst/>
                <a:latin typeface="+mn-lt"/>
              </a:rPr>
              <a:t>Cluster 0 (Red Color): Neighborhoods with almost no shopping malls in 94 localities</a:t>
            </a:r>
          </a:p>
          <a:p>
            <a:r>
              <a:rPr lang="en-US" sz="1500" b="0" dirty="0">
                <a:effectLst/>
                <a:latin typeface="+mn-lt"/>
              </a:rPr>
              <a:t>Cluster 1 (Purple Color): Neighborhoods with moderate number shopping malls in 79 localities</a:t>
            </a:r>
          </a:p>
          <a:p>
            <a:r>
              <a:rPr lang="en-US" sz="1500" b="0" dirty="0">
                <a:effectLst/>
                <a:latin typeface="+mn-lt"/>
              </a:rPr>
              <a:t>Cluster 2 (Blue Green Color): Neighborhoods with high number shopping malls in 11 localities</a:t>
            </a:r>
          </a:p>
          <a:p>
            <a:r>
              <a:rPr lang="en-US" sz="1500" b="0" dirty="0">
                <a:effectLst/>
                <a:latin typeface="+mn-lt"/>
              </a:rPr>
              <a:t>Cluster 3 (Dull Green Color): Neighborhoods with low number of shopping malls in 60 localities</a:t>
            </a:r>
          </a:p>
          <a:p>
            <a:endParaRPr lang="en-US" b="0" dirty="0"/>
          </a:p>
        </p:txBody>
      </p:sp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25F2E37B-F15B-4153-AE9D-2EFE8FC3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32" y="992885"/>
            <a:ext cx="3054429" cy="2496997"/>
          </a:xfrm>
          <a:prstGeom prst="rect">
            <a:avLst/>
          </a:prstGeom>
          <a:noFill/>
        </p:spPr>
      </p:pic>
      <p:pic>
        <p:nvPicPr>
          <p:cNvPr id="18" name="Picture 17" descr="Text&#10;&#10;Description automatically generated with medium confidence">
            <a:extLst>
              <a:ext uri="{FF2B5EF4-FFF2-40B4-BE49-F238E27FC236}">
                <a16:creationId xmlns:a16="http://schemas.microsoft.com/office/drawing/2014/main" id="{EE3E1146-A112-4F48-A5CA-F3C5765E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32" y="4029919"/>
            <a:ext cx="3054430" cy="2413000"/>
          </a:xfrm>
          <a:prstGeom prst="rect">
            <a:avLst/>
          </a:prstGeom>
          <a:noFill/>
        </p:spPr>
      </p:pic>
      <p:pic>
        <p:nvPicPr>
          <p:cNvPr id="20" name="Picture 19" descr="Text&#10;&#10;Description automatically generated with medium confidence">
            <a:extLst>
              <a:ext uri="{FF2B5EF4-FFF2-40B4-BE49-F238E27FC236}">
                <a16:creationId xmlns:a16="http://schemas.microsoft.com/office/drawing/2014/main" id="{58F188EC-4646-4A36-B7B7-C93C394D5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809" y="992885"/>
            <a:ext cx="3271862" cy="2412999"/>
          </a:xfrm>
          <a:prstGeom prst="rect">
            <a:avLst/>
          </a:prstGeom>
          <a:noFill/>
        </p:spPr>
      </p:pic>
      <p:pic>
        <p:nvPicPr>
          <p:cNvPr id="24" name="Picture 23" descr="Text&#10;&#10;Description automatically generated with low confidence">
            <a:extLst>
              <a:ext uri="{FF2B5EF4-FFF2-40B4-BE49-F238E27FC236}">
                <a16:creationId xmlns:a16="http://schemas.microsoft.com/office/drawing/2014/main" id="{DBF2A87D-6B39-4A5A-9C5C-C74719353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711" y="3737450"/>
            <a:ext cx="3225960" cy="27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D909F-84DF-4455-BC00-9E529E47222C}"/>
              </a:ext>
            </a:extLst>
          </p:cNvPr>
          <p:cNvSpPr txBox="1"/>
          <p:nvPr/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361-2FBB-4873-8892-326ADEED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9"/>
            <a:ext cx="11520487" cy="20583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observations noted from the map in the Results section, a considerable amount of shopping malls is concentrated around the left part or western part of the city, with the highest number in cluster 1 and a few in cluster 2.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the other hand, cluster 0 and cluster 3 have almost none or very low number shopping malls in their neighborhoods which represents a great opportunity and high potential areas to open new shopping mall.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with the cluster 0 and cluster 3 being concentrated mostly over the eastern part of the city, having a good number of national highways going through them, they are a strong locality to consider.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9169-BE88-4620-A39F-C9C22262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05B91-9A8B-4413-A5D5-B18CD33C7CBD}"/>
              </a:ext>
            </a:extLst>
          </p:cNvPr>
          <p:cNvSpPr txBox="1"/>
          <p:nvPr/>
        </p:nvSpPr>
        <p:spPr>
          <a:xfrm>
            <a:off x="1328057" y="3506155"/>
            <a:ext cx="944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Conclusion</a:t>
            </a:r>
            <a:endParaRPr lang="en-IN" sz="3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64953-C7ED-4F9B-A869-6395D14BD186}"/>
              </a:ext>
            </a:extLst>
          </p:cNvPr>
          <p:cNvSpPr txBox="1"/>
          <p:nvPr/>
        </p:nvSpPr>
        <p:spPr>
          <a:xfrm>
            <a:off x="371474" y="4545874"/>
            <a:ext cx="11520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answer the business question that was raised in the introduction section, the answer proposed by this project is: The neighborhoods in cluster 0 and cluster 3 are the most preferred locations to open a new shopping mall. The findings of this project will help the relevant stakeholders to capitalize on the opportunities on high potential locations while avoiding overcrowded areas suffering from high competition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8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iu (640×480)">
            <a:extLst>
              <a:ext uri="{FF2B5EF4-FFF2-40B4-BE49-F238E27FC236}">
                <a16:creationId xmlns:a16="http://schemas.microsoft.com/office/drawing/2014/main" id="{83218877-F6C0-4309-82F5-F06D62B33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" b="-3"/>
          <a:stretch/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dirty="0"/>
              <a:t>With shopping mall industry seeing a boom in their business, people started indulging more in weekend movies, shopping and recreational events happening in and around their localities.</a:t>
            </a:r>
          </a:p>
          <a:p>
            <a:r>
              <a:rPr lang="en-US" dirty="0"/>
              <a:t>In metropolitan cities, especially in densely populated ones like Hyderabad, this has been especially true.</a:t>
            </a:r>
          </a:p>
          <a:p>
            <a:r>
              <a:rPr lang="en-US" dirty="0"/>
              <a:t>Businesses also gain a lot of exposure and potential from setting up a stall/shop in one of the shopping malls in any area.</a:t>
            </a:r>
          </a:p>
          <a:p>
            <a:r>
              <a:rPr lang="en-US" dirty="0"/>
              <a:t>And so, this project aims to analyze the current shopping mall scenario which is a crucial step in the protocol of opening a new shopping mall in any 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80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C229C1F-D434-4916-8ECB-90972DDF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shopping malls contain huge variety of businesses within them, it is important to understand the level of uncertainty in the market they are faced with from their peers.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Competition makes or breaks a business. Competition impacts a company’s business strategy.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7A9E586-8484-4C18-8AD7-6395CCF42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my competition for opening up a new shopping mall in Hyderabad ?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Which area/localities have the most potential for customers and revenue generation ?</a:t>
            </a:r>
            <a:endParaRPr lang="en-US" dirty="0"/>
          </a:p>
        </p:txBody>
      </p:sp>
      <p:pic>
        <p:nvPicPr>
          <p:cNvPr id="7" name="Picture 6" descr="Question mark on green pastel background">
            <a:extLst>
              <a:ext uri="{FF2B5EF4-FFF2-40B4-BE49-F238E27FC236}">
                <a16:creationId xmlns:a16="http://schemas.microsoft.com/office/drawing/2014/main" id="{9C7A326C-BCFB-43BD-8D88-58392811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3" r="-1" b="-1"/>
          <a:stretch/>
        </p:blipFill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anchor="ctr">
            <a:normAutofit/>
          </a:bodyPr>
          <a:lstStyle/>
          <a:p>
            <a:r>
              <a:rPr lang="en-US" dirty="0"/>
              <a:t>Data Resources &amp;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800"/>
          </a:p>
        </p:txBody>
      </p:sp>
      <p:pic>
        <p:nvPicPr>
          <p:cNvPr id="9" name="Picture Placeholder 8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B215892-DAE1-4E58-B754-8812343916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0" b="1030"/>
          <a:stretch>
            <a:fillRect/>
          </a:stretch>
        </p:blipFill>
        <p:spPr>
          <a:xfrm>
            <a:off x="7064375" y="1233488"/>
            <a:ext cx="4827588" cy="4967287"/>
          </a:xfr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E5CA2E-C3E2-49BC-A5BC-6751587E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F0ABA9D-7455-4722-95EA-E13416D6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/>
          <a:lstStyle/>
          <a:p>
            <a:r>
              <a:rPr lang="en-US" dirty="0"/>
              <a:t>For list of neighborhoods in and around Hyderabad, Wikipedia article: </a:t>
            </a:r>
            <a:r>
              <a:rPr lang="en-US" dirty="0">
                <a:hlinkClick r:id="rId3"/>
              </a:rPr>
              <a:t>List of </a:t>
            </a:r>
            <a:r>
              <a:rPr lang="en-US" dirty="0" err="1">
                <a:hlinkClick r:id="rId3"/>
              </a:rPr>
              <a:t>neighbourhoods</a:t>
            </a:r>
            <a:r>
              <a:rPr lang="en-US" dirty="0">
                <a:hlinkClick r:id="rId3"/>
              </a:rPr>
              <a:t> in Hyderabad – </a:t>
            </a:r>
            <a:r>
              <a:rPr lang="en-US" dirty="0" err="1">
                <a:hlinkClick r:id="rId3"/>
              </a:rPr>
              <a:t>Wikipedi</a:t>
            </a:r>
            <a:endParaRPr lang="en-US" dirty="0">
              <a:hlinkClick r:id="rId3"/>
            </a:endParaRPr>
          </a:p>
          <a:p>
            <a:r>
              <a:rPr lang="en-US" dirty="0"/>
              <a:t>For obtaining geospatial data about the neighborhoods and venues around them: Geocoder, Foursquare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078E438-7B2C-4EE6-A0EF-57F62117C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/>
          <a:lstStyle/>
          <a:p>
            <a:r>
              <a:rPr lang="en-US" dirty="0"/>
              <a:t>Libraries &amp; APIs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CA531900-C7B1-4449-8A70-1F367DAD3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BeautifulSoup</a:t>
            </a:r>
          </a:p>
          <a:p>
            <a:r>
              <a:rPr lang="en-US" dirty="0" err="1"/>
              <a:t>Geopy</a:t>
            </a:r>
            <a:endParaRPr lang="en-US" dirty="0"/>
          </a:p>
          <a:p>
            <a:r>
              <a:rPr lang="en-US" dirty="0"/>
              <a:t>Geocoder API</a:t>
            </a:r>
          </a:p>
          <a:p>
            <a:r>
              <a:rPr lang="en-US" dirty="0"/>
              <a:t>Folium</a:t>
            </a:r>
          </a:p>
          <a:p>
            <a:r>
              <a:rPr lang="en-US" dirty="0"/>
              <a:t>Foursquare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A4B851-7CB3-4F84-AC82-981CBAD59121}"/>
              </a:ext>
            </a:extLst>
          </p:cNvPr>
          <p:cNvSpPr txBox="1"/>
          <p:nvPr/>
        </p:nvSpPr>
        <p:spPr>
          <a:xfrm>
            <a:off x="371476" y="476250"/>
            <a:ext cx="5165724" cy="2557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D3B40-1EB7-4F75-B26B-B0EF94F05307}"/>
              </a:ext>
            </a:extLst>
          </p:cNvPr>
          <p:cNvSpPr txBox="1"/>
          <p:nvPr/>
        </p:nvSpPr>
        <p:spPr>
          <a:xfrm>
            <a:off x="6096000" y="476250"/>
            <a:ext cx="5795963" cy="255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Briefly, methodology for the project consists of the following steps: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procurement and Cleaning: In this we obtain all the necessary data about the different neighborhoods from the Wikipedia page using BeautifulSoup library and their geospatial coordinates using the Geocoder API and feed into a dataframe.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Next, we use the Foursquare API to get all the venues (in a 7kms radius) around each neighborhood and extract only the required information about the different venues present around them.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7398CAE7-0A02-4AEC-A9F1-72286670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800"/>
          </a:p>
        </p:txBody>
      </p:sp>
      <p:pic>
        <p:nvPicPr>
          <p:cNvPr id="8" name="Picture Placeholder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FE4E5E2-1DA5-44E5-991F-72BBD3F470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63" t="410" r="-63" b="45371"/>
          <a:stretch/>
        </p:blipFill>
        <p:spPr>
          <a:xfrm>
            <a:off x="360000" y="3233940"/>
            <a:ext cx="11462068" cy="2952000"/>
          </a:xfrm>
          <a:noFill/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A4B851-7CB3-4F84-AC82-981CBAD59121}"/>
              </a:ext>
            </a:extLst>
          </p:cNvPr>
          <p:cNvSpPr txBox="1"/>
          <p:nvPr/>
        </p:nvSpPr>
        <p:spPr>
          <a:xfrm>
            <a:off x="1244600" y="260351"/>
            <a:ext cx="9702800" cy="97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D3B40-1EB7-4F75-B26B-B0EF94F05307}"/>
              </a:ext>
            </a:extLst>
          </p:cNvPr>
          <p:cNvSpPr txBox="1"/>
          <p:nvPr/>
        </p:nvSpPr>
        <p:spPr>
          <a:xfrm>
            <a:off x="546100" y="1638299"/>
            <a:ext cx="5346700" cy="4381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We use folium library to produce a map of the Hyderabad layout with the neighborhoods marked in as blue dots.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7398CAE7-0A02-4AEC-A9F1-72286670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FE4E5E2-1DA5-44E5-991F-72BBD3F470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920" r="16411" b="-1"/>
          <a:stretch/>
        </p:blipFill>
        <p:spPr>
          <a:xfrm>
            <a:off x="6096000" y="1460501"/>
            <a:ext cx="5795963" cy="4740274"/>
          </a:xfrm>
          <a:noFill/>
        </p:spPr>
      </p:pic>
    </p:spTree>
    <p:extLst>
      <p:ext uri="{BB962C8B-B14F-4D97-AF65-F5344CB8AC3E}">
        <p14:creationId xmlns:p14="http://schemas.microsoft.com/office/powerpoint/2010/main" val="199065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D909F-84DF-4455-BC00-9E529E47222C}"/>
              </a:ext>
            </a:extLst>
          </p:cNvPr>
          <p:cNvSpPr txBox="1"/>
          <p:nvPr/>
        </p:nvSpPr>
        <p:spPr>
          <a:xfrm>
            <a:off x="1244600" y="260351"/>
            <a:ext cx="9702800" cy="97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361-2FBB-4873-8892-326ADEED6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Now we analyze the neighborhood by one hot coding the categorical values of the venues. This prepares the data for further clustering analysis we do.</a:t>
            </a:r>
          </a:p>
          <a:p>
            <a:r>
              <a:rPr lang="en-US" dirty="0"/>
              <a:t>After one hot encoding, we extract only the venue values of shopping mall as that is what we are interested 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9169-BE88-4620-A39F-C9C22262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800"/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D5ED8C7E-DE98-4792-AFA2-16E6B0840C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" b="3782"/>
          <a:stretch/>
        </p:blipFill>
        <p:spPr>
          <a:xfrm>
            <a:off x="6096000" y="1460501"/>
            <a:ext cx="5795963" cy="4740274"/>
          </a:xfrm>
          <a:noFill/>
        </p:spPr>
      </p:pic>
    </p:spTree>
    <p:extLst>
      <p:ext uri="{BB962C8B-B14F-4D97-AF65-F5344CB8AC3E}">
        <p14:creationId xmlns:p14="http://schemas.microsoft.com/office/powerpoint/2010/main" val="141179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D909F-84DF-4455-BC00-9E529E47222C}"/>
              </a:ext>
            </a:extLst>
          </p:cNvPr>
          <p:cNvSpPr txBox="1"/>
          <p:nvPr/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latin typeface="+mj-lt"/>
                <a:ea typeface="+mj-ea"/>
                <a:cs typeface="+mj-cs"/>
              </a:rPr>
              <a:t>Clustering Using K-Means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ED8C7E-DE98-4792-AFA2-16E6B084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183188" y="1268620"/>
            <a:ext cx="6172200" cy="4311235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361-2FBB-4873-8892-326ADEED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n-lt"/>
                <a:ea typeface="+mn-ea"/>
                <a:cs typeface="+mn-cs"/>
              </a:rPr>
              <a:t>We use, k-means clustering algorithm in order to cluster similar neighborhoods based on the mean shopping malls values. Before we carry on with this, an optimal value for k has to be obtained for the achieving best performance model.</a:t>
            </a:r>
          </a:p>
          <a:p>
            <a:r>
              <a:rPr lang="en-US" kern="1200">
                <a:latin typeface="+mn-lt"/>
                <a:ea typeface="+mn-ea"/>
                <a:cs typeface="+mn-cs"/>
              </a:rPr>
              <a:t>Elbow method is used here for k values ranging from 1 to 10 and a graph is plotted.</a:t>
            </a:r>
          </a:p>
          <a:p>
            <a:r>
              <a:rPr lang="en-US" kern="1200">
                <a:latin typeface="+mn-lt"/>
                <a:ea typeface="+mn-ea"/>
                <a:cs typeface="+mn-cs"/>
              </a:rPr>
              <a:t>As evident, the value of 3 for k is most suitable for this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9169-BE88-4620-A39F-C9C22262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345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D909F-84DF-4455-BC00-9E529E47222C}"/>
              </a:ext>
            </a:extLst>
          </p:cNvPr>
          <p:cNvSpPr txBox="1"/>
          <p:nvPr/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latin typeface="+mj-lt"/>
                <a:ea typeface="+mj-ea"/>
                <a:cs typeface="+mj-cs"/>
              </a:rPr>
              <a:t>Clustering Using K-Means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ED8C7E-DE98-4792-AFA2-16E6B084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183188" y="1268620"/>
            <a:ext cx="6172200" cy="4311235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361-2FBB-4873-8892-326ADEED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We use, k-means clustering algorithm in order to cluster similar neighborhoods based on the frequency of shopping malls occurrence.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Before we carry on with this, an optimal value for k has to be obtained for the achieving best performance model.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Elbow method is used here for k values ranging from 1 to 10 and a graph is plotted.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As evident, the value of 4 for k is most suitable for this scenario</a:t>
            </a:r>
          </a:p>
          <a:p>
            <a:r>
              <a:rPr lang="en-US" dirty="0"/>
              <a:t>We carry on with the k-means clustering, with k=4, and form a map with the help of folium library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9169-BE88-4620-A39F-C9C22262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43789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71</TotalTime>
  <Words>863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Location Analysis for Shopping Malls in Hyderabad</vt:lpstr>
      <vt:lpstr>Introduction</vt:lpstr>
      <vt:lpstr>Problem Statement</vt:lpstr>
      <vt:lpstr>Data Resources &amp;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Clusters Map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Analysis for Shopping Malls in Hyderabad</dc:title>
  <dc:creator>Chaitanya M</dc:creator>
  <cp:lastModifiedBy>Chaitanya M</cp:lastModifiedBy>
  <cp:revision>10</cp:revision>
  <dcterms:created xsi:type="dcterms:W3CDTF">2021-03-26T19:45:28Z</dcterms:created>
  <dcterms:modified xsi:type="dcterms:W3CDTF">2021-03-26T20:56:59Z</dcterms:modified>
</cp:coreProperties>
</file>