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9" r:id="rId13"/>
    <p:sldId id="267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18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7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01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CBB05-991E-39BE-0824-F2387EF6F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627078-569E-94CE-18EC-8CB51A547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4301A-E283-AC36-60CC-8A14F886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6BE52D-B55E-5A78-A80D-2106FF6B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7A1888-CAC4-8768-4718-E199E089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53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7E2B-52A2-7BBD-27E5-3E5399CC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16A16-63DF-E9E2-4D46-A699B6A7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94CCA-A66E-24BC-43EE-25EDCC76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7996AF-75AB-314D-79B7-E30B0B56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B5AAF4-0DB4-A4F5-B19B-E345A383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4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3F130-97D1-C579-630C-B62D966D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7068E2-FABA-DD7D-1B8D-CC82E78F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94ADE2-6A92-49EF-2AB0-D7D49EA2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A0BE4-1CAA-EC57-16AA-DEE069FB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C42F3-8159-F449-0D53-3130B164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8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423B9-352D-2CC1-10E5-AA59DFDA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CA756-0770-2EDB-5FAE-C47D1AAC1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596BC2-9FE1-3055-91C9-0C0DFD76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DA6EB0-C9AB-A134-5F39-8CDD2ECF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68A44-16A9-D912-930F-51881CA5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0DA1-AA1F-B94D-7223-F5AC04F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397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776D2-EA93-0FED-EB5E-1874630E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1792C-7BF8-8456-4FDD-275883DA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38B05C-C2EB-6038-D5C1-C96E6A390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ABBE1C-5DF0-CD57-B430-4AF5C5C9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A16DD7-02B5-3693-F4A9-6C3CE5ED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52F3F9-CF35-75B9-CED5-CAE3930B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8DB03F-79EE-EDDA-6B92-4AB736B0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3F1955-8AA3-A18E-4A6B-151C8FD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1F9E4-68A9-1A8A-52DB-C67C6CB4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50C4AB-8550-5B45-1E55-9CB4A758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368E5E-0246-D2A0-2BB8-5368B84C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7DCF42-3EB7-7E75-F3C3-E60BC75E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8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E56679-1D3B-1A32-BD56-250EE948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2EE788-5D39-7FC5-C1C8-B0CB7621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A2018B-3742-145C-FDFC-2D784D56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225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E8B82-044A-D631-177D-0AD83C55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1A4186-EE6F-B871-5233-76F0E056E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8C202-DC32-5015-D162-D5F1AF72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FF56F-8C9C-EBCD-E185-9FFC05B0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94128B-F84F-0818-A0AE-50297AEE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BB8A78-AABB-9E01-0DD6-8ABA24F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969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8EB44-B79E-0D27-6035-A8B07E6F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3BB98F-D7BA-7844-BF30-CC2A4D24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0C97D4-35AE-D893-06D3-548B6B6B9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4F7487-19EA-EC07-F09F-CDF9EA25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0A78D-81F9-95B3-E009-97B464A1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37FD87-3E0D-6B51-9AC9-7851CCD5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919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E789E-E487-39E1-57C1-4F33DB79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097F37-22DC-4811-620A-8708EB46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501F7-0CC4-FD3D-15D3-A5F0D721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94ECD-F450-5E5A-5BBD-0B56CFB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B02323-44FB-384B-C489-CA32246F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874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9862AC-638D-69DF-1505-2D240C7F4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319FA1-A98C-521A-6D0B-CF5C093E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EB3E17-4B68-1D8E-D855-48528904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A5D57-6B01-3D83-CE0D-0F29BF0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21F5C-7838-9747-8DEC-EAFC5E33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3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7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6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93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69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06C13B-4AD1-6ECB-1CEF-59FD7004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2AF6E-8E0E-3141-2D9D-7A4C2FFC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B3A95-6629-6B85-0A45-82F52BC9D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E9AA-98EA-4AE1-A054-2957872306EB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624AC-C570-7B1D-CED1-ECB22A9B5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B36D12-D0D3-3A87-4199-7795574D7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DB07-C4AE-460B-B62F-660A9D36C1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3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chatg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2048game.club/lang_j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blog/chatgp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11/relationships/webextension" Target="../webextensions/webextension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microsoft.com/office/2011/relationships/webextension" Target="../webextensions/webextension4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284984-DBC1-992A-74F7-FD28B3A9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を使ってゲームを作ろう！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19240B-A203-2F81-B5D8-C4205949C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</a:t>
            </a:r>
            <a:r>
              <a:rPr kumimoji="1"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 導入・ゲーム作成の準備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75DC9B13-3786-A589-A01F-D033E308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1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ゲームデザイン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B824FBC-74F6-2E09-ED82-D889294D00CB}"/>
              </a:ext>
            </a:extLst>
          </p:cNvPr>
          <p:cNvSpPr txBox="1"/>
          <p:nvPr/>
        </p:nvSpPr>
        <p:spPr>
          <a:xfrm>
            <a:off x="678118" y="5189603"/>
            <a:ext cx="398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スタート画面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93663" indent="-93663"/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ページを開いたらスタート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・タイルをランダムに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つ配置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4E1612B-DBEC-B1F6-45D4-10D2FED2AECD}"/>
              </a:ext>
            </a:extLst>
          </p:cNvPr>
          <p:cNvSpPr txBox="1"/>
          <p:nvPr/>
        </p:nvSpPr>
        <p:spPr>
          <a:xfrm>
            <a:off x="372535" y="1537646"/>
            <a:ext cx="678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仕様書作成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ゲーム開始から終了までの場面の数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場面ごとの表示やボタン配置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操作方法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12F92C2-FA7D-F996-1F0C-9B93598463F2}"/>
              </a:ext>
            </a:extLst>
          </p:cNvPr>
          <p:cNvSpPr/>
          <p:nvPr/>
        </p:nvSpPr>
        <p:spPr>
          <a:xfrm>
            <a:off x="947580" y="2942612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5ADDC0E-644D-849B-0968-E95F7605EE6A}"/>
              </a:ext>
            </a:extLst>
          </p:cNvPr>
          <p:cNvSpPr/>
          <p:nvPr/>
        </p:nvSpPr>
        <p:spPr>
          <a:xfrm>
            <a:off x="1362754" y="3524810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0D13BA7-65F9-17AC-BD85-653D71348322}"/>
              </a:ext>
            </a:extLst>
          </p:cNvPr>
          <p:cNvSpPr/>
          <p:nvPr/>
        </p:nvSpPr>
        <p:spPr>
          <a:xfrm>
            <a:off x="1410778" y="355751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1360EAF-6EA7-162B-DBFE-2A7B91729068}"/>
              </a:ext>
            </a:extLst>
          </p:cNvPr>
          <p:cNvSpPr/>
          <p:nvPr/>
        </p:nvSpPr>
        <p:spPr>
          <a:xfrm>
            <a:off x="1803088" y="355352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24D37D3-9333-9F09-F5A9-90926C7F7D72}"/>
              </a:ext>
            </a:extLst>
          </p:cNvPr>
          <p:cNvSpPr/>
          <p:nvPr/>
        </p:nvSpPr>
        <p:spPr>
          <a:xfrm>
            <a:off x="2195398" y="355352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9296AD4-ED1F-D60D-C422-32D9A8CE6238}"/>
              </a:ext>
            </a:extLst>
          </p:cNvPr>
          <p:cNvSpPr/>
          <p:nvPr/>
        </p:nvSpPr>
        <p:spPr>
          <a:xfrm>
            <a:off x="2587708" y="355352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6A228A2-8F1C-63AE-AE60-26A9B2F8252C}"/>
              </a:ext>
            </a:extLst>
          </p:cNvPr>
          <p:cNvSpPr/>
          <p:nvPr/>
        </p:nvSpPr>
        <p:spPr>
          <a:xfrm>
            <a:off x="1410778" y="395977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C404F30-180A-0F21-6804-45BCFDE12122}"/>
              </a:ext>
            </a:extLst>
          </p:cNvPr>
          <p:cNvSpPr/>
          <p:nvPr/>
        </p:nvSpPr>
        <p:spPr>
          <a:xfrm>
            <a:off x="1803088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E96F338-D7DC-597A-9696-3E479787309C}"/>
              </a:ext>
            </a:extLst>
          </p:cNvPr>
          <p:cNvSpPr/>
          <p:nvPr/>
        </p:nvSpPr>
        <p:spPr>
          <a:xfrm>
            <a:off x="2195398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E1A5061-1E0B-CD7F-7F26-48E9F8DB2E6C}"/>
              </a:ext>
            </a:extLst>
          </p:cNvPr>
          <p:cNvSpPr/>
          <p:nvPr/>
        </p:nvSpPr>
        <p:spPr>
          <a:xfrm>
            <a:off x="2587708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C2A2FA9-3E3B-736A-4361-827C3A16B698}"/>
              </a:ext>
            </a:extLst>
          </p:cNvPr>
          <p:cNvSpPr/>
          <p:nvPr/>
        </p:nvSpPr>
        <p:spPr>
          <a:xfrm>
            <a:off x="1410778" y="436204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3375C19C-07E5-6D3A-ECF5-FB904F907B03}"/>
              </a:ext>
            </a:extLst>
          </p:cNvPr>
          <p:cNvSpPr/>
          <p:nvPr/>
        </p:nvSpPr>
        <p:spPr>
          <a:xfrm>
            <a:off x="1803088" y="435805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DC172E0-1D1F-231E-4D7F-019398489E1C}"/>
              </a:ext>
            </a:extLst>
          </p:cNvPr>
          <p:cNvSpPr/>
          <p:nvPr/>
        </p:nvSpPr>
        <p:spPr>
          <a:xfrm>
            <a:off x="2195398" y="435805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99ECCC5-1DA0-F939-D410-BF5BF18D2DFF}"/>
              </a:ext>
            </a:extLst>
          </p:cNvPr>
          <p:cNvSpPr/>
          <p:nvPr/>
        </p:nvSpPr>
        <p:spPr>
          <a:xfrm>
            <a:off x="2587708" y="435805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A23C5B6-4F6B-DD11-AD8A-612BA571A3AD}"/>
              </a:ext>
            </a:extLst>
          </p:cNvPr>
          <p:cNvSpPr/>
          <p:nvPr/>
        </p:nvSpPr>
        <p:spPr>
          <a:xfrm>
            <a:off x="1410778" y="476430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AE99C1-E06B-9012-4F61-B7B4C098BDD6}"/>
              </a:ext>
            </a:extLst>
          </p:cNvPr>
          <p:cNvSpPr/>
          <p:nvPr/>
        </p:nvSpPr>
        <p:spPr>
          <a:xfrm>
            <a:off x="1803088" y="4760319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B225F3D-AA95-C837-D599-C747736F577F}"/>
              </a:ext>
            </a:extLst>
          </p:cNvPr>
          <p:cNvSpPr/>
          <p:nvPr/>
        </p:nvSpPr>
        <p:spPr>
          <a:xfrm>
            <a:off x="2195398" y="476031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FECA8E9-EAA3-AAF2-3B3F-845FDF4579BB}"/>
              </a:ext>
            </a:extLst>
          </p:cNvPr>
          <p:cNvSpPr/>
          <p:nvPr/>
        </p:nvSpPr>
        <p:spPr>
          <a:xfrm>
            <a:off x="2587708" y="476031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C4CDDB7-8585-72EF-8A36-51DF81AB008E}"/>
              </a:ext>
            </a:extLst>
          </p:cNvPr>
          <p:cNvSpPr/>
          <p:nvPr/>
        </p:nvSpPr>
        <p:spPr>
          <a:xfrm>
            <a:off x="1362754" y="3098800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8DBB5BC-1027-CEF1-D3E7-37DE5056DF17}"/>
              </a:ext>
            </a:extLst>
          </p:cNvPr>
          <p:cNvSpPr txBox="1"/>
          <p:nvPr/>
        </p:nvSpPr>
        <p:spPr>
          <a:xfrm>
            <a:off x="1273732" y="2911122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AB4FBF0-1AB0-74A1-FEBB-0BB1F25FDB59}"/>
              </a:ext>
            </a:extLst>
          </p:cNvPr>
          <p:cNvSpPr txBox="1"/>
          <p:nvPr/>
        </p:nvSpPr>
        <p:spPr>
          <a:xfrm>
            <a:off x="2332444" y="3210722"/>
            <a:ext cx="654684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0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E9DA05D-5CF7-6049-80A1-4525DA326811}"/>
              </a:ext>
            </a:extLst>
          </p:cNvPr>
          <p:cNvSpPr/>
          <p:nvPr/>
        </p:nvSpPr>
        <p:spPr>
          <a:xfrm>
            <a:off x="4665505" y="2942612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30C2117-BC2B-39AD-2699-BCCF04646DE6}"/>
              </a:ext>
            </a:extLst>
          </p:cNvPr>
          <p:cNvSpPr/>
          <p:nvPr/>
        </p:nvSpPr>
        <p:spPr>
          <a:xfrm>
            <a:off x="5080679" y="3524810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DEAD71ED-827F-44AF-3F43-AF2D5EA28B1C}"/>
              </a:ext>
            </a:extLst>
          </p:cNvPr>
          <p:cNvSpPr/>
          <p:nvPr/>
        </p:nvSpPr>
        <p:spPr>
          <a:xfrm>
            <a:off x="5128703" y="355751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9AC3821-7EFF-CD63-B9ED-01C6D169E42F}"/>
              </a:ext>
            </a:extLst>
          </p:cNvPr>
          <p:cNvSpPr/>
          <p:nvPr/>
        </p:nvSpPr>
        <p:spPr>
          <a:xfrm>
            <a:off x="5521013" y="355352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03315B6-84EA-3833-D08D-6F92F7E55596}"/>
              </a:ext>
            </a:extLst>
          </p:cNvPr>
          <p:cNvSpPr/>
          <p:nvPr/>
        </p:nvSpPr>
        <p:spPr>
          <a:xfrm>
            <a:off x="5913323" y="3553524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1B980C01-DF2F-062F-84CD-2EB7713BD094}"/>
              </a:ext>
            </a:extLst>
          </p:cNvPr>
          <p:cNvSpPr/>
          <p:nvPr/>
        </p:nvSpPr>
        <p:spPr>
          <a:xfrm>
            <a:off x="6305633" y="355352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961D15C2-100C-1126-8F9C-F050E77B3971}"/>
              </a:ext>
            </a:extLst>
          </p:cNvPr>
          <p:cNvSpPr/>
          <p:nvPr/>
        </p:nvSpPr>
        <p:spPr>
          <a:xfrm>
            <a:off x="5128703" y="395977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E56E4BE9-2341-2B84-239B-8C7C0670CE4B}"/>
              </a:ext>
            </a:extLst>
          </p:cNvPr>
          <p:cNvSpPr/>
          <p:nvPr/>
        </p:nvSpPr>
        <p:spPr>
          <a:xfrm>
            <a:off x="5521013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39175972-D7F3-3903-60F3-8F31880CBCDC}"/>
              </a:ext>
            </a:extLst>
          </p:cNvPr>
          <p:cNvSpPr/>
          <p:nvPr/>
        </p:nvSpPr>
        <p:spPr>
          <a:xfrm>
            <a:off x="5913323" y="3955789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DBD65E72-51CC-5C40-81A0-464FCA55B1E8}"/>
              </a:ext>
            </a:extLst>
          </p:cNvPr>
          <p:cNvSpPr/>
          <p:nvPr/>
        </p:nvSpPr>
        <p:spPr>
          <a:xfrm>
            <a:off x="6305633" y="3955789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6A769F9-D67A-006A-C189-4ABBCD46FCD9}"/>
              </a:ext>
            </a:extLst>
          </p:cNvPr>
          <p:cNvSpPr/>
          <p:nvPr/>
        </p:nvSpPr>
        <p:spPr>
          <a:xfrm>
            <a:off x="5128703" y="4362044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D5A9130-9341-C97C-8D1C-1B37449D6154}"/>
              </a:ext>
            </a:extLst>
          </p:cNvPr>
          <p:cNvSpPr/>
          <p:nvPr/>
        </p:nvSpPr>
        <p:spPr>
          <a:xfrm>
            <a:off x="5521013" y="4358054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8934679-5246-C015-8199-1A5420B8DAB7}"/>
              </a:ext>
            </a:extLst>
          </p:cNvPr>
          <p:cNvSpPr/>
          <p:nvPr/>
        </p:nvSpPr>
        <p:spPr>
          <a:xfrm>
            <a:off x="5913323" y="4358054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E290DC6-E63D-CEF5-A657-DEFB9CB055A5}"/>
              </a:ext>
            </a:extLst>
          </p:cNvPr>
          <p:cNvSpPr/>
          <p:nvPr/>
        </p:nvSpPr>
        <p:spPr>
          <a:xfrm>
            <a:off x="6305633" y="435805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6AA785A-5500-CD3E-7FA5-E5A0E75A8B1D}"/>
              </a:ext>
            </a:extLst>
          </p:cNvPr>
          <p:cNvSpPr/>
          <p:nvPr/>
        </p:nvSpPr>
        <p:spPr>
          <a:xfrm>
            <a:off x="5128703" y="4764309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89C2BA3-94BC-3FA7-C355-AB776E48112C}"/>
              </a:ext>
            </a:extLst>
          </p:cNvPr>
          <p:cNvSpPr/>
          <p:nvPr/>
        </p:nvSpPr>
        <p:spPr>
          <a:xfrm>
            <a:off x="5521013" y="4760319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C0C1BAC4-E2F5-9972-84C5-CC2A26D7EC45}"/>
              </a:ext>
            </a:extLst>
          </p:cNvPr>
          <p:cNvSpPr/>
          <p:nvPr/>
        </p:nvSpPr>
        <p:spPr>
          <a:xfrm>
            <a:off x="5913323" y="4760319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F6FF81C-8943-5DB1-F6C8-A832C8638FC4}"/>
              </a:ext>
            </a:extLst>
          </p:cNvPr>
          <p:cNvSpPr/>
          <p:nvPr/>
        </p:nvSpPr>
        <p:spPr>
          <a:xfrm>
            <a:off x="6305633" y="4760319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2D0706FE-8D0B-6959-2144-C9613197FBCF}"/>
              </a:ext>
            </a:extLst>
          </p:cNvPr>
          <p:cNvSpPr/>
          <p:nvPr/>
        </p:nvSpPr>
        <p:spPr>
          <a:xfrm>
            <a:off x="5080679" y="3098800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735A710-0B6C-B8ED-8582-E82E862BFDAC}"/>
              </a:ext>
            </a:extLst>
          </p:cNvPr>
          <p:cNvSpPr txBox="1"/>
          <p:nvPr/>
        </p:nvSpPr>
        <p:spPr>
          <a:xfrm>
            <a:off x="4991657" y="2911122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07B081ED-B630-7A19-3D6C-05F209E2F41C}"/>
              </a:ext>
            </a:extLst>
          </p:cNvPr>
          <p:cNvSpPr txBox="1"/>
          <p:nvPr/>
        </p:nvSpPr>
        <p:spPr>
          <a:xfrm>
            <a:off x="5934797" y="3210722"/>
            <a:ext cx="77025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708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B9E03F21-9E8A-CD94-7767-D1084921E990}"/>
              </a:ext>
            </a:extLst>
          </p:cNvPr>
          <p:cNvSpPr txBox="1"/>
          <p:nvPr/>
        </p:nvSpPr>
        <p:spPr>
          <a:xfrm>
            <a:off x="4384017" y="5162584"/>
            <a:ext cx="444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ゲーム中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・上下左右キーでタイル移動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・空タイルにランダムで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のタイル生成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ECFE53A7-0FAD-FE4A-EDA9-FF1E3FC5C57A}"/>
              </a:ext>
            </a:extLst>
          </p:cNvPr>
          <p:cNvSpPr/>
          <p:nvPr/>
        </p:nvSpPr>
        <p:spPr>
          <a:xfrm>
            <a:off x="9086820" y="3845282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9ED057F-EF42-82CF-7C72-0BFDEC69BBDC}"/>
              </a:ext>
            </a:extLst>
          </p:cNvPr>
          <p:cNvSpPr/>
          <p:nvPr/>
        </p:nvSpPr>
        <p:spPr>
          <a:xfrm>
            <a:off x="9501994" y="4427480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BFF21B3-B865-1950-2E5D-9F8987BD7281}"/>
              </a:ext>
            </a:extLst>
          </p:cNvPr>
          <p:cNvSpPr/>
          <p:nvPr/>
        </p:nvSpPr>
        <p:spPr>
          <a:xfrm>
            <a:off x="9550018" y="446018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DE0C1A-AC33-17BB-CB99-16C2E602C19D}"/>
              </a:ext>
            </a:extLst>
          </p:cNvPr>
          <p:cNvSpPr/>
          <p:nvPr/>
        </p:nvSpPr>
        <p:spPr>
          <a:xfrm>
            <a:off x="9942328" y="4456194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C3EFAD5-1270-7CF0-C9C0-C74A367F2C48}"/>
              </a:ext>
            </a:extLst>
          </p:cNvPr>
          <p:cNvSpPr/>
          <p:nvPr/>
        </p:nvSpPr>
        <p:spPr>
          <a:xfrm>
            <a:off x="10334638" y="4456194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E001AD2-3DB1-C151-BC70-0AD55FFE9B89}"/>
              </a:ext>
            </a:extLst>
          </p:cNvPr>
          <p:cNvSpPr/>
          <p:nvPr/>
        </p:nvSpPr>
        <p:spPr>
          <a:xfrm>
            <a:off x="10726948" y="445619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50605746-9477-D11B-9522-C36A76F90BE1}"/>
              </a:ext>
            </a:extLst>
          </p:cNvPr>
          <p:cNvSpPr/>
          <p:nvPr/>
        </p:nvSpPr>
        <p:spPr>
          <a:xfrm>
            <a:off x="9550018" y="4862449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3367EF21-D152-1086-2869-2D39AE13CF69}"/>
              </a:ext>
            </a:extLst>
          </p:cNvPr>
          <p:cNvSpPr/>
          <p:nvPr/>
        </p:nvSpPr>
        <p:spPr>
          <a:xfrm>
            <a:off x="9942328" y="4858459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EB9CB989-0F46-4118-9F88-F40E50A39CE3}"/>
              </a:ext>
            </a:extLst>
          </p:cNvPr>
          <p:cNvSpPr/>
          <p:nvPr/>
        </p:nvSpPr>
        <p:spPr>
          <a:xfrm>
            <a:off x="10334638" y="4858459"/>
            <a:ext cx="36576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64D8649D-8ECF-EDE3-4A3B-DE08E8BCE857}"/>
              </a:ext>
            </a:extLst>
          </p:cNvPr>
          <p:cNvSpPr/>
          <p:nvPr/>
        </p:nvSpPr>
        <p:spPr>
          <a:xfrm>
            <a:off x="10726948" y="4858459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42450733-460B-7C04-54AD-8871B63F54C6}"/>
              </a:ext>
            </a:extLst>
          </p:cNvPr>
          <p:cNvSpPr/>
          <p:nvPr/>
        </p:nvSpPr>
        <p:spPr>
          <a:xfrm>
            <a:off x="9550018" y="5264714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15C1596-8E61-0C63-D2AF-F6D29E94146B}"/>
              </a:ext>
            </a:extLst>
          </p:cNvPr>
          <p:cNvSpPr/>
          <p:nvPr/>
        </p:nvSpPr>
        <p:spPr>
          <a:xfrm>
            <a:off x="9942328" y="5260724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0C69310-2D12-17D8-DB6F-9987BA26E98E}"/>
              </a:ext>
            </a:extLst>
          </p:cNvPr>
          <p:cNvSpPr/>
          <p:nvPr/>
        </p:nvSpPr>
        <p:spPr>
          <a:xfrm>
            <a:off x="10334638" y="5260724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BA674BDC-D58D-29F0-9071-4EE2BF43FF3A}"/>
              </a:ext>
            </a:extLst>
          </p:cNvPr>
          <p:cNvSpPr/>
          <p:nvPr/>
        </p:nvSpPr>
        <p:spPr>
          <a:xfrm>
            <a:off x="10726948" y="5260724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FAAAD087-E16F-6AD7-2CD8-4EAA107DEC73}"/>
              </a:ext>
            </a:extLst>
          </p:cNvPr>
          <p:cNvSpPr/>
          <p:nvPr/>
        </p:nvSpPr>
        <p:spPr>
          <a:xfrm>
            <a:off x="9550018" y="5666979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646D616-361B-FB7D-68ED-E9C86C33ACD4}"/>
              </a:ext>
            </a:extLst>
          </p:cNvPr>
          <p:cNvSpPr/>
          <p:nvPr/>
        </p:nvSpPr>
        <p:spPr>
          <a:xfrm>
            <a:off x="9942328" y="5662989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405A7FBA-C125-F500-F1EC-FD3B0E0C514F}"/>
              </a:ext>
            </a:extLst>
          </p:cNvPr>
          <p:cNvSpPr/>
          <p:nvPr/>
        </p:nvSpPr>
        <p:spPr>
          <a:xfrm>
            <a:off x="10334638" y="5662989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0DC509F-164F-1DAE-1C79-CED44DBAA1DF}"/>
              </a:ext>
            </a:extLst>
          </p:cNvPr>
          <p:cNvSpPr/>
          <p:nvPr/>
        </p:nvSpPr>
        <p:spPr>
          <a:xfrm>
            <a:off x="10726948" y="5662989"/>
            <a:ext cx="365760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1024</a:t>
            </a:r>
            <a:endParaRPr kumimoji="1" lang="ja-JP" altLang="en-US" sz="1400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DFD980E1-3617-F01E-4891-01B56A1C8CBD}"/>
              </a:ext>
            </a:extLst>
          </p:cNvPr>
          <p:cNvSpPr/>
          <p:nvPr/>
        </p:nvSpPr>
        <p:spPr>
          <a:xfrm>
            <a:off x="9501994" y="4001470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D337E0D-61BB-A0B7-6415-4855DB849578}"/>
              </a:ext>
            </a:extLst>
          </p:cNvPr>
          <p:cNvSpPr txBox="1"/>
          <p:nvPr/>
        </p:nvSpPr>
        <p:spPr>
          <a:xfrm>
            <a:off x="9412972" y="3813792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5BDCD73-DD92-01E9-13E8-DA3BC5ABD624}"/>
              </a:ext>
            </a:extLst>
          </p:cNvPr>
          <p:cNvSpPr txBox="1"/>
          <p:nvPr/>
        </p:nvSpPr>
        <p:spPr>
          <a:xfrm>
            <a:off x="10356111" y="4113392"/>
            <a:ext cx="862907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10588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C1432463-03D4-CF68-A085-B268801F71BD}"/>
              </a:ext>
            </a:extLst>
          </p:cNvPr>
          <p:cNvSpPr/>
          <p:nvPr/>
        </p:nvSpPr>
        <p:spPr>
          <a:xfrm>
            <a:off x="9086820" y="1476991"/>
            <a:ext cx="2468720" cy="2242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846ECF95-38F4-ED68-A1E4-C741DF64820C}"/>
              </a:ext>
            </a:extLst>
          </p:cNvPr>
          <p:cNvSpPr/>
          <p:nvPr/>
        </p:nvSpPr>
        <p:spPr>
          <a:xfrm>
            <a:off x="9501994" y="2059189"/>
            <a:ext cx="1638371" cy="1630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8D8082F7-66EC-D291-6411-26AE953CA2E4}"/>
              </a:ext>
            </a:extLst>
          </p:cNvPr>
          <p:cNvSpPr/>
          <p:nvPr/>
        </p:nvSpPr>
        <p:spPr>
          <a:xfrm>
            <a:off x="9550018" y="209189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DC0F2A83-0674-BFF2-3F0D-821104F8069A}"/>
              </a:ext>
            </a:extLst>
          </p:cNvPr>
          <p:cNvSpPr/>
          <p:nvPr/>
        </p:nvSpPr>
        <p:spPr>
          <a:xfrm>
            <a:off x="9942328" y="208790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7EC1C58F-64A1-442B-3BD9-879AB3E13665}"/>
              </a:ext>
            </a:extLst>
          </p:cNvPr>
          <p:cNvSpPr/>
          <p:nvPr/>
        </p:nvSpPr>
        <p:spPr>
          <a:xfrm>
            <a:off x="10334638" y="208790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B59FDB12-FDA3-E2CF-D393-9B7205C6DF36}"/>
              </a:ext>
            </a:extLst>
          </p:cNvPr>
          <p:cNvSpPr/>
          <p:nvPr/>
        </p:nvSpPr>
        <p:spPr>
          <a:xfrm>
            <a:off x="10726948" y="2087903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617F1548-3901-8EBB-DBFB-5DC46854F532}"/>
              </a:ext>
            </a:extLst>
          </p:cNvPr>
          <p:cNvSpPr/>
          <p:nvPr/>
        </p:nvSpPr>
        <p:spPr>
          <a:xfrm>
            <a:off x="9550018" y="2494158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B8CEA7BB-A34F-634E-CFEB-52EBD985611F}"/>
              </a:ext>
            </a:extLst>
          </p:cNvPr>
          <p:cNvSpPr/>
          <p:nvPr/>
        </p:nvSpPr>
        <p:spPr>
          <a:xfrm>
            <a:off x="9942328" y="2490168"/>
            <a:ext cx="36576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A604C56-1FB8-C3F3-D9CA-852EE4D38B73}"/>
              </a:ext>
            </a:extLst>
          </p:cNvPr>
          <p:cNvSpPr/>
          <p:nvPr/>
        </p:nvSpPr>
        <p:spPr>
          <a:xfrm>
            <a:off x="10334638" y="2490168"/>
            <a:ext cx="365760" cy="365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6159906E-7024-0BC0-AB63-130B3863FBC1}"/>
              </a:ext>
            </a:extLst>
          </p:cNvPr>
          <p:cNvSpPr/>
          <p:nvPr/>
        </p:nvSpPr>
        <p:spPr>
          <a:xfrm>
            <a:off x="10726948" y="2490168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85A5343E-B8D4-9116-9812-D53368BA41A5}"/>
              </a:ext>
            </a:extLst>
          </p:cNvPr>
          <p:cNvSpPr/>
          <p:nvPr/>
        </p:nvSpPr>
        <p:spPr>
          <a:xfrm>
            <a:off x="9550018" y="289642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03167024-F7F1-4FA3-5086-84071AC994CB}"/>
              </a:ext>
            </a:extLst>
          </p:cNvPr>
          <p:cNvSpPr/>
          <p:nvPr/>
        </p:nvSpPr>
        <p:spPr>
          <a:xfrm>
            <a:off x="9942328" y="2892433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48B616C-A52F-C5C0-7B2B-A285FC8F12F7}"/>
              </a:ext>
            </a:extLst>
          </p:cNvPr>
          <p:cNvSpPr/>
          <p:nvPr/>
        </p:nvSpPr>
        <p:spPr>
          <a:xfrm>
            <a:off x="10334638" y="2892433"/>
            <a:ext cx="365760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857A7F40-50DB-B37C-49A4-804121E4903C}"/>
              </a:ext>
            </a:extLst>
          </p:cNvPr>
          <p:cNvSpPr/>
          <p:nvPr/>
        </p:nvSpPr>
        <p:spPr>
          <a:xfrm>
            <a:off x="10726948" y="2892433"/>
            <a:ext cx="36576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A34B0F6-D559-F834-1EEE-199B3C5F82C5}"/>
              </a:ext>
            </a:extLst>
          </p:cNvPr>
          <p:cNvSpPr/>
          <p:nvPr/>
        </p:nvSpPr>
        <p:spPr>
          <a:xfrm>
            <a:off x="9550018" y="3298688"/>
            <a:ext cx="365760" cy="365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07FEB7BA-994D-CBEE-0732-BF109680D65A}"/>
              </a:ext>
            </a:extLst>
          </p:cNvPr>
          <p:cNvSpPr/>
          <p:nvPr/>
        </p:nvSpPr>
        <p:spPr>
          <a:xfrm>
            <a:off x="9942328" y="3294698"/>
            <a:ext cx="365760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0AFEFA1D-EC67-4306-F10A-68096391AFF3}"/>
              </a:ext>
            </a:extLst>
          </p:cNvPr>
          <p:cNvSpPr/>
          <p:nvPr/>
        </p:nvSpPr>
        <p:spPr>
          <a:xfrm>
            <a:off x="10334638" y="3294698"/>
            <a:ext cx="365760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64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1A9CDF8F-2E51-7CEF-0496-D949CB96BDD8}"/>
              </a:ext>
            </a:extLst>
          </p:cNvPr>
          <p:cNvSpPr/>
          <p:nvPr/>
        </p:nvSpPr>
        <p:spPr>
          <a:xfrm>
            <a:off x="10726948" y="3294698"/>
            <a:ext cx="365760" cy="3657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kern="0" spc="-1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1400" kern="0" spc="-1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754A2523-4686-BD24-C0B6-69964DD04797}"/>
              </a:ext>
            </a:extLst>
          </p:cNvPr>
          <p:cNvSpPr/>
          <p:nvPr/>
        </p:nvSpPr>
        <p:spPr>
          <a:xfrm>
            <a:off x="9501994" y="1633179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51625F8D-931F-9B77-A26B-CEA41A33003B}"/>
              </a:ext>
            </a:extLst>
          </p:cNvPr>
          <p:cNvSpPr txBox="1"/>
          <p:nvPr/>
        </p:nvSpPr>
        <p:spPr>
          <a:xfrm>
            <a:off x="9412972" y="1445501"/>
            <a:ext cx="105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E746E77D-F302-7AEB-869C-49F0F996893B}"/>
              </a:ext>
            </a:extLst>
          </p:cNvPr>
          <p:cNvSpPr txBox="1"/>
          <p:nvPr/>
        </p:nvSpPr>
        <p:spPr>
          <a:xfrm>
            <a:off x="10356111" y="1745101"/>
            <a:ext cx="873275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20188</a:t>
            </a:r>
            <a:endParaRPr kumimoji="1" lang="ja-JP" altLang="en-US" sz="9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1" name="矢印: 右 170">
            <a:extLst>
              <a:ext uri="{FF2B5EF4-FFF2-40B4-BE49-F238E27FC236}">
                <a16:creationId xmlns:a16="http://schemas.microsoft.com/office/drawing/2014/main" id="{ABA93AC9-1062-3A75-D757-645061CDA670}"/>
              </a:ext>
            </a:extLst>
          </p:cNvPr>
          <p:cNvSpPr/>
          <p:nvPr/>
        </p:nvSpPr>
        <p:spPr>
          <a:xfrm>
            <a:off x="3497090" y="3862822"/>
            <a:ext cx="1071283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矢印: 右 171">
            <a:extLst>
              <a:ext uri="{FF2B5EF4-FFF2-40B4-BE49-F238E27FC236}">
                <a16:creationId xmlns:a16="http://schemas.microsoft.com/office/drawing/2014/main" id="{CEA52167-A1C2-CE06-EC0F-908AF6839904}"/>
              </a:ext>
            </a:extLst>
          </p:cNvPr>
          <p:cNvSpPr/>
          <p:nvPr/>
        </p:nvSpPr>
        <p:spPr>
          <a:xfrm rot="20265227">
            <a:off x="7424822" y="2702518"/>
            <a:ext cx="1457925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矢印: 右 172">
            <a:extLst>
              <a:ext uri="{FF2B5EF4-FFF2-40B4-BE49-F238E27FC236}">
                <a16:creationId xmlns:a16="http://schemas.microsoft.com/office/drawing/2014/main" id="{2EF63ACF-C907-7A58-0D26-11199CB7D85A}"/>
              </a:ext>
            </a:extLst>
          </p:cNvPr>
          <p:cNvSpPr/>
          <p:nvPr/>
        </p:nvSpPr>
        <p:spPr>
          <a:xfrm rot="1562709">
            <a:off x="7419843" y="4709142"/>
            <a:ext cx="1457925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B3F7A12E-1690-BCDA-78C2-EC48C54F10AF}"/>
              </a:ext>
            </a:extLst>
          </p:cNvPr>
          <p:cNvSpPr txBox="1"/>
          <p:nvPr/>
        </p:nvSpPr>
        <p:spPr>
          <a:xfrm>
            <a:off x="7402935" y="1578004"/>
            <a:ext cx="156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のタイルが出来たらゲームクリア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AB275CE9-C66D-1B9C-F483-E9CB8AF92022}"/>
              </a:ext>
            </a:extLst>
          </p:cNvPr>
          <p:cNvSpPr txBox="1"/>
          <p:nvPr/>
        </p:nvSpPr>
        <p:spPr>
          <a:xfrm>
            <a:off x="7368550" y="3557549"/>
            <a:ext cx="173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タイルが動かせなくなったらゲームオーバー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AC2CC625-5C8C-21A6-909B-E441C03C9A1B}"/>
              </a:ext>
            </a:extLst>
          </p:cNvPr>
          <p:cNvSpPr/>
          <p:nvPr/>
        </p:nvSpPr>
        <p:spPr>
          <a:xfrm>
            <a:off x="9047461" y="1445281"/>
            <a:ext cx="2573707" cy="231416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Congratulations!</a:t>
            </a:r>
            <a:b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You reached 2048!</a:t>
            </a:r>
            <a:b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98D7A644-0D52-2A28-AAD2-7617E3BAF60A}"/>
              </a:ext>
            </a:extLst>
          </p:cNvPr>
          <p:cNvSpPr/>
          <p:nvPr/>
        </p:nvSpPr>
        <p:spPr>
          <a:xfrm>
            <a:off x="9031832" y="3778167"/>
            <a:ext cx="2573707" cy="231416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GAME OVER!</a:t>
            </a:r>
            <a:b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7CB1A194-3961-D750-C940-A190FA281992}"/>
              </a:ext>
            </a:extLst>
          </p:cNvPr>
          <p:cNvSpPr txBox="1"/>
          <p:nvPr/>
        </p:nvSpPr>
        <p:spPr>
          <a:xfrm>
            <a:off x="10043259" y="2835093"/>
            <a:ext cx="5952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88D77362-B5F6-1194-4B5B-AA46F72A5A55}"/>
              </a:ext>
            </a:extLst>
          </p:cNvPr>
          <p:cNvSpPr txBox="1"/>
          <p:nvPr/>
        </p:nvSpPr>
        <p:spPr>
          <a:xfrm>
            <a:off x="10058468" y="5060372"/>
            <a:ext cx="5952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endParaRPr kumimoji="1"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1" name="矢印: 右 180">
            <a:extLst>
              <a:ext uri="{FF2B5EF4-FFF2-40B4-BE49-F238E27FC236}">
                <a16:creationId xmlns:a16="http://schemas.microsoft.com/office/drawing/2014/main" id="{81EA54D0-53A4-2D06-7A7C-533BC71CD941}"/>
              </a:ext>
            </a:extLst>
          </p:cNvPr>
          <p:cNvSpPr/>
          <p:nvPr/>
        </p:nvSpPr>
        <p:spPr>
          <a:xfrm rot="8017574">
            <a:off x="3131274" y="2167582"/>
            <a:ext cx="2580808" cy="4022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1973173F-768F-072B-212F-7D22B7A0CB88}"/>
              </a:ext>
            </a:extLst>
          </p:cNvPr>
          <p:cNvSpPr/>
          <p:nvPr/>
        </p:nvSpPr>
        <p:spPr>
          <a:xfrm>
            <a:off x="5253537" y="1367108"/>
            <a:ext cx="3793056" cy="1819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1C171092-789C-FD67-6907-EA33E3C495CA}"/>
              </a:ext>
            </a:extLst>
          </p:cNvPr>
          <p:cNvSpPr txBox="1"/>
          <p:nvPr/>
        </p:nvSpPr>
        <p:spPr>
          <a:xfrm>
            <a:off x="5210280" y="1528277"/>
            <a:ext cx="167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Retry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ボタンでスタート画面へ</a:t>
            </a:r>
          </a:p>
        </p:txBody>
      </p:sp>
    </p:spTree>
    <p:extLst>
      <p:ext uri="{BB962C8B-B14F-4D97-AF65-F5344CB8AC3E}">
        <p14:creationId xmlns:p14="http://schemas.microsoft.com/office/powerpoint/2010/main" val="173487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236313"/>
                  </p:ext>
                </p:extLst>
              </p:nvPr>
            </p:nvGraphicFramePr>
            <p:xfrm>
              <a:off x="800398" y="2195837"/>
              <a:ext cx="8906932" cy="37248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398" y="2195837"/>
                <a:ext cx="8906932" cy="372481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ゲームデザイン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372535" y="1537646"/>
            <a:ext cx="600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にゲームデザインの入力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B07360-382F-400B-E6F2-4EDC82D847E8}"/>
              </a:ext>
            </a:extLst>
          </p:cNvPr>
          <p:cNvSpPr/>
          <p:nvPr/>
        </p:nvSpPr>
        <p:spPr>
          <a:xfrm>
            <a:off x="652530" y="5499445"/>
            <a:ext cx="9372005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3283B3-AEC3-EC1D-EBF1-BC89274B442D}"/>
              </a:ext>
            </a:extLst>
          </p:cNvPr>
          <p:cNvSpPr/>
          <p:nvPr/>
        </p:nvSpPr>
        <p:spPr>
          <a:xfrm>
            <a:off x="758066" y="2149226"/>
            <a:ext cx="9020934" cy="331826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525B89-8920-D625-E11C-52DC7508FE76}"/>
              </a:ext>
            </a:extLst>
          </p:cNvPr>
          <p:cNvSpPr txBox="1"/>
          <p:nvPr/>
        </p:nvSpPr>
        <p:spPr>
          <a:xfrm>
            <a:off x="4248299" y="1964560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の応答⑤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488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75DC9B13-3786-A589-A01F-D033E308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EA2D6A1D-A805-961E-69A3-44B22E766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sz="4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を使ってゲームを作ろう！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9E7CB235-B7F6-21D9-5D3E-DC21AD5F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 </a:t>
            </a:r>
            <a:r>
              <a:rPr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ゲーム作成② 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画面構成の実装</a:t>
            </a:r>
            <a:r>
              <a:rPr lang="en-US" altLang="ja-JP" sz="20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kumimoji="1" lang="ja-JP" altLang="en-US" sz="2000" dirty="0">
              <a:solidFill>
                <a:schemeClr val="tx2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6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D93DE-B581-C49E-7AB9-CD46A2DD7EA9}"/>
              </a:ext>
            </a:extLst>
          </p:cNvPr>
          <p:cNvSpPr txBox="1"/>
          <p:nvPr/>
        </p:nvSpPr>
        <p:spPr>
          <a:xfrm>
            <a:off x="481018" y="1600668"/>
            <a:ext cx="7426850" cy="231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 defTabSz="324612">
              <a:spcAft>
                <a:spcPts val="600"/>
              </a:spcAft>
            </a:pPr>
            <a:r>
              <a:rPr kumimoji="1"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kumimoji="1" lang="en-US" altLang="ja-JP" sz="1988" strike="sngStrike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lang="en-US" altLang="ja-JP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ChatGPT</a:t>
            </a:r>
            <a:r>
              <a:rPr lang="ja-JP" altLang="en-US" sz="1988" strike="sngStrike" kern="1200" dirty="0">
                <a:solidFill>
                  <a:schemeClr val="bg1">
                    <a:lumMod val="8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の概要説明・導入、ゲーム制作の環境構築</a:t>
            </a:r>
            <a:endParaRPr lang="en-US" altLang="ja-JP" sz="1988" strike="sngStrike" kern="1200" dirty="0">
              <a:solidFill>
                <a:schemeClr val="bg1">
                  <a:lumMod val="8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2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ja-JP" altLang="en-US" sz="1988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ゲーム作成①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画面構成の実装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ゲーム作成②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ゲームロジックの実装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ゲーム作成③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ゲームクリア、ゲームオーバー時の実装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調整と公開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バグの修正、公開サーバーの用意、デプロイ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6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アップグレード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拡張機能追加、まとめ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EFB9D28-7B0F-8E61-7488-3245EBDC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40" y="1958507"/>
            <a:ext cx="2941657" cy="195471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講義計画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0398" y="2195837"/>
              <a:ext cx="8906932" cy="37248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398" y="2195837"/>
                <a:ext cx="8906932" cy="372481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372535" y="1537646"/>
            <a:ext cx="600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初期画面、各数字タイル、タイル生成機能の準備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B07360-382F-400B-E6F2-4EDC82D847E8}"/>
              </a:ext>
            </a:extLst>
          </p:cNvPr>
          <p:cNvSpPr/>
          <p:nvPr/>
        </p:nvSpPr>
        <p:spPr>
          <a:xfrm>
            <a:off x="652530" y="5499445"/>
            <a:ext cx="9372005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3283B3-AEC3-EC1D-EBF1-BC89274B442D}"/>
              </a:ext>
            </a:extLst>
          </p:cNvPr>
          <p:cNvSpPr/>
          <p:nvPr/>
        </p:nvSpPr>
        <p:spPr>
          <a:xfrm>
            <a:off x="758066" y="2149226"/>
            <a:ext cx="9020934" cy="331826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525B89-8920-D625-E11C-52DC7508FE76}"/>
              </a:ext>
            </a:extLst>
          </p:cNvPr>
          <p:cNvSpPr txBox="1"/>
          <p:nvPr/>
        </p:nvSpPr>
        <p:spPr>
          <a:xfrm>
            <a:off x="3927549" y="1964560"/>
            <a:ext cx="26819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の応答⑤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再掲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197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372535" y="1537646"/>
            <a:ext cx="600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初期画面、各数字タイル、タイル生成機能の準備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4F1D90-FD6C-9D5F-42E8-E653D4E12839}"/>
              </a:ext>
            </a:extLst>
          </p:cNvPr>
          <p:cNvSpPr/>
          <p:nvPr/>
        </p:nvSpPr>
        <p:spPr>
          <a:xfrm>
            <a:off x="745621" y="2041338"/>
            <a:ext cx="3911046" cy="3674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0722BF-A6CA-B8AC-BFB4-374F00FFACCE}"/>
              </a:ext>
            </a:extLst>
          </p:cNvPr>
          <p:cNvSpPr/>
          <p:nvPr/>
        </p:nvSpPr>
        <p:spPr>
          <a:xfrm>
            <a:off x="1390549" y="2999285"/>
            <a:ext cx="2664000" cy="266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D2D2C53-37B7-4339-DD5A-6AF1F7735A14}"/>
              </a:ext>
            </a:extLst>
          </p:cNvPr>
          <p:cNvSpPr/>
          <p:nvPr/>
        </p:nvSpPr>
        <p:spPr>
          <a:xfrm>
            <a:off x="1461578" y="3073231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87B3666-C86A-05C6-75E7-1E434B9F1121}"/>
              </a:ext>
            </a:extLst>
          </p:cNvPr>
          <p:cNvSpPr/>
          <p:nvPr/>
        </p:nvSpPr>
        <p:spPr>
          <a:xfrm>
            <a:off x="1362754" y="3098800"/>
            <a:ext cx="1058712" cy="397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9508F1-5D21-26E3-1F4D-5ED7A702C4EE}"/>
              </a:ext>
            </a:extLst>
          </p:cNvPr>
          <p:cNvSpPr txBox="1"/>
          <p:nvPr/>
        </p:nvSpPr>
        <p:spPr>
          <a:xfrm>
            <a:off x="1292779" y="2021760"/>
            <a:ext cx="208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endParaRPr kumimoji="1" lang="ja-JP" altLang="en-US" sz="5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A86D6E7-BB51-AC38-15D2-756BB7D7798C}"/>
              </a:ext>
            </a:extLst>
          </p:cNvPr>
          <p:cNvSpPr txBox="1"/>
          <p:nvPr/>
        </p:nvSpPr>
        <p:spPr>
          <a:xfrm>
            <a:off x="2974770" y="2578122"/>
            <a:ext cx="106839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Score : 0</a:t>
            </a:r>
            <a:endParaRPr kumimoji="1" lang="ja-JP" altLang="en-US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F224F3C-056C-B1A3-0E6F-86B00612102B}"/>
              </a:ext>
            </a:extLst>
          </p:cNvPr>
          <p:cNvSpPr/>
          <p:nvPr/>
        </p:nvSpPr>
        <p:spPr>
          <a:xfrm>
            <a:off x="2106506" y="3073231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851A1D-8ACD-D848-9E7E-947CE25D126F}"/>
              </a:ext>
            </a:extLst>
          </p:cNvPr>
          <p:cNvSpPr/>
          <p:nvPr/>
        </p:nvSpPr>
        <p:spPr>
          <a:xfrm>
            <a:off x="2751434" y="3073231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18BA455-DF67-E9A5-FC66-9DDEC7DA7039}"/>
              </a:ext>
            </a:extLst>
          </p:cNvPr>
          <p:cNvSpPr/>
          <p:nvPr/>
        </p:nvSpPr>
        <p:spPr>
          <a:xfrm>
            <a:off x="3396362" y="3073231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357A7E-D885-148F-60AF-0C6B2E788F49}"/>
              </a:ext>
            </a:extLst>
          </p:cNvPr>
          <p:cNvSpPr/>
          <p:nvPr/>
        </p:nvSpPr>
        <p:spPr>
          <a:xfrm>
            <a:off x="1463282" y="3726082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DDB11F2-C79F-EBEC-E228-C1CFC6F7CEE6}"/>
              </a:ext>
            </a:extLst>
          </p:cNvPr>
          <p:cNvSpPr/>
          <p:nvPr/>
        </p:nvSpPr>
        <p:spPr>
          <a:xfrm>
            <a:off x="1464986" y="4378933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04139A1-22EE-E47D-114C-2D34EA24F257}"/>
              </a:ext>
            </a:extLst>
          </p:cNvPr>
          <p:cNvSpPr/>
          <p:nvPr/>
        </p:nvSpPr>
        <p:spPr>
          <a:xfrm>
            <a:off x="1466690" y="5031784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C29AD61-9E21-16F7-8231-FF619B8DD2DB}"/>
              </a:ext>
            </a:extLst>
          </p:cNvPr>
          <p:cNvSpPr/>
          <p:nvPr/>
        </p:nvSpPr>
        <p:spPr>
          <a:xfrm>
            <a:off x="2106506" y="3726082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1531C7A-BF92-CE52-048C-1D404C7B30EB}"/>
              </a:ext>
            </a:extLst>
          </p:cNvPr>
          <p:cNvSpPr/>
          <p:nvPr/>
        </p:nvSpPr>
        <p:spPr>
          <a:xfrm>
            <a:off x="2106506" y="4378933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7FF5CA3-3F54-855D-2A89-E54F685CFF6B}"/>
              </a:ext>
            </a:extLst>
          </p:cNvPr>
          <p:cNvSpPr/>
          <p:nvPr/>
        </p:nvSpPr>
        <p:spPr>
          <a:xfrm>
            <a:off x="2106506" y="5031784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C0A8DF3-BD59-08E8-B21B-26CCA820388C}"/>
              </a:ext>
            </a:extLst>
          </p:cNvPr>
          <p:cNvSpPr/>
          <p:nvPr/>
        </p:nvSpPr>
        <p:spPr>
          <a:xfrm>
            <a:off x="2758782" y="3723177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5529E3C-5F11-0BB0-3B00-8C41BEFBDA43}"/>
              </a:ext>
            </a:extLst>
          </p:cNvPr>
          <p:cNvSpPr/>
          <p:nvPr/>
        </p:nvSpPr>
        <p:spPr>
          <a:xfrm>
            <a:off x="2762394" y="4376954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8D7D552-3FBE-5503-613B-FEA904DF6959}"/>
              </a:ext>
            </a:extLst>
          </p:cNvPr>
          <p:cNvSpPr/>
          <p:nvPr/>
        </p:nvSpPr>
        <p:spPr>
          <a:xfrm>
            <a:off x="2761916" y="5031784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8C1DD8B-9A89-DF72-AE2F-4DA2E41251D0}"/>
              </a:ext>
            </a:extLst>
          </p:cNvPr>
          <p:cNvSpPr/>
          <p:nvPr/>
        </p:nvSpPr>
        <p:spPr>
          <a:xfrm>
            <a:off x="3396296" y="3723177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37520DE-C402-9814-0003-E43E15EA59D9}"/>
              </a:ext>
            </a:extLst>
          </p:cNvPr>
          <p:cNvSpPr/>
          <p:nvPr/>
        </p:nvSpPr>
        <p:spPr>
          <a:xfrm>
            <a:off x="3396296" y="4365979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295CAC7-9759-CF0C-6B80-8144F7C1EBCC}"/>
              </a:ext>
            </a:extLst>
          </p:cNvPr>
          <p:cNvSpPr/>
          <p:nvPr/>
        </p:nvSpPr>
        <p:spPr>
          <a:xfrm>
            <a:off x="3396296" y="5023069"/>
            <a:ext cx="576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CA0AA6-C9AD-C4F1-5A6B-5178D8048F69}"/>
              </a:ext>
            </a:extLst>
          </p:cNvPr>
          <p:cNvSpPr txBox="1"/>
          <p:nvPr/>
        </p:nvSpPr>
        <p:spPr>
          <a:xfrm>
            <a:off x="5811958" y="1545312"/>
            <a:ext cx="600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次に「</a:t>
            </a:r>
            <a:r>
              <a:rPr kumimoji="1" lang="en-US" altLang="ja-JP" dirty="0"/>
              <a:t>2. </a:t>
            </a:r>
            <a:r>
              <a:rPr kumimoji="1" lang="ja-JP" altLang="en-US" dirty="0"/>
              <a:t>ゲームの基本構造の実装」をします。以下にゲームのレイアウトを記述するので、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を作成してください。</a:t>
            </a:r>
            <a:br>
              <a:rPr kumimoji="1" lang="en-US" altLang="ja-JP" dirty="0"/>
            </a:br>
            <a:r>
              <a:rPr kumimoji="1" lang="en-US" altLang="ja-JP" dirty="0"/>
              <a:t>----</a:t>
            </a:r>
            <a:br>
              <a:rPr kumimoji="1" lang="en-US" altLang="ja-JP" dirty="0"/>
            </a:br>
            <a:r>
              <a:rPr kumimoji="1" lang="ja-JP" altLang="en-US" dirty="0"/>
              <a:t>タイトル </a:t>
            </a:r>
            <a:r>
              <a:rPr kumimoji="1" lang="en-US" altLang="ja-JP" dirty="0"/>
              <a:t>: </a:t>
            </a:r>
            <a:r>
              <a:rPr kumimoji="1" lang="ja-JP" altLang="en-US" dirty="0"/>
              <a:t>左上に「</a:t>
            </a:r>
            <a:r>
              <a:rPr kumimoji="1" lang="en-US" altLang="ja-JP" dirty="0"/>
              <a:t>2048</a:t>
            </a:r>
            <a:r>
              <a:rPr kumimoji="1" lang="ja-JP" altLang="en-US" dirty="0"/>
              <a:t>」と表示。</a:t>
            </a:r>
            <a:br>
              <a:rPr kumimoji="1" lang="en-US" altLang="ja-JP" dirty="0"/>
            </a:br>
            <a:r>
              <a:rPr kumimoji="1" lang="ja-JP" altLang="en-US" dirty="0"/>
              <a:t>スコアボード </a:t>
            </a:r>
            <a:r>
              <a:rPr kumimoji="1" lang="en-US" altLang="ja-JP" dirty="0"/>
              <a:t>: </a:t>
            </a:r>
            <a:r>
              <a:rPr kumimoji="1" lang="ja-JP" altLang="en-US" dirty="0"/>
              <a:t>右上に「</a:t>
            </a:r>
            <a:r>
              <a:rPr kumimoji="1" lang="en-US" altLang="ja-JP" dirty="0"/>
              <a:t>score : 0</a:t>
            </a:r>
            <a:r>
              <a:rPr kumimoji="1" lang="ja-JP" altLang="en-US" dirty="0"/>
              <a:t>」と表示。数字はゲームプレイ中に変化します。</a:t>
            </a:r>
            <a:br>
              <a:rPr kumimoji="1" lang="en-US" altLang="ja-JP" dirty="0"/>
            </a:br>
            <a:r>
              <a:rPr kumimoji="1" lang="ja-JP" altLang="en-US" dirty="0"/>
              <a:t>ゲームボード </a:t>
            </a:r>
            <a:r>
              <a:rPr kumimoji="1" lang="en-US" altLang="ja-JP" dirty="0"/>
              <a:t>: </a:t>
            </a:r>
            <a:r>
              <a:rPr kumimoji="1" lang="ja-JP" altLang="en-US" dirty="0"/>
              <a:t>中央の下に</a:t>
            </a:r>
            <a:r>
              <a:rPr kumimoji="1" lang="en-US" altLang="ja-JP" dirty="0"/>
              <a:t>4×4</a:t>
            </a:r>
            <a:r>
              <a:rPr kumimoji="1" lang="ja-JP" altLang="en-US" dirty="0"/>
              <a:t>のグリッドで表示。</a:t>
            </a:r>
            <a:br>
              <a:rPr kumimoji="1" lang="en-US" altLang="ja-JP" dirty="0"/>
            </a:br>
            <a:r>
              <a:rPr kumimoji="1" lang="en-US" altLang="ja-JP" dirty="0"/>
              <a:t>Retry</a:t>
            </a:r>
            <a:r>
              <a:rPr kumimoji="1" lang="ja-JP" altLang="en-US" dirty="0"/>
              <a:t>ボタン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ゲームボードの中央に表示。デフォルトでは非表示にする。</a:t>
            </a:r>
          </a:p>
        </p:txBody>
      </p:sp>
    </p:spTree>
    <p:extLst>
      <p:ext uri="{BB962C8B-B14F-4D97-AF65-F5344CB8AC3E}">
        <p14:creationId xmlns:p14="http://schemas.microsoft.com/office/powerpoint/2010/main" val="4114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ED93DE-B581-C49E-7AB9-CD46A2DD7EA9}"/>
              </a:ext>
            </a:extLst>
          </p:cNvPr>
          <p:cNvSpPr txBox="1"/>
          <p:nvPr/>
        </p:nvSpPr>
        <p:spPr>
          <a:xfrm>
            <a:off x="481018" y="1600668"/>
            <a:ext cx="7426850" cy="231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 defTabSz="324612">
              <a:spcAft>
                <a:spcPts val="600"/>
              </a:spcAft>
            </a:pPr>
            <a:r>
              <a:rPr kumimoji="1"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</a:t>
            </a:r>
            <a:r>
              <a:rPr kumimoji="1"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第</a:t>
            </a:r>
            <a:r>
              <a:rPr kumimoji="1"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</a:t>
            </a:r>
            <a:r>
              <a:rPr kumimoji="1"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kumimoji="1" lang="en-US" altLang="ja-JP" sz="1988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lang="en-US" altLang="ja-JP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ChatGPT</a:t>
            </a:r>
            <a:r>
              <a:rPr lang="ja-JP" altLang="en-US" sz="1988" kern="1200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の概要説明・導入、ゲーム制作の環境構築</a:t>
            </a:r>
            <a:endParaRPr lang="en-US" altLang="ja-JP" sz="1988" kern="1200" dirty="0">
              <a:solidFill>
                <a:schemeClr val="accent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2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ja-JP" altLang="en-US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ゲーム作成①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画面構成の実装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3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ゲーム作成②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ゲームロジックの実装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ゲーム作成③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ゲームクリア、ゲームオーバー時の実装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調整と公開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バグの修正、公開サーバーの用意、デプロイ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982663" indent="-982663" defTabSz="324612">
              <a:spcAft>
                <a:spcPts val="600"/>
              </a:spcAft>
            </a:pP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・第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6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講</a:t>
            </a:r>
            <a:r>
              <a:rPr lang="en-US" altLang="ja-JP" sz="1988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: 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アップグレード 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lang="ja-JP" altLang="en-US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拡張機能追加、まとめ</a:t>
            </a:r>
            <a:r>
              <a:rPr lang="en-US" altLang="ja-JP" sz="1988" kern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endParaRPr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EFB9D28-7B0F-8E61-7488-3245EBDC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940" y="1958507"/>
            <a:ext cx="2941657" cy="195471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4C7006-3021-A138-BD5F-F5B15865710A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講義計画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FA22AC-4679-050F-D9E5-D42070689398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3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703BD84E-DC32-3A19-1825-8FAE86B5D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67" y="1906978"/>
            <a:ext cx="3675636" cy="373201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ChatGPT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5" y="1537646"/>
            <a:ext cx="7552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OpenAI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社が開発した人工知能によるチャットサービス。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/>
              </a:rPr>
              <a:t>Introducing ChatGPT (openai.com)</a:t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大量のテキストデータを学習し、自然な会話や情報提供を可能とする。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・質問の回答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世界の事実や一般的な知識に関する質問の回答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・言語の翻訳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多くの主要言語間での翻訳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・テキスト生成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詩、物語、エッセイなどのクリエイティブなテキスト生成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・プログラミングヘルプ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コードのデバッグやサンプルコードの提案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本講義では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を使用して、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上で動作する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というゲームの作成を目的とする。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2048 - 2048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ゲームする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/>
              </a:rPr>
              <a:t>(2048game.club)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9C1EA-7464-F47C-12EA-7FA8A8ACD6D0}"/>
              </a:ext>
            </a:extLst>
          </p:cNvPr>
          <p:cNvSpPr/>
          <p:nvPr/>
        </p:nvSpPr>
        <p:spPr>
          <a:xfrm>
            <a:off x="7924801" y="1608667"/>
            <a:ext cx="3953932" cy="4241800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945931-594F-F58F-71D3-0AD3FE4796EF}"/>
              </a:ext>
            </a:extLst>
          </p:cNvPr>
          <p:cNvSpPr txBox="1"/>
          <p:nvPr/>
        </p:nvSpPr>
        <p:spPr>
          <a:xfrm>
            <a:off x="8982858" y="1424001"/>
            <a:ext cx="183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使用例</a:t>
            </a:r>
          </a:p>
        </p:txBody>
      </p:sp>
    </p:spTree>
    <p:extLst>
      <p:ext uri="{BB962C8B-B14F-4D97-AF65-F5344CB8AC3E}">
        <p14:creationId xmlns:p14="http://schemas.microsoft.com/office/powerpoint/2010/main" val="88383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ChatGPT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導入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4" y="1537646"/>
            <a:ext cx="8983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以下のサイトから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のアカウント作成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/>
              </a:rPr>
              <a:t>Introducing ChatGPT (openai.com)</a:t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有料版へのアップグレード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月額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ドル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を推奨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GPT-3.5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より強化された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GPT-4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の利用が可能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・テキストによる入力のみならず、画像での入力が可能　→　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デザインの指定が簡易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・応答速度が高速、優先的なアクセス、質問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生成可能な文字数の制約の緩和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55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6" name="アドイン 15" title="Web ビューアー">
                <a:extLst>
                  <a:ext uri="{FF2B5EF4-FFF2-40B4-BE49-F238E27FC236}">
                    <a16:creationId xmlns:a16="http://schemas.microsoft.com/office/drawing/2014/main" id="{35FDF471-71BA-10AD-4774-8974508F0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504669"/>
                  </p:ext>
                </p:extLst>
              </p:nvPr>
            </p:nvGraphicFramePr>
            <p:xfrm>
              <a:off x="6595599" y="2879226"/>
              <a:ext cx="5300733" cy="25165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6" name="アドイン 15" title="Web ビューアー">
                <a:extLst>
                  <a:ext uri="{FF2B5EF4-FFF2-40B4-BE49-F238E27FC236}">
                    <a16:creationId xmlns:a16="http://schemas.microsoft.com/office/drawing/2014/main" id="{35FDF471-71BA-10AD-4774-8974508F04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5599" y="2879226"/>
                <a:ext cx="5300733" cy="251658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環境構築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5" y="1537646"/>
            <a:ext cx="46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ゲーム制作するための環境構築の質問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FC2E99-5E78-2CA6-ED99-4BA2836B665C}"/>
              </a:ext>
            </a:extLst>
          </p:cNvPr>
          <p:cNvSpPr txBox="1"/>
          <p:nvPr/>
        </p:nvSpPr>
        <p:spPr>
          <a:xfrm>
            <a:off x="372534" y="2293211"/>
            <a:ext cx="421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悪い例</a:t>
            </a:r>
            <a:b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・質問が抽象的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D075-88B2-0C54-F9E4-AE937F170229}"/>
              </a:ext>
            </a:extLst>
          </p:cNvPr>
          <p:cNvSpPr txBox="1"/>
          <p:nvPr/>
        </p:nvSpPr>
        <p:spPr>
          <a:xfrm>
            <a:off x="6197601" y="2291039"/>
            <a:ext cx="421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×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良い例</a:t>
            </a:r>
            <a:b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・質問が具体的</a:t>
            </a:r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状況の設定、指示</a:t>
            </a:r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968429C-5BDA-8CF8-1F91-AA33F1911441}"/>
              </a:ext>
            </a:extLst>
          </p:cNvPr>
          <p:cNvSpPr/>
          <p:nvPr/>
        </p:nvSpPr>
        <p:spPr>
          <a:xfrm>
            <a:off x="6514099" y="4859354"/>
            <a:ext cx="5382233" cy="636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CC7B8-BBEA-F5EC-3254-E4C2E99835DE}"/>
              </a:ext>
            </a:extLst>
          </p:cNvPr>
          <p:cNvSpPr/>
          <p:nvPr/>
        </p:nvSpPr>
        <p:spPr>
          <a:xfrm>
            <a:off x="372534" y="2116667"/>
            <a:ext cx="11633199" cy="363022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2AD63F-5A71-3A2A-A9FF-FFAF1D3810E3}"/>
              </a:ext>
            </a:extLst>
          </p:cNvPr>
          <p:cNvSpPr txBox="1"/>
          <p:nvPr/>
        </p:nvSpPr>
        <p:spPr>
          <a:xfrm>
            <a:off x="4914899" y="1891373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の応答①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371624AC-F90B-0843-F5F5-3086E1BACE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451"/>
                  </p:ext>
                </p:extLst>
              </p:nvPr>
            </p:nvGraphicFramePr>
            <p:xfrm>
              <a:off x="840572" y="2883941"/>
              <a:ext cx="5053962" cy="26581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アドイン 2" title="Web ビューアー">
                <a:extLst>
                  <a:ext uri="{FF2B5EF4-FFF2-40B4-BE49-F238E27FC236}">
                    <a16:creationId xmlns:a16="http://schemas.microsoft.com/office/drawing/2014/main" id="{371624AC-F90B-0843-F5F5-3086E1BAC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572" y="2883941"/>
                <a:ext cx="5053962" cy="265813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DCDC5F-A55C-9A47-10D5-0559F4B6644E}"/>
              </a:ext>
            </a:extLst>
          </p:cNvPr>
          <p:cNvSpPr/>
          <p:nvPr/>
        </p:nvSpPr>
        <p:spPr>
          <a:xfrm>
            <a:off x="796729" y="4868122"/>
            <a:ext cx="5249332" cy="704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9892C94-FBB6-83EA-4415-322F0AEB8C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0" y="4859354"/>
            <a:ext cx="3117196" cy="398592"/>
          </a:xfrm>
          <a:prstGeom prst="rect">
            <a:avLst/>
          </a:prstGeom>
        </p:spPr>
      </p:pic>
      <p:pic>
        <p:nvPicPr>
          <p:cNvPr id="10" name="グラフィックス 9" descr="右向き指示マーク 枠線">
            <a:extLst>
              <a:ext uri="{FF2B5EF4-FFF2-40B4-BE49-F238E27FC236}">
                <a16:creationId xmlns:a16="http://schemas.microsoft.com/office/drawing/2014/main" id="{4F1448F8-20BD-9217-1267-159B5FF81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374490">
            <a:off x="3868919" y="5056797"/>
            <a:ext cx="280960" cy="28096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715D7C-7DB6-D68B-6F0C-FDA50FFB1A51}"/>
              </a:ext>
            </a:extLst>
          </p:cNvPr>
          <p:cNvSpPr txBox="1"/>
          <p:nvPr/>
        </p:nvSpPr>
        <p:spPr>
          <a:xfrm>
            <a:off x="4005466" y="5196646"/>
            <a:ext cx="229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このボタンで質問を編集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4A3258-C2C9-AA2C-C1CC-D335BD138CE3}"/>
              </a:ext>
            </a:extLst>
          </p:cNvPr>
          <p:cNvSpPr/>
          <p:nvPr/>
        </p:nvSpPr>
        <p:spPr>
          <a:xfrm>
            <a:off x="685801" y="4919131"/>
            <a:ext cx="5589934" cy="58477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7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949C1ECB-BEFD-1B4D-A1C9-C1AEF015AB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340001"/>
                  </p:ext>
                </p:extLst>
              </p:nvPr>
            </p:nvGraphicFramePr>
            <p:xfrm>
              <a:off x="6519785" y="1691099"/>
              <a:ext cx="5046434" cy="44218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949C1ECB-BEFD-1B4D-A1C9-C1AEF015A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9785" y="1691099"/>
                <a:ext cx="5046434" cy="442183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環境構築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4" y="1537646"/>
            <a:ext cx="5918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は前の会話をふまえて回答可能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・テキストエディタの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VSCode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のインストール方法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・ブラウザの選定で「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Microsoft Edge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」はいいのか？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前の会話のどの部分に対する質問なのか明示する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better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F602CF-A26C-EE0B-C1D6-3443314CEF9D}"/>
              </a:ext>
            </a:extLst>
          </p:cNvPr>
          <p:cNvSpPr/>
          <p:nvPr/>
        </p:nvSpPr>
        <p:spPr>
          <a:xfrm>
            <a:off x="6290733" y="5240869"/>
            <a:ext cx="5367867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28B8F8-D1FC-B4FA-4E46-5B8A25460C0C}"/>
              </a:ext>
            </a:extLst>
          </p:cNvPr>
          <p:cNvSpPr/>
          <p:nvPr/>
        </p:nvSpPr>
        <p:spPr>
          <a:xfrm>
            <a:off x="6494535" y="1642534"/>
            <a:ext cx="5096934" cy="381214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2646FE-7510-63C0-CE70-04CC594918FE}"/>
              </a:ext>
            </a:extLst>
          </p:cNvPr>
          <p:cNvSpPr txBox="1"/>
          <p:nvPr/>
        </p:nvSpPr>
        <p:spPr>
          <a:xfrm>
            <a:off x="8022768" y="1457868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の応答②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97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環境構築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02E5EA-2E8D-47CE-B260-23CD28A462D1}"/>
              </a:ext>
            </a:extLst>
          </p:cNvPr>
          <p:cNvSpPr txBox="1"/>
          <p:nvPr/>
        </p:nvSpPr>
        <p:spPr>
          <a:xfrm>
            <a:off x="372535" y="1537646"/>
            <a:ext cx="600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現段階の状況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必要なツールのインストール」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テキストエディタ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VSCode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ブラウザ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Microsoft Edge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ファイルの準備」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2048game_gpt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フォルダに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index.html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style.css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script.js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つのファイルを保存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index.html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には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から出力されたスクリプトを入力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9A6C1FF1-D28F-6FAE-A9DD-E00A98439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69" y="1537646"/>
            <a:ext cx="4491785" cy="1801107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D95A98A0-E0A6-0298-7F1E-8BD336E82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469" y="3623733"/>
            <a:ext cx="4513318" cy="23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プログラミング学習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FF527A-07B3-2FB1-02E6-540A22FCEED0}"/>
              </a:ext>
            </a:extLst>
          </p:cNvPr>
          <p:cNvSpPr txBox="1"/>
          <p:nvPr/>
        </p:nvSpPr>
        <p:spPr>
          <a:xfrm>
            <a:off x="372535" y="1537646"/>
            <a:ext cx="6781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注意点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を用いてゲーム作成をするが、細かな調整・エラーの処理などする場合において、ある程度使用する言語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今回では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HTML,CSS,JavaScript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の知識を持っているほうが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better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を用いたプログラミング学習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にスクリプトの解説を頼む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学習用の別の新しい会話として始める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BA9A02DA-417E-B6E4-38FD-13C0795E3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4" y="3845970"/>
            <a:ext cx="6076519" cy="1154047"/>
          </a:xfrm>
          <a:prstGeom prst="rect">
            <a:avLst/>
          </a:prstGeom>
        </p:spPr>
      </p:pic>
      <p:pic>
        <p:nvPicPr>
          <p:cNvPr id="7" name="グラフィックス 6" descr="右向き指示マーク 枠線">
            <a:extLst>
              <a:ext uri="{FF2B5EF4-FFF2-40B4-BE49-F238E27FC236}">
                <a16:creationId xmlns:a16="http://schemas.microsoft.com/office/drawing/2014/main" id="{4783A5B0-B8B8-EA67-D6D5-8CFE18B1C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74490">
            <a:off x="1836918" y="3981602"/>
            <a:ext cx="280960" cy="28096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D94D68-C1FB-F021-CF64-257ABC749A74}"/>
              </a:ext>
            </a:extLst>
          </p:cNvPr>
          <p:cNvSpPr txBox="1"/>
          <p:nvPr/>
        </p:nvSpPr>
        <p:spPr>
          <a:xfrm>
            <a:off x="2109061" y="4213528"/>
            <a:ext cx="37752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ここをクリックして新しい会話を始める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0" name="アドイン 9" title="Web ビューアー">
                <a:extLst>
                  <a:ext uri="{FF2B5EF4-FFF2-40B4-BE49-F238E27FC236}">
                    <a16:creationId xmlns:a16="http://schemas.microsoft.com/office/drawing/2014/main" id="{0D2C0228-B6E0-5EE9-7517-F5AE2BE98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2898017"/>
                  </p:ext>
                </p:extLst>
              </p:nvPr>
            </p:nvGraphicFramePr>
            <p:xfrm>
              <a:off x="7245615" y="1956220"/>
              <a:ext cx="4680680" cy="40036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アドイン 9" title="Web ビューアー">
                <a:extLst>
                  <a:ext uri="{FF2B5EF4-FFF2-40B4-BE49-F238E27FC236}">
                    <a16:creationId xmlns:a16="http://schemas.microsoft.com/office/drawing/2014/main" id="{0D2C0228-B6E0-5EE9-7517-F5AE2BE982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5615" y="1956220"/>
                <a:ext cx="4680680" cy="400367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ABF7A9-AEC5-FAC3-EC28-F9110837EFF0}"/>
              </a:ext>
            </a:extLst>
          </p:cNvPr>
          <p:cNvSpPr/>
          <p:nvPr/>
        </p:nvSpPr>
        <p:spPr>
          <a:xfrm>
            <a:off x="7067031" y="5276839"/>
            <a:ext cx="4859264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87E4E2-59CB-7908-065E-AE64C7D4BEE0}"/>
              </a:ext>
            </a:extLst>
          </p:cNvPr>
          <p:cNvSpPr/>
          <p:nvPr/>
        </p:nvSpPr>
        <p:spPr>
          <a:xfrm>
            <a:off x="7156323" y="1710267"/>
            <a:ext cx="4859264" cy="3657599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97EB1B-E621-C58E-8543-F4483EA573A7}"/>
              </a:ext>
            </a:extLst>
          </p:cNvPr>
          <p:cNvSpPr txBox="1"/>
          <p:nvPr/>
        </p:nvSpPr>
        <p:spPr>
          <a:xfrm>
            <a:off x="8565721" y="1525601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の応答③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D3DA50-0C5C-EF51-4A7C-E0617C3FCCF2}"/>
              </a:ext>
            </a:extLst>
          </p:cNvPr>
          <p:cNvSpPr txBox="1"/>
          <p:nvPr/>
        </p:nvSpPr>
        <p:spPr>
          <a:xfrm>
            <a:off x="419171" y="5290000"/>
            <a:ext cx="678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記号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マークダウン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を使って文章を明確に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 区切りには「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----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」とハイフン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個など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61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9133575"/>
                  </p:ext>
                </p:extLst>
              </p:nvPr>
            </p:nvGraphicFramePr>
            <p:xfrm>
              <a:off x="3162607" y="1653970"/>
              <a:ext cx="8906932" cy="37248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 title="Web ビューアー">
                <a:extLst>
                  <a:ext uri="{FF2B5EF4-FFF2-40B4-BE49-F238E27FC236}">
                    <a16:creationId xmlns:a16="http://schemas.microsoft.com/office/drawing/2014/main" id="{FF2FF271-777A-E2D3-502E-E2278A709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2607" y="1653970"/>
                <a:ext cx="8906932" cy="3724812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927366-A2BA-562F-C5A8-9F56A5989CF9}"/>
              </a:ext>
            </a:extLst>
          </p:cNvPr>
          <p:cNvSpPr/>
          <p:nvPr/>
        </p:nvSpPr>
        <p:spPr>
          <a:xfrm>
            <a:off x="0" y="0"/>
            <a:ext cx="12192000" cy="12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5600"/>
            <a:r>
              <a:rPr kumimoji="1" lang="en-US" altLang="ja-JP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kumimoji="1" lang="ja-JP" altLang="en-US" sz="5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ゲーム作成手順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F9B82-349E-343B-1624-46E671061878}"/>
              </a:ext>
            </a:extLst>
          </p:cNvPr>
          <p:cNvSpPr txBox="1"/>
          <p:nvPr/>
        </p:nvSpPr>
        <p:spPr>
          <a:xfrm>
            <a:off x="161174" y="1575404"/>
            <a:ext cx="6002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ゲーム作成の順序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ゲームデザイン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基本構造の実装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オブジェクトの実装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ロジックの実装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グラフィックとサウンド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6.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デバッグとテスト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フィードバックの収集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完成と公開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B07360-382F-400B-E6F2-4EDC82D847E8}"/>
              </a:ext>
            </a:extLst>
          </p:cNvPr>
          <p:cNvSpPr/>
          <p:nvPr/>
        </p:nvSpPr>
        <p:spPr>
          <a:xfrm>
            <a:off x="3014740" y="4957578"/>
            <a:ext cx="9054800" cy="836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1A47339-2C22-8635-668D-B42E11A604D9}"/>
              </a:ext>
            </a:extLst>
          </p:cNvPr>
          <p:cNvSpPr/>
          <p:nvPr/>
        </p:nvSpPr>
        <p:spPr>
          <a:xfrm>
            <a:off x="0" y="6112933"/>
            <a:ext cx="12192000" cy="745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3283B3-AEC3-EC1D-EBF1-BC89274B442D}"/>
              </a:ext>
            </a:extLst>
          </p:cNvPr>
          <p:cNvSpPr/>
          <p:nvPr/>
        </p:nvSpPr>
        <p:spPr>
          <a:xfrm>
            <a:off x="3120275" y="1607359"/>
            <a:ext cx="9020934" cy="331826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525B89-8920-D625-E11C-52DC7508FE76}"/>
              </a:ext>
            </a:extLst>
          </p:cNvPr>
          <p:cNvSpPr txBox="1"/>
          <p:nvPr/>
        </p:nvSpPr>
        <p:spPr>
          <a:xfrm>
            <a:off x="6595839" y="1422693"/>
            <a:ext cx="2040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ChatGPT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の応答④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28548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02DB359B-F73E-4048-8201-80B3161BF42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2.html?rand=12351&quot;,&quot;values&quot;:{},&quot;data&quot;:{&quot;uri&quot;:&quot;rintaroootobita.github.io/chatGPT_picture_scroll/scroll_2.html?rand=12351&quot;},&quot;secure&quot;:false}],&quot;name&quot;:&quot;rintaroootobita.github.io/chatGPT_picture_scroll/scroll_2.html?rand=12351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C8C1807-966B-46BD-B477-45B13700059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.html?rand=12358&quot;,&quot;values&quot;:{},&quot;data&quot;:{&quot;uri&quot;:&quot;rintaroootobita.github.io/chatGPT_picture_scroll/scroll.html?rand=12358&quot;},&quot;secure&quot;:false}],&quot;name&quot;:&quot;rintaroootobita.github.io/chatGPT_picture_scroll/scroll.html?rand=12358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3A30A96-DA64-4A74-ABC3-4CC37812634A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3.html&quot;,&quot;values&quot;:{},&quot;data&quot;:{&quot;uri&quot;:&quot;rintaroootobita.github.io/chatGPT_picture_scroll/scroll_3.html&quot;},&quot;secure&quot;:false}],&quot;name&quot;:&quot;rintaroootobita.github.io/chatGPT_picture_scroll/scroll_3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85F1722-B4D8-4496-948A-91464D6A6A79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4.html&quot;,&quot;values&quot;:{},&quot;data&quot;:{&quot;uri&quot;:&quot;rintaroootobita.github.io/chatGPT_picture_scroll/scroll_4.html&quot;},&quot;secure&quot;:false}],&quot;name&quot;:&quot;rintaroootobita.github.io/chatGPT_picture_scroll/scroll_4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E1427C9B-B9BC-4102-AC50-B6327624DF8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5.html?rand=4&quot;,&quot;values&quot;:{},&quot;data&quot;:{&quot;uri&quot;:&quot;rintaroootobita.github.io/chatGPT_picture_scroll/scroll_5.html?rand=4&quot;},&quot;secure&quot;:false}],&quot;name&quot;:&quot;rintaroootobita.github.io/chatGPT_picture_scroll/scroll_5.html?rand=4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E1427C9B-B9BC-4102-AC50-B6327624DF8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6.html?rand=4&quot;,&quot;values&quot;:{},&quot;data&quot;:{&quot;uri&quot;:&quot;rintaroootobita.github.io/chatGPT_picture_scroll/scroll_6.html?rand=4&quot;},&quot;secure&quot;:false}],&quot;name&quot;:&quot;rintaroootobita.github.io/chatGPT_picture_scroll/scroll_6.html?rand=4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E1427C9B-B9BC-4102-AC50-B6327624DF8B}">
  <we:reference id="wa104295828" version="1.9.0.0" store="en-001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intaroootobita.github.io/chatGPT_picture_scroll/scroll_6.html?rand=4&quot;,&quot;values&quot;:{},&quot;data&quot;:{&quot;uri&quot;:&quot;rintaroootobita.github.io/chatGPT_picture_scroll/scroll_6.html?rand=4&quot;},&quot;secure&quot;:false}],&quot;name&quot;:&quot;rintaroootobita.github.io/chatGPT_picture_scroll/scroll_6.html?rand=4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6071</TotalTime>
  <Words>1090</Words>
  <Application>Microsoft Office PowerPoint</Application>
  <PresentationFormat>ワイド画面</PresentationFormat>
  <Paragraphs>118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Wingdings</vt:lpstr>
      <vt:lpstr>Wingdings 2</vt:lpstr>
      <vt:lpstr>HDOfficeLightV0</vt:lpstr>
      <vt:lpstr>Office テーマ</vt:lpstr>
      <vt:lpstr>ChatGPTを使ってゲームを作ろう！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ChatGPTを使ってゲームを作ろう！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ChatGPTを用いてゲームを作ろう！</dc:title>
  <dc:creator>倫太朗 飛田</dc:creator>
  <cp:lastModifiedBy>倫太朗 飛田</cp:lastModifiedBy>
  <cp:revision>175</cp:revision>
  <dcterms:created xsi:type="dcterms:W3CDTF">2023-08-23T11:08:18Z</dcterms:created>
  <dcterms:modified xsi:type="dcterms:W3CDTF">2023-09-05T19:11:57Z</dcterms:modified>
</cp:coreProperties>
</file>