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webextensions/webextension4.xml" ContentType="application/vnd.ms-office.webextension+xml"/>
  <Override PartName="/ppt/webextensions/webextension5.xml" ContentType="application/vnd.ms-office.webextension+xml"/>
  <Override PartName="/ppt/webextensions/webextension6.xml" ContentType="application/vnd.ms-office.webextension+xml"/>
  <Override PartName="/ppt/webextensions/webextension7.xml" ContentType="application/vnd.ms-office.webextension+xml"/>
  <Override PartName="/ppt/webextensions/webextension8.xml" ContentType="application/vnd.ms-office.webextension+xml"/>
  <Override PartName="/ppt/webextensions/webextension9.xml" ContentType="application/vnd.ms-office.webextension+xml"/>
  <Override PartName="/ppt/webextensions/webextension10.xml" ContentType="application/vnd.ms-office.webextension+xml"/>
  <Override PartName="/ppt/webextensions/webextension11.xml" ContentType="application/vnd.ms-office.webextension+xml"/>
  <Override PartName="/ppt/webextensions/webextension12.xml" ContentType="application/vnd.ms-office.webextension+xml"/>
  <Override PartName="/ppt/webextensions/webextension13.xml" ContentType="application/vnd.ms-office.webextension+xml"/>
  <Override PartName="/ppt/webextensions/webextension14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  <p:sldMasterId id="2147483702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8" r:id="rId11"/>
    <p:sldId id="264" r:id="rId12"/>
    <p:sldId id="269" r:id="rId13"/>
    <p:sldId id="267" r:id="rId14"/>
    <p:sldId id="266" r:id="rId15"/>
    <p:sldId id="271" r:id="rId16"/>
    <p:sldId id="272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6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BE9AA-98EA-4AE1-A054-2957872306EB}" type="datetimeFigureOut">
              <a:rPr kumimoji="1" lang="ja-JP" altLang="en-US" smtClean="0"/>
              <a:t>2023/9/20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9DB07-C4AE-460B-B62F-660A9D36C1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7184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BE9AA-98EA-4AE1-A054-2957872306EB}" type="datetimeFigureOut">
              <a:rPr kumimoji="1" lang="ja-JP" altLang="en-US" smtClean="0"/>
              <a:t>2023/9/20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9DB07-C4AE-460B-B62F-660A9D36C1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775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BE9AA-98EA-4AE1-A054-2957872306EB}" type="datetimeFigureOut">
              <a:rPr kumimoji="1" lang="ja-JP" altLang="en-US" smtClean="0"/>
              <a:t>2023/9/20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9DB07-C4AE-460B-B62F-660A9D36C1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9018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CCBB05-991E-39BE-0824-F2387EF6F1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9627078-569E-94CE-18EC-8CB51A5476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B64301A-E283-AC36-60CC-8A14F886C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BE9AA-98EA-4AE1-A054-2957872306EB}" type="datetimeFigureOut">
              <a:rPr kumimoji="1" lang="ja-JP" altLang="en-US" smtClean="0"/>
              <a:t>2023/9/20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A6BE52D-B55E-5A78-A80D-2106FF6B8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47A1888-CAC4-8768-4718-E199E0897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9DB07-C4AE-460B-B62F-660A9D36C1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05398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0A7E2B-52A2-7BBD-27E5-3E5399CC8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CC16A16-63DF-E9E2-4D46-A699B6A7A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8594CCA-A66E-24BC-43EE-25EDCC763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BE9AA-98EA-4AE1-A054-2957872306EB}" type="datetimeFigureOut">
              <a:rPr kumimoji="1" lang="ja-JP" altLang="en-US" smtClean="0"/>
              <a:t>2023/9/20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C7996AF-75AB-314D-79B7-E30B0B56A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5B5AAF4-0DB4-A4F5-B19B-E345A3833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9DB07-C4AE-460B-B62F-660A9D36C1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9423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53F130-97D1-C579-630C-B62D966D3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97068E2-FABA-DD7D-1B8D-CC82E78F3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C94ADE2-6A92-49EF-2AB0-D7D49EA22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BE9AA-98EA-4AE1-A054-2957872306EB}" type="datetimeFigureOut">
              <a:rPr kumimoji="1" lang="ja-JP" altLang="en-US" smtClean="0"/>
              <a:t>2023/9/20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5BA0BE4-1CAA-EC57-16AA-DEE069FBE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2EC42F3-8159-F449-0D53-3130B164B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9DB07-C4AE-460B-B62F-660A9D36C1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4833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E423B9-352D-2CC1-10E5-AA59DFDAC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D5CA756-0770-2EDB-5FAE-C47D1AAC17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B596BC2-9FE1-3055-91C9-0C0DFD768D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DDA6EB0-C9AB-A134-5F39-8CDD2ECF0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BE9AA-98EA-4AE1-A054-2957872306EB}" type="datetimeFigureOut">
              <a:rPr kumimoji="1" lang="ja-JP" altLang="en-US" smtClean="0"/>
              <a:t>2023/9/20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2368A44-16A9-D912-930F-51881CA5E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7680DA1-AA1F-B94D-7223-F5AC04F98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9DB07-C4AE-460B-B62F-660A9D36C1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43970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8776D2-EA93-0FED-EB5E-1874630E5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A01792C-7BF8-8456-4FDD-275883DA1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E38B05C-C2EB-6038-D5C1-C96E6A390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0ABBE1C-5DF0-CD57-B430-4AF5C5C9F1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4A16DD7-02B5-3693-F4A9-6C3CE5ED2D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352F3F9-CF35-75B9-CED5-CAE3930BB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BE9AA-98EA-4AE1-A054-2957872306EB}" type="datetimeFigureOut">
              <a:rPr kumimoji="1" lang="ja-JP" altLang="en-US" smtClean="0"/>
              <a:t>2023/9/20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A8DB03F-79EE-EDDA-6B92-4AB736B0F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03F1955-8AA3-A18E-4A6B-151C8FDA5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9DB07-C4AE-460B-B62F-660A9D36C1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0606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11F9E4-68A9-1A8A-52DB-C67C6CB42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550C4AB-8550-5B45-1E55-9CB4A7581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BE9AA-98EA-4AE1-A054-2957872306EB}" type="datetimeFigureOut">
              <a:rPr kumimoji="1" lang="ja-JP" altLang="en-US" smtClean="0"/>
              <a:t>2023/9/20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B368E5E-0246-D2A0-2BB8-5368B84C3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E7DCF42-3EB7-7E75-F3C3-E60BC75EF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9DB07-C4AE-460B-B62F-660A9D36C1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9819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DE56679-1D3B-1A32-BD56-250EE9485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BE9AA-98EA-4AE1-A054-2957872306EB}" type="datetimeFigureOut">
              <a:rPr kumimoji="1" lang="ja-JP" altLang="en-US" smtClean="0"/>
              <a:t>2023/9/20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02EE788-5D39-7FC5-C1C8-B0CB7621B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3A2018B-3742-145C-FDFC-2D784D56E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9DB07-C4AE-460B-B62F-660A9D36C1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72250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CE8B82-044A-D631-177D-0AD83C552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E1A4186-EE6F-B871-5233-76F0E056E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F08C202-DC32-5015-D162-D5F1AF72D7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10FF56F-8C9C-EBCD-E185-9FFC05B0A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BE9AA-98EA-4AE1-A054-2957872306EB}" type="datetimeFigureOut">
              <a:rPr kumimoji="1" lang="ja-JP" altLang="en-US" smtClean="0"/>
              <a:t>2023/9/20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594128B-F84F-0818-A0AE-50297AEE7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7BB8A78-AABB-9E01-0DD6-8ABA24FC4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9DB07-C4AE-460B-B62F-660A9D36C1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3651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BE9AA-98EA-4AE1-A054-2957872306EB}" type="datetimeFigureOut">
              <a:rPr kumimoji="1" lang="ja-JP" altLang="en-US" smtClean="0"/>
              <a:t>2023/9/20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9DB07-C4AE-460B-B62F-660A9D36C1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89694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18EB44-B79E-0D27-6035-A8B07E6F8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B3BB98F-D7BA-7844-BF30-CC2A4D2483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E0C97D4-35AE-D893-06D3-548B6B6B9C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24F7487-19EA-EC07-F09F-CDF9EA25A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BE9AA-98EA-4AE1-A054-2957872306EB}" type="datetimeFigureOut">
              <a:rPr kumimoji="1" lang="ja-JP" altLang="en-US" smtClean="0"/>
              <a:t>2023/9/20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8D0A78D-81F9-95B3-E009-97B464A17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D37FD87-3E0D-6B51-9AC9-7851CCD5A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9DB07-C4AE-460B-B62F-660A9D36C1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39194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EE789E-E487-39E1-57C1-4F33DB798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B097F37-22DC-4811-620A-8708EB46E3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8F501F7-0CC4-FD3D-15D3-A5F0D7212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BE9AA-98EA-4AE1-A054-2957872306EB}" type="datetimeFigureOut">
              <a:rPr kumimoji="1" lang="ja-JP" altLang="en-US" smtClean="0"/>
              <a:t>2023/9/20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7494ECD-F450-5E5A-5BBD-0B56CFBBB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5B02323-44FB-384B-C489-CA32246F3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9DB07-C4AE-460B-B62F-660A9D36C1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58748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19862AC-638D-69DF-1505-2D240C7F4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F319FA1-A98C-521A-6D0B-CF5C093EB5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5EB3E17-4B68-1D8E-D855-485289043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BE9AA-98EA-4AE1-A054-2957872306EB}" type="datetimeFigureOut">
              <a:rPr kumimoji="1" lang="ja-JP" altLang="en-US" smtClean="0"/>
              <a:t>2023/9/20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E9A5D57-6B01-3D83-CE0D-0F29BF05E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DA21F5C-7838-9747-8DEC-EAFC5E339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9DB07-C4AE-460B-B62F-660A9D36C1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3325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BE9AA-98EA-4AE1-A054-2957872306EB}" type="datetimeFigureOut">
              <a:rPr kumimoji="1" lang="ja-JP" altLang="en-US" smtClean="0"/>
              <a:t>2023/9/20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9DB07-C4AE-460B-B62F-660A9D36C1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5402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BE9AA-98EA-4AE1-A054-2957872306EB}" type="datetimeFigureOut">
              <a:rPr kumimoji="1" lang="ja-JP" altLang="en-US" smtClean="0"/>
              <a:t>2023/9/20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9DB07-C4AE-460B-B62F-660A9D36C1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120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BE9AA-98EA-4AE1-A054-2957872306EB}" type="datetimeFigureOut">
              <a:rPr kumimoji="1" lang="ja-JP" altLang="en-US" smtClean="0"/>
              <a:t>2023/9/20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9DB07-C4AE-460B-B62F-660A9D36C1A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776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BE9AA-98EA-4AE1-A054-2957872306EB}" type="datetimeFigureOut">
              <a:rPr kumimoji="1" lang="ja-JP" altLang="en-US" smtClean="0"/>
              <a:t>2023/9/20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9DB07-C4AE-460B-B62F-660A9D36C1A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229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BE9AA-98EA-4AE1-A054-2957872306EB}" type="datetimeFigureOut">
              <a:rPr kumimoji="1" lang="ja-JP" altLang="en-US" smtClean="0"/>
              <a:t>2023/9/20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9DB07-C4AE-460B-B62F-660A9D36C1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7208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BE9AA-98EA-4AE1-A054-2957872306EB}" type="datetimeFigureOut">
              <a:rPr kumimoji="1" lang="ja-JP" altLang="en-US" smtClean="0"/>
              <a:t>2023/9/20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9DB07-C4AE-460B-B62F-660A9D36C1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2621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BE9AA-98EA-4AE1-A054-2957872306EB}" type="datetimeFigureOut">
              <a:rPr kumimoji="1" lang="ja-JP" altLang="en-US" smtClean="0"/>
              <a:t>2023/9/20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9DB07-C4AE-460B-B62F-660A9D36C1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8938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1BBE9AA-98EA-4AE1-A054-2957872306EB}" type="datetimeFigureOut">
              <a:rPr kumimoji="1" lang="ja-JP" altLang="en-US" smtClean="0"/>
              <a:t>2023/9/20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9DB07-C4AE-460B-B62F-660A9D36C1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698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F06C13B-4AD1-6ECB-1CEF-59FD70048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7A2AF6E-8E0E-3141-2D9D-7A4C2FFC97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9EB3A95-6629-6B85-0A45-82F52BC9D9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BE9AA-98EA-4AE1-A054-2957872306EB}" type="datetimeFigureOut">
              <a:rPr kumimoji="1" lang="ja-JP" altLang="en-US" smtClean="0"/>
              <a:t>2023/9/20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E2624AC-C570-7B1D-CED1-ECB22A9B5C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FB36D12-D0D3-3A87-4199-7795574D7B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9DB07-C4AE-460B-B62F-660A9D36C1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3839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microsoft.com/office/2011/relationships/webextension" Target="../webextensions/webextension6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7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microsoft.com/office/2011/relationships/webextension" Target="../webextensions/webextension8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microsoft.com/office/2011/relationships/webextension" Target="../webextensions/webextension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microsoft.com/office/2011/relationships/webextension" Target="../webextensions/webextension10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microsoft.com/office/2011/relationships/webextension" Target="../webextensions/webextension11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microsoft.com/office/2011/relationships/webextension" Target="../webextensions/webextension12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microsoft.com/office/2011/relationships/webextension" Target="../webextensions/webextension13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microsoft.com/office/2011/relationships/webextension" Target="../webextensions/webextension14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ai.com/blog/chatgpt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2048game.club/lang_jp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ai.com/blog/chatgpt" TargetMode="Externa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microsoft.com/office/2011/relationships/webextension" Target="../webextensions/webextension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microsoft.com/office/2011/relationships/webextension" Target="../webextensions/webextension3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png"/><Relationship Id="rId5" Type="http://schemas.microsoft.com/office/2011/relationships/webextension" Target="../webextensions/webextension4.xml"/><Relationship Id="rId4" Type="http://schemas.openxmlformats.org/officeDocument/2006/relationships/image" Target="../media/image15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microsoft.com/office/2011/relationships/webextension" Target="../webextensions/webextension5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3284984-DBC1-992A-74F7-FD28B3A93E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1028" y="2551299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kumimoji="1" lang="en-US" altLang="ja-JP" sz="4000" dirty="0">
                <a:solidFill>
                  <a:schemeClr val="tx2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ChatGPT</a:t>
            </a:r>
            <a:r>
              <a:rPr kumimoji="1" lang="ja-JP" altLang="en-US" sz="4000" dirty="0">
                <a:solidFill>
                  <a:schemeClr val="tx2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を使ってゲームを作ろう！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719240B-A203-2F81-B5D8-C4205949CA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kumimoji="1" lang="ja-JP" altLang="en-US" sz="2000" dirty="0">
                <a:solidFill>
                  <a:schemeClr val="tx2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第</a:t>
            </a:r>
            <a:r>
              <a:rPr kumimoji="1" lang="en-US" altLang="ja-JP" sz="2000" dirty="0">
                <a:solidFill>
                  <a:schemeClr val="tx2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1</a:t>
            </a:r>
            <a:r>
              <a:rPr kumimoji="1" lang="ja-JP" altLang="en-US" sz="2000" dirty="0">
                <a:solidFill>
                  <a:schemeClr val="tx2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講 導入・ゲーム作成の準備</a:t>
            </a:r>
          </a:p>
        </p:txBody>
      </p:sp>
      <p:pic>
        <p:nvPicPr>
          <p:cNvPr id="7" name="Graphic 6" descr="Game controller">
            <a:extLst>
              <a:ext uri="{FF2B5EF4-FFF2-40B4-BE49-F238E27FC236}">
                <a16:creationId xmlns:a16="http://schemas.microsoft.com/office/drawing/2014/main" id="{75DC9B13-3786-A589-A01F-D033E308C3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32917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D927366-A2BA-562F-C5A8-9F56A5989CF9}"/>
              </a:ext>
            </a:extLst>
          </p:cNvPr>
          <p:cNvSpPr/>
          <p:nvPr/>
        </p:nvSpPr>
        <p:spPr>
          <a:xfrm>
            <a:off x="0" y="0"/>
            <a:ext cx="12192000" cy="12615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355600"/>
            <a:r>
              <a:rPr kumimoji="1" lang="en-US" altLang="ja-JP" sz="54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- </a:t>
            </a:r>
            <a:r>
              <a:rPr kumimoji="1" lang="ja-JP" altLang="en-US" sz="54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ゲームデザイン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61A47339-2C22-8635-668D-B42E11A604D9}"/>
              </a:ext>
            </a:extLst>
          </p:cNvPr>
          <p:cNvSpPr/>
          <p:nvPr/>
        </p:nvSpPr>
        <p:spPr>
          <a:xfrm>
            <a:off x="0" y="6112933"/>
            <a:ext cx="12192000" cy="7450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7B824FBC-74F6-2E09-ED82-D889294D00CB}"/>
              </a:ext>
            </a:extLst>
          </p:cNvPr>
          <p:cNvSpPr txBox="1"/>
          <p:nvPr/>
        </p:nvSpPr>
        <p:spPr>
          <a:xfrm>
            <a:off x="678118" y="5189603"/>
            <a:ext cx="39873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スタート画面</a:t>
            </a:r>
            <a:endParaRPr kumimoji="1"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93663" indent="-93663"/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・</a:t>
            </a: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web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ページを開いたらスタート</a:t>
            </a:r>
            <a:endParaRPr kumimoji="1"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・タイルをランダムに</a:t>
            </a: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2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つ配置</a:t>
            </a: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54E1612B-DBEC-B1F6-45D4-10D2FED2AECD}"/>
              </a:ext>
            </a:extLst>
          </p:cNvPr>
          <p:cNvSpPr txBox="1"/>
          <p:nvPr/>
        </p:nvSpPr>
        <p:spPr>
          <a:xfrm>
            <a:off x="372535" y="1537646"/>
            <a:ext cx="67817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仕様書作成</a:t>
            </a:r>
            <a:b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</a:b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・ ゲーム開始から終了までの場面の数</a:t>
            </a:r>
            <a:b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</a:b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・ 場面ごとの表示やボタン配置</a:t>
            </a:r>
            <a:b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</a:b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・ 操作方法</a:t>
            </a:r>
            <a:endParaRPr kumimoji="1"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A12F92C2-FA7D-F996-1F0C-9B93598463F2}"/>
              </a:ext>
            </a:extLst>
          </p:cNvPr>
          <p:cNvSpPr/>
          <p:nvPr/>
        </p:nvSpPr>
        <p:spPr>
          <a:xfrm>
            <a:off x="947580" y="2942612"/>
            <a:ext cx="2468720" cy="22426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45ADDC0E-644D-849B-0968-E95F7605EE6A}"/>
              </a:ext>
            </a:extLst>
          </p:cNvPr>
          <p:cNvSpPr/>
          <p:nvPr/>
        </p:nvSpPr>
        <p:spPr>
          <a:xfrm>
            <a:off x="1362754" y="3524810"/>
            <a:ext cx="1638371" cy="16301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30D13BA7-65F9-17AC-BD85-653D71348322}"/>
              </a:ext>
            </a:extLst>
          </p:cNvPr>
          <p:cNvSpPr/>
          <p:nvPr/>
        </p:nvSpPr>
        <p:spPr>
          <a:xfrm>
            <a:off x="1410778" y="3557514"/>
            <a:ext cx="365760" cy="365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41360EAF-6EA7-162B-DBFE-2A7B91729068}"/>
              </a:ext>
            </a:extLst>
          </p:cNvPr>
          <p:cNvSpPr/>
          <p:nvPr/>
        </p:nvSpPr>
        <p:spPr>
          <a:xfrm>
            <a:off x="1803088" y="3553524"/>
            <a:ext cx="365760" cy="365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424D37D3-9333-9F09-F5A9-90926C7F7D72}"/>
              </a:ext>
            </a:extLst>
          </p:cNvPr>
          <p:cNvSpPr/>
          <p:nvPr/>
        </p:nvSpPr>
        <p:spPr>
          <a:xfrm>
            <a:off x="2195398" y="3553524"/>
            <a:ext cx="365760" cy="365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89296AD4-ED1F-D60D-C422-32D9A8CE6238}"/>
              </a:ext>
            </a:extLst>
          </p:cNvPr>
          <p:cNvSpPr/>
          <p:nvPr/>
        </p:nvSpPr>
        <p:spPr>
          <a:xfrm>
            <a:off x="2587708" y="3553524"/>
            <a:ext cx="365760" cy="3657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2</a:t>
            </a:r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F6A228A2-8F1C-63AE-AE60-26A9B2F8252C}"/>
              </a:ext>
            </a:extLst>
          </p:cNvPr>
          <p:cNvSpPr/>
          <p:nvPr/>
        </p:nvSpPr>
        <p:spPr>
          <a:xfrm>
            <a:off x="1410778" y="3959779"/>
            <a:ext cx="365760" cy="365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6C404F30-180A-0F21-6804-45BCFDE12122}"/>
              </a:ext>
            </a:extLst>
          </p:cNvPr>
          <p:cNvSpPr/>
          <p:nvPr/>
        </p:nvSpPr>
        <p:spPr>
          <a:xfrm>
            <a:off x="1803088" y="3955789"/>
            <a:ext cx="365760" cy="365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4E96F338-D7DC-597A-9696-3E479787309C}"/>
              </a:ext>
            </a:extLst>
          </p:cNvPr>
          <p:cNvSpPr/>
          <p:nvPr/>
        </p:nvSpPr>
        <p:spPr>
          <a:xfrm>
            <a:off x="2195398" y="3955789"/>
            <a:ext cx="365760" cy="365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正方形/長方形 94">
            <a:extLst>
              <a:ext uri="{FF2B5EF4-FFF2-40B4-BE49-F238E27FC236}">
                <a16:creationId xmlns:a16="http://schemas.microsoft.com/office/drawing/2014/main" id="{FE1A5061-1E0B-CD7F-7F26-48E9F8DB2E6C}"/>
              </a:ext>
            </a:extLst>
          </p:cNvPr>
          <p:cNvSpPr/>
          <p:nvPr/>
        </p:nvSpPr>
        <p:spPr>
          <a:xfrm>
            <a:off x="2587708" y="3955789"/>
            <a:ext cx="365760" cy="365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正方形/長方形 95">
            <a:extLst>
              <a:ext uri="{FF2B5EF4-FFF2-40B4-BE49-F238E27FC236}">
                <a16:creationId xmlns:a16="http://schemas.microsoft.com/office/drawing/2014/main" id="{3C2A2FA9-3E3B-736A-4361-827C3A16B698}"/>
              </a:ext>
            </a:extLst>
          </p:cNvPr>
          <p:cNvSpPr/>
          <p:nvPr/>
        </p:nvSpPr>
        <p:spPr>
          <a:xfrm>
            <a:off x="1410778" y="4362044"/>
            <a:ext cx="365760" cy="365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3375C19C-07E5-6D3A-ECF5-FB904F907B03}"/>
              </a:ext>
            </a:extLst>
          </p:cNvPr>
          <p:cNvSpPr/>
          <p:nvPr/>
        </p:nvSpPr>
        <p:spPr>
          <a:xfrm>
            <a:off x="1803088" y="4358054"/>
            <a:ext cx="365760" cy="365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2DC172E0-1D1F-231E-4D7F-019398489E1C}"/>
              </a:ext>
            </a:extLst>
          </p:cNvPr>
          <p:cNvSpPr/>
          <p:nvPr/>
        </p:nvSpPr>
        <p:spPr>
          <a:xfrm>
            <a:off x="2195398" y="4358054"/>
            <a:ext cx="365760" cy="365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299ECCC5-1DA0-F939-D410-BF5BF18D2DFF}"/>
              </a:ext>
            </a:extLst>
          </p:cNvPr>
          <p:cNvSpPr/>
          <p:nvPr/>
        </p:nvSpPr>
        <p:spPr>
          <a:xfrm>
            <a:off x="2587708" y="4358054"/>
            <a:ext cx="365760" cy="365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4A23C5B6-4F6B-DD11-AD8A-612BA571A3AD}"/>
              </a:ext>
            </a:extLst>
          </p:cNvPr>
          <p:cNvSpPr/>
          <p:nvPr/>
        </p:nvSpPr>
        <p:spPr>
          <a:xfrm>
            <a:off x="1410778" y="4764309"/>
            <a:ext cx="365760" cy="365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72AE99C1-E06B-9012-4F61-B7B4C098BDD6}"/>
              </a:ext>
            </a:extLst>
          </p:cNvPr>
          <p:cNvSpPr/>
          <p:nvPr/>
        </p:nvSpPr>
        <p:spPr>
          <a:xfrm>
            <a:off x="1803088" y="4760319"/>
            <a:ext cx="365760" cy="3657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2</a:t>
            </a:r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02" name="正方形/長方形 101">
            <a:extLst>
              <a:ext uri="{FF2B5EF4-FFF2-40B4-BE49-F238E27FC236}">
                <a16:creationId xmlns:a16="http://schemas.microsoft.com/office/drawing/2014/main" id="{BB225F3D-AA95-C837-D599-C747736F577F}"/>
              </a:ext>
            </a:extLst>
          </p:cNvPr>
          <p:cNvSpPr/>
          <p:nvPr/>
        </p:nvSpPr>
        <p:spPr>
          <a:xfrm>
            <a:off x="2195398" y="4760319"/>
            <a:ext cx="365760" cy="365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" name="正方形/長方形 102">
            <a:extLst>
              <a:ext uri="{FF2B5EF4-FFF2-40B4-BE49-F238E27FC236}">
                <a16:creationId xmlns:a16="http://schemas.microsoft.com/office/drawing/2014/main" id="{AFECA8E9-EAA3-AAF2-3B3F-845FDF4579BB}"/>
              </a:ext>
            </a:extLst>
          </p:cNvPr>
          <p:cNvSpPr/>
          <p:nvPr/>
        </p:nvSpPr>
        <p:spPr>
          <a:xfrm>
            <a:off x="2587708" y="4760319"/>
            <a:ext cx="365760" cy="365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BC4CDDB7-8585-72EF-8A36-51DF81AB008E}"/>
              </a:ext>
            </a:extLst>
          </p:cNvPr>
          <p:cNvSpPr/>
          <p:nvPr/>
        </p:nvSpPr>
        <p:spPr>
          <a:xfrm>
            <a:off x="1362754" y="3098800"/>
            <a:ext cx="1058712" cy="3970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E8DBB5BC-1027-CEF1-D3E7-37DE5056DF17}"/>
              </a:ext>
            </a:extLst>
          </p:cNvPr>
          <p:cNvSpPr txBox="1"/>
          <p:nvPr/>
        </p:nvSpPr>
        <p:spPr>
          <a:xfrm>
            <a:off x="1273732" y="2911122"/>
            <a:ext cx="10587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2048</a:t>
            </a:r>
            <a:endParaRPr kumimoji="1" lang="ja-JP" altLang="en-US" sz="32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2AB4FBF0-1AB0-74A1-FEBB-0BB1F25FDB59}"/>
              </a:ext>
            </a:extLst>
          </p:cNvPr>
          <p:cNvSpPr txBox="1"/>
          <p:nvPr/>
        </p:nvSpPr>
        <p:spPr>
          <a:xfrm>
            <a:off x="2332444" y="3210722"/>
            <a:ext cx="654684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900" b="1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Score : 0</a:t>
            </a:r>
            <a:endParaRPr kumimoji="1" lang="ja-JP" altLang="en-US" sz="900" b="1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FE9DA05D-5CF7-6049-80A1-4525DA326811}"/>
              </a:ext>
            </a:extLst>
          </p:cNvPr>
          <p:cNvSpPr/>
          <p:nvPr/>
        </p:nvSpPr>
        <p:spPr>
          <a:xfrm>
            <a:off x="4665505" y="2942612"/>
            <a:ext cx="2468720" cy="22426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8" name="正方形/長方形 107">
            <a:extLst>
              <a:ext uri="{FF2B5EF4-FFF2-40B4-BE49-F238E27FC236}">
                <a16:creationId xmlns:a16="http://schemas.microsoft.com/office/drawing/2014/main" id="{630C2117-BC2B-39AD-2699-BCCF04646DE6}"/>
              </a:ext>
            </a:extLst>
          </p:cNvPr>
          <p:cNvSpPr/>
          <p:nvPr/>
        </p:nvSpPr>
        <p:spPr>
          <a:xfrm>
            <a:off x="5080679" y="3524810"/>
            <a:ext cx="1638371" cy="16301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9" name="正方形/長方形 108">
            <a:extLst>
              <a:ext uri="{FF2B5EF4-FFF2-40B4-BE49-F238E27FC236}">
                <a16:creationId xmlns:a16="http://schemas.microsoft.com/office/drawing/2014/main" id="{DEAD71ED-827F-44AF-3F43-AF2D5EA28B1C}"/>
              </a:ext>
            </a:extLst>
          </p:cNvPr>
          <p:cNvSpPr/>
          <p:nvPr/>
        </p:nvSpPr>
        <p:spPr>
          <a:xfrm>
            <a:off x="5128703" y="3557514"/>
            <a:ext cx="365760" cy="365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F9AC3821-7EFF-CD63-B9ED-01C6D169E42F}"/>
              </a:ext>
            </a:extLst>
          </p:cNvPr>
          <p:cNvSpPr/>
          <p:nvPr/>
        </p:nvSpPr>
        <p:spPr>
          <a:xfrm>
            <a:off x="5521013" y="3553524"/>
            <a:ext cx="365760" cy="365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1" name="正方形/長方形 110">
            <a:extLst>
              <a:ext uri="{FF2B5EF4-FFF2-40B4-BE49-F238E27FC236}">
                <a16:creationId xmlns:a16="http://schemas.microsoft.com/office/drawing/2014/main" id="{703315B6-84EA-3833-D08D-6F92F7E55596}"/>
              </a:ext>
            </a:extLst>
          </p:cNvPr>
          <p:cNvSpPr/>
          <p:nvPr/>
        </p:nvSpPr>
        <p:spPr>
          <a:xfrm>
            <a:off x="5913323" y="3553524"/>
            <a:ext cx="365760" cy="3657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4</a:t>
            </a:r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12" name="正方形/長方形 111">
            <a:extLst>
              <a:ext uri="{FF2B5EF4-FFF2-40B4-BE49-F238E27FC236}">
                <a16:creationId xmlns:a16="http://schemas.microsoft.com/office/drawing/2014/main" id="{1B980C01-DF2F-062F-84CD-2EB7713BD094}"/>
              </a:ext>
            </a:extLst>
          </p:cNvPr>
          <p:cNvSpPr/>
          <p:nvPr/>
        </p:nvSpPr>
        <p:spPr>
          <a:xfrm>
            <a:off x="6305633" y="3553524"/>
            <a:ext cx="365760" cy="3657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2</a:t>
            </a:r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13" name="正方形/長方形 112">
            <a:extLst>
              <a:ext uri="{FF2B5EF4-FFF2-40B4-BE49-F238E27FC236}">
                <a16:creationId xmlns:a16="http://schemas.microsoft.com/office/drawing/2014/main" id="{961D15C2-100C-1126-8F9C-F050E77B3971}"/>
              </a:ext>
            </a:extLst>
          </p:cNvPr>
          <p:cNvSpPr/>
          <p:nvPr/>
        </p:nvSpPr>
        <p:spPr>
          <a:xfrm>
            <a:off x="5128703" y="3959779"/>
            <a:ext cx="365760" cy="365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4" name="正方形/長方形 113">
            <a:extLst>
              <a:ext uri="{FF2B5EF4-FFF2-40B4-BE49-F238E27FC236}">
                <a16:creationId xmlns:a16="http://schemas.microsoft.com/office/drawing/2014/main" id="{E56E4BE9-2341-2B84-239B-8C7C0670CE4B}"/>
              </a:ext>
            </a:extLst>
          </p:cNvPr>
          <p:cNvSpPr/>
          <p:nvPr/>
        </p:nvSpPr>
        <p:spPr>
          <a:xfrm>
            <a:off x="5521013" y="3955789"/>
            <a:ext cx="365760" cy="365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5" name="正方形/長方形 114">
            <a:extLst>
              <a:ext uri="{FF2B5EF4-FFF2-40B4-BE49-F238E27FC236}">
                <a16:creationId xmlns:a16="http://schemas.microsoft.com/office/drawing/2014/main" id="{39175972-D7F3-3903-60F3-8F31880CBCDC}"/>
              </a:ext>
            </a:extLst>
          </p:cNvPr>
          <p:cNvSpPr/>
          <p:nvPr/>
        </p:nvSpPr>
        <p:spPr>
          <a:xfrm>
            <a:off x="5913323" y="3955789"/>
            <a:ext cx="365760" cy="365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6" name="正方形/長方形 115">
            <a:extLst>
              <a:ext uri="{FF2B5EF4-FFF2-40B4-BE49-F238E27FC236}">
                <a16:creationId xmlns:a16="http://schemas.microsoft.com/office/drawing/2014/main" id="{DBD65E72-51CC-5C40-81A0-464FCA55B1E8}"/>
              </a:ext>
            </a:extLst>
          </p:cNvPr>
          <p:cNvSpPr/>
          <p:nvPr/>
        </p:nvSpPr>
        <p:spPr>
          <a:xfrm>
            <a:off x="6305633" y="3955789"/>
            <a:ext cx="365760" cy="3657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4</a:t>
            </a:r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17" name="正方形/長方形 116">
            <a:extLst>
              <a:ext uri="{FF2B5EF4-FFF2-40B4-BE49-F238E27FC236}">
                <a16:creationId xmlns:a16="http://schemas.microsoft.com/office/drawing/2014/main" id="{66A769F9-D67A-006A-C189-4ABBCD46FCD9}"/>
              </a:ext>
            </a:extLst>
          </p:cNvPr>
          <p:cNvSpPr/>
          <p:nvPr/>
        </p:nvSpPr>
        <p:spPr>
          <a:xfrm>
            <a:off x="5128703" y="4362044"/>
            <a:ext cx="365760" cy="365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8" name="正方形/長方形 117">
            <a:extLst>
              <a:ext uri="{FF2B5EF4-FFF2-40B4-BE49-F238E27FC236}">
                <a16:creationId xmlns:a16="http://schemas.microsoft.com/office/drawing/2014/main" id="{DD5A9130-9341-C97C-8D1C-1B37449D6154}"/>
              </a:ext>
            </a:extLst>
          </p:cNvPr>
          <p:cNvSpPr/>
          <p:nvPr/>
        </p:nvSpPr>
        <p:spPr>
          <a:xfrm>
            <a:off x="5521013" y="4358054"/>
            <a:ext cx="365760" cy="365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16</a:t>
            </a:r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19" name="正方形/長方形 118">
            <a:extLst>
              <a:ext uri="{FF2B5EF4-FFF2-40B4-BE49-F238E27FC236}">
                <a16:creationId xmlns:a16="http://schemas.microsoft.com/office/drawing/2014/main" id="{E8934679-5246-C015-8199-1A5420B8DAB7}"/>
              </a:ext>
            </a:extLst>
          </p:cNvPr>
          <p:cNvSpPr/>
          <p:nvPr/>
        </p:nvSpPr>
        <p:spPr>
          <a:xfrm>
            <a:off x="5913323" y="4358054"/>
            <a:ext cx="365760" cy="3657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8</a:t>
            </a:r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20" name="正方形/長方形 119">
            <a:extLst>
              <a:ext uri="{FF2B5EF4-FFF2-40B4-BE49-F238E27FC236}">
                <a16:creationId xmlns:a16="http://schemas.microsoft.com/office/drawing/2014/main" id="{9E290DC6-E63D-CEF5-A657-DEFB9CB055A5}"/>
              </a:ext>
            </a:extLst>
          </p:cNvPr>
          <p:cNvSpPr/>
          <p:nvPr/>
        </p:nvSpPr>
        <p:spPr>
          <a:xfrm>
            <a:off x="6305633" y="4358054"/>
            <a:ext cx="365760" cy="3657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2</a:t>
            </a:r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21" name="正方形/長方形 120">
            <a:extLst>
              <a:ext uri="{FF2B5EF4-FFF2-40B4-BE49-F238E27FC236}">
                <a16:creationId xmlns:a16="http://schemas.microsoft.com/office/drawing/2014/main" id="{A6AA785A-5500-CD3E-7FA5-E5A0E75A8B1D}"/>
              </a:ext>
            </a:extLst>
          </p:cNvPr>
          <p:cNvSpPr/>
          <p:nvPr/>
        </p:nvSpPr>
        <p:spPr>
          <a:xfrm>
            <a:off x="5128703" y="4764309"/>
            <a:ext cx="365760" cy="3657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2</a:t>
            </a:r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22" name="正方形/長方形 121">
            <a:extLst>
              <a:ext uri="{FF2B5EF4-FFF2-40B4-BE49-F238E27FC236}">
                <a16:creationId xmlns:a16="http://schemas.microsoft.com/office/drawing/2014/main" id="{C89C2BA3-94BC-3FA7-C355-AB776E48112C}"/>
              </a:ext>
            </a:extLst>
          </p:cNvPr>
          <p:cNvSpPr/>
          <p:nvPr/>
        </p:nvSpPr>
        <p:spPr>
          <a:xfrm>
            <a:off x="5521013" y="4760319"/>
            <a:ext cx="365760" cy="365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16</a:t>
            </a:r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23" name="正方形/長方形 122">
            <a:extLst>
              <a:ext uri="{FF2B5EF4-FFF2-40B4-BE49-F238E27FC236}">
                <a16:creationId xmlns:a16="http://schemas.microsoft.com/office/drawing/2014/main" id="{C0C1BAC4-E2F5-9972-84C5-CC2A26D7EC45}"/>
              </a:ext>
            </a:extLst>
          </p:cNvPr>
          <p:cNvSpPr/>
          <p:nvPr/>
        </p:nvSpPr>
        <p:spPr>
          <a:xfrm>
            <a:off x="5913323" y="4760319"/>
            <a:ext cx="365760" cy="3657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64</a:t>
            </a:r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24" name="正方形/長方形 123">
            <a:extLst>
              <a:ext uri="{FF2B5EF4-FFF2-40B4-BE49-F238E27FC236}">
                <a16:creationId xmlns:a16="http://schemas.microsoft.com/office/drawing/2014/main" id="{0F6FF81C-8943-5DB1-F6C8-A832C8638FC4}"/>
              </a:ext>
            </a:extLst>
          </p:cNvPr>
          <p:cNvSpPr/>
          <p:nvPr/>
        </p:nvSpPr>
        <p:spPr>
          <a:xfrm>
            <a:off x="6305633" y="4760319"/>
            <a:ext cx="365760" cy="3657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kern="0" spc="-1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128</a:t>
            </a:r>
            <a:endParaRPr kumimoji="1" lang="ja-JP" altLang="en-US" kern="0" spc="-100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25" name="正方形/長方形 124">
            <a:extLst>
              <a:ext uri="{FF2B5EF4-FFF2-40B4-BE49-F238E27FC236}">
                <a16:creationId xmlns:a16="http://schemas.microsoft.com/office/drawing/2014/main" id="{2D0706FE-8D0B-6959-2144-C9613197FBCF}"/>
              </a:ext>
            </a:extLst>
          </p:cNvPr>
          <p:cNvSpPr/>
          <p:nvPr/>
        </p:nvSpPr>
        <p:spPr>
          <a:xfrm>
            <a:off x="5080679" y="3098800"/>
            <a:ext cx="1058712" cy="3970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6" name="テキスト ボックス 125">
            <a:extLst>
              <a:ext uri="{FF2B5EF4-FFF2-40B4-BE49-F238E27FC236}">
                <a16:creationId xmlns:a16="http://schemas.microsoft.com/office/drawing/2014/main" id="{0735A710-0B6C-B8ED-8582-E82E862BFDAC}"/>
              </a:ext>
            </a:extLst>
          </p:cNvPr>
          <p:cNvSpPr txBox="1"/>
          <p:nvPr/>
        </p:nvSpPr>
        <p:spPr>
          <a:xfrm>
            <a:off x="4991657" y="2911122"/>
            <a:ext cx="10587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2048</a:t>
            </a:r>
            <a:endParaRPr kumimoji="1" lang="ja-JP" altLang="en-US" sz="32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27" name="テキスト ボックス 126">
            <a:extLst>
              <a:ext uri="{FF2B5EF4-FFF2-40B4-BE49-F238E27FC236}">
                <a16:creationId xmlns:a16="http://schemas.microsoft.com/office/drawing/2014/main" id="{07B081ED-B630-7A19-3D6C-05F209E2F41C}"/>
              </a:ext>
            </a:extLst>
          </p:cNvPr>
          <p:cNvSpPr txBox="1"/>
          <p:nvPr/>
        </p:nvSpPr>
        <p:spPr>
          <a:xfrm>
            <a:off x="5934797" y="3210722"/>
            <a:ext cx="770256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900" b="1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Score : 708</a:t>
            </a:r>
            <a:endParaRPr kumimoji="1" lang="ja-JP" altLang="en-US" sz="900" b="1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28" name="テキスト ボックス 127">
            <a:extLst>
              <a:ext uri="{FF2B5EF4-FFF2-40B4-BE49-F238E27FC236}">
                <a16:creationId xmlns:a16="http://schemas.microsoft.com/office/drawing/2014/main" id="{B9E03F21-9E8A-CD94-7767-D1084921E990}"/>
              </a:ext>
            </a:extLst>
          </p:cNvPr>
          <p:cNvSpPr txBox="1"/>
          <p:nvPr/>
        </p:nvSpPr>
        <p:spPr>
          <a:xfrm>
            <a:off x="4384017" y="5162584"/>
            <a:ext cx="44467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ゲーム中</a:t>
            </a:r>
            <a:b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</a:b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・上下左右キーでタイル移動</a:t>
            </a:r>
            <a:endParaRPr kumimoji="1"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・空タイルにランダムで</a:t>
            </a: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1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つ</a:t>
            </a: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2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か</a:t>
            </a: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4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のタイル生成</a:t>
            </a:r>
          </a:p>
        </p:txBody>
      </p:sp>
      <p:sp>
        <p:nvSpPr>
          <p:cNvPr id="129" name="正方形/長方形 128">
            <a:extLst>
              <a:ext uri="{FF2B5EF4-FFF2-40B4-BE49-F238E27FC236}">
                <a16:creationId xmlns:a16="http://schemas.microsoft.com/office/drawing/2014/main" id="{ECFE53A7-0FAD-FE4A-EDA9-FF1E3FC5C57A}"/>
              </a:ext>
            </a:extLst>
          </p:cNvPr>
          <p:cNvSpPr/>
          <p:nvPr/>
        </p:nvSpPr>
        <p:spPr>
          <a:xfrm>
            <a:off x="9086820" y="3845282"/>
            <a:ext cx="2468720" cy="22426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0" name="正方形/長方形 129">
            <a:extLst>
              <a:ext uri="{FF2B5EF4-FFF2-40B4-BE49-F238E27FC236}">
                <a16:creationId xmlns:a16="http://schemas.microsoft.com/office/drawing/2014/main" id="{C9ED057F-EF42-82CF-7C72-0BFDEC69BBDC}"/>
              </a:ext>
            </a:extLst>
          </p:cNvPr>
          <p:cNvSpPr/>
          <p:nvPr/>
        </p:nvSpPr>
        <p:spPr>
          <a:xfrm>
            <a:off x="9501994" y="4427480"/>
            <a:ext cx="1638371" cy="16301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1" name="正方形/長方形 130">
            <a:extLst>
              <a:ext uri="{FF2B5EF4-FFF2-40B4-BE49-F238E27FC236}">
                <a16:creationId xmlns:a16="http://schemas.microsoft.com/office/drawing/2014/main" id="{EBFF21B3-B865-1950-2E5D-9F8987BD7281}"/>
              </a:ext>
            </a:extLst>
          </p:cNvPr>
          <p:cNvSpPr/>
          <p:nvPr/>
        </p:nvSpPr>
        <p:spPr>
          <a:xfrm>
            <a:off x="9550018" y="4460184"/>
            <a:ext cx="365760" cy="3657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2</a:t>
            </a:r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32" name="正方形/長方形 131">
            <a:extLst>
              <a:ext uri="{FF2B5EF4-FFF2-40B4-BE49-F238E27FC236}">
                <a16:creationId xmlns:a16="http://schemas.microsoft.com/office/drawing/2014/main" id="{4BDE0C1A-AC33-17BB-CB99-16C2E602C19D}"/>
              </a:ext>
            </a:extLst>
          </p:cNvPr>
          <p:cNvSpPr/>
          <p:nvPr/>
        </p:nvSpPr>
        <p:spPr>
          <a:xfrm>
            <a:off x="9942328" y="4456194"/>
            <a:ext cx="365760" cy="3657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8</a:t>
            </a:r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33" name="正方形/長方形 132">
            <a:extLst>
              <a:ext uri="{FF2B5EF4-FFF2-40B4-BE49-F238E27FC236}">
                <a16:creationId xmlns:a16="http://schemas.microsoft.com/office/drawing/2014/main" id="{8C3EFAD5-1270-7CF0-C9C0-C74A367F2C48}"/>
              </a:ext>
            </a:extLst>
          </p:cNvPr>
          <p:cNvSpPr/>
          <p:nvPr/>
        </p:nvSpPr>
        <p:spPr>
          <a:xfrm>
            <a:off x="10334638" y="4456194"/>
            <a:ext cx="365760" cy="3657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4</a:t>
            </a:r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34" name="正方形/長方形 133">
            <a:extLst>
              <a:ext uri="{FF2B5EF4-FFF2-40B4-BE49-F238E27FC236}">
                <a16:creationId xmlns:a16="http://schemas.microsoft.com/office/drawing/2014/main" id="{EE001AD2-3DB1-C151-BC70-0AD55FFE9B89}"/>
              </a:ext>
            </a:extLst>
          </p:cNvPr>
          <p:cNvSpPr/>
          <p:nvPr/>
        </p:nvSpPr>
        <p:spPr>
          <a:xfrm>
            <a:off x="10726948" y="4456194"/>
            <a:ext cx="365760" cy="3657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2</a:t>
            </a:r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50605746-9477-D11B-9522-C36A76F90BE1}"/>
              </a:ext>
            </a:extLst>
          </p:cNvPr>
          <p:cNvSpPr/>
          <p:nvPr/>
        </p:nvSpPr>
        <p:spPr>
          <a:xfrm>
            <a:off x="9550018" y="4862449"/>
            <a:ext cx="365760" cy="3657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4</a:t>
            </a:r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36" name="正方形/長方形 135">
            <a:extLst>
              <a:ext uri="{FF2B5EF4-FFF2-40B4-BE49-F238E27FC236}">
                <a16:creationId xmlns:a16="http://schemas.microsoft.com/office/drawing/2014/main" id="{3367EF21-D152-1086-2869-2D39AE13CF69}"/>
              </a:ext>
            </a:extLst>
          </p:cNvPr>
          <p:cNvSpPr/>
          <p:nvPr/>
        </p:nvSpPr>
        <p:spPr>
          <a:xfrm>
            <a:off x="9942328" y="4858459"/>
            <a:ext cx="365760" cy="3657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2</a:t>
            </a:r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37" name="正方形/長方形 136">
            <a:extLst>
              <a:ext uri="{FF2B5EF4-FFF2-40B4-BE49-F238E27FC236}">
                <a16:creationId xmlns:a16="http://schemas.microsoft.com/office/drawing/2014/main" id="{EB9CB989-0F46-4118-9F88-F40E50A39CE3}"/>
              </a:ext>
            </a:extLst>
          </p:cNvPr>
          <p:cNvSpPr/>
          <p:nvPr/>
        </p:nvSpPr>
        <p:spPr>
          <a:xfrm>
            <a:off x="10334638" y="4858459"/>
            <a:ext cx="365760" cy="36576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32</a:t>
            </a:r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38" name="正方形/長方形 137">
            <a:extLst>
              <a:ext uri="{FF2B5EF4-FFF2-40B4-BE49-F238E27FC236}">
                <a16:creationId xmlns:a16="http://schemas.microsoft.com/office/drawing/2014/main" id="{64D8649D-8ECF-EDE3-4A3B-DE08E8BCE857}"/>
              </a:ext>
            </a:extLst>
          </p:cNvPr>
          <p:cNvSpPr/>
          <p:nvPr/>
        </p:nvSpPr>
        <p:spPr>
          <a:xfrm>
            <a:off x="10726948" y="4858459"/>
            <a:ext cx="365760" cy="3657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8</a:t>
            </a:r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39" name="正方形/長方形 138">
            <a:extLst>
              <a:ext uri="{FF2B5EF4-FFF2-40B4-BE49-F238E27FC236}">
                <a16:creationId xmlns:a16="http://schemas.microsoft.com/office/drawing/2014/main" id="{42450733-460B-7C04-54AD-8871B63F54C6}"/>
              </a:ext>
            </a:extLst>
          </p:cNvPr>
          <p:cNvSpPr/>
          <p:nvPr/>
        </p:nvSpPr>
        <p:spPr>
          <a:xfrm>
            <a:off x="9550018" y="5264714"/>
            <a:ext cx="365760" cy="3657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2</a:t>
            </a:r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40" name="正方形/長方形 139">
            <a:extLst>
              <a:ext uri="{FF2B5EF4-FFF2-40B4-BE49-F238E27FC236}">
                <a16:creationId xmlns:a16="http://schemas.microsoft.com/office/drawing/2014/main" id="{615C1596-8E61-0C63-D2AF-F6D29E94146B}"/>
              </a:ext>
            </a:extLst>
          </p:cNvPr>
          <p:cNvSpPr/>
          <p:nvPr/>
        </p:nvSpPr>
        <p:spPr>
          <a:xfrm>
            <a:off x="9942328" y="5260724"/>
            <a:ext cx="365760" cy="3657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64</a:t>
            </a:r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41" name="正方形/長方形 140">
            <a:extLst>
              <a:ext uri="{FF2B5EF4-FFF2-40B4-BE49-F238E27FC236}">
                <a16:creationId xmlns:a16="http://schemas.microsoft.com/office/drawing/2014/main" id="{F0C69310-2D12-17D8-DB6F-9987BA26E98E}"/>
              </a:ext>
            </a:extLst>
          </p:cNvPr>
          <p:cNvSpPr/>
          <p:nvPr/>
        </p:nvSpPr>
        <p:spPr>
          <a:xfrm>
            <a:off x="10334638" y="5260724"/>
            <a:ext cx="365760" cy="3657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8</a:t>
            </a:r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42" name="正方形/長方形 141">
            <a:extLst>
              <a:ext uri="{FF2B5EF4-FFF2-40B4-BE49-F238E27FC236}">
                <a16:creationId xmlns:a16="http://schemas.microsoft.com/office/drawing/2014/main" id="{BA674BDC-D58D-29F0-9071-4EE2BF43FF3A}"/>
              </a:ext>
            </a:extLst>
          </p:cNvPr>
          <p:cNvSpPr/>
          <p:nvPr/>
        </p:nvSpPr>
        <p:spPr>
          <a:xfrm>
            <a:off x="10726948" y="5260724"/>
            <a:ext cx="365760" cy="3657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4</a:t>
            </a:r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43" name="正方形/長方形 142">
            <a:extLst>
              <a:ext uri="{FF2B5EF4-FFF2-40B4-BE49-F238E27FC236}">
                <a16:creationId xmlns:a16="http://schemas.microsoft.com/office/drawing/2014/main" id="{FAAAD087-E16F-6AD7-2CD8-4EAA107DEC73}"/>
              </a:ext>
            </a:extLst>
          </p:cNvPr>
          <p:cNvSpPr/>
          <p:nvPr/>
        </p:nvSpPr>
        <p:spPr>
          <a:xfrm>
            <a:off x="9550018" y="5666979"/>
            <a:ext cx="365760" cy="365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16</a:t>
            </a:r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44" name="正方形/長方形 143">
            <a:extLst>
              <a:ext uri="{FF2B5EF4-FFF2-40B4-BE49-F238E27FC236}">
                <a16:creationId xmlns:a16="http://schemas.microsoft.com/office/drawing/2014/main" id="{E646D616-361B-FB7D-68ED-E9C86C33ACD4}"/>
              </a:ext>
            </a:extLst>
          </p:cNvPr>
          <p:cNvSpPr/>
          <p:nvPr/>
        </p:nvSpPr>
        <p:spPr>
          <a:xfrm>
            <a:off x="9942328" y="5662989"/>
            <a:ext cx="365760" cy="3657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128</a:t>
            </a:r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45" name="正方形/長方形 144">
            <a:extLst>
              <a:ext uri="{FF2B5EF4-FFF2-40B4-BE49-F238E27FC236}">
                <a16:creationId xmlns:a16="http://schemas.microsoft.com/office/drawing/2014/main" id="{405A7FBA-C125-F500-F1EC-FD3B0E0C514F}"/>
              </a:ext>
            </a:extLst>
          </p:cNvPr>
          <p:cNvSpPr/>
          <p:nvPr/>
        </p:nvSpPr>
        <p:spPr>
          <a:xfrm>
            <a:off x="10334638" y="5662989"/>
            <a:ext cx="365760" cy="365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16</a:t>
            </a:r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46" name="正方形/長方形 145">
            <a:extLst>
              <a:ext uri="{FF2B5EF4-FFF2-40B4-BE49-F238E27FC236}">
                <a16:creationId xmlns:a16="http://schemas.microsoft.com/office/drawing/2014/main" id="{B0DC509F-164F-1DAE-1C79-CED44DBAA1DF}"/>
              </a:ext>
            </a:extLst>
          </p:cNvPr>
          <p:cNvSpPr/>
          <p:nvPr/>
        </p:nvSpPr>
        <p:spPr>
          <a:xfrm>
            <a:off x="10726948" y="5662989"/>
            <a:ext cx="365760" cy="365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400" kern="0" spc="-1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1024</a:t>
            </a:r>
            <a:endParaRPr kumimoji="1" lang="ja-JP" altLang="en-US" sz="1400" kern="0" spc="-100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47" name="正方形/長方形 146">
            <a:extLst>
              <a:ext uri="{FF2B5EF4-FFF2-40B4-BE49-F238E27FC236}">
                <a16:creationId xmlns:a16="http://schemas.microsoft.com/office/drawing/2014/main" id="{DFD980E1-3617-F01E-4891-01B56A1C8CBD}"/>
              </a:ext>
            </a:extLst>
          </p:cNvPr>
          <p:cNvSpPr/>
          <p:nvPr/>
        </p:nvSpPr>
        <p:spPr>
          <a:xfrm>
            <a:off x="9501994" y="4001470"/>
            <a:ext cx="1058712" cy="3970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8" name="テキスト ボックス 147">
            <a:extLst>
              <a:ext uri="{FF2B5EF4-FFF2-40B4-BE49-F238E27FC236}">
                <a16:creationId xmlns:a16="http://schemas.microsoft.com/office/drawing/2014/main" id="{0D337E0D-61BB-A0B7-6415-4855DB849578}"/>
              </a:ext>
            </a:extLst>
          </p:cNvPr>
          <p:cNvSpPr txBox="1"/>
          <p:nvPr/>
        </p:nvSpPr>
        <p:spPr>
          <a:xfrm>
            <a:off x="9412972" y="3813792"/>
            <a:ext cx="10587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2048</a:t>
            </a:r>
            <a:endParaRPr kumimoji="1" lang="ja-JP" altLang="en-US" sz="32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49" name="テキスト ボックス 148">
            <a:extLst>
              <a:ext uri="{FF2B5EF4-FFF2-40B4-BE49-F238E27FC236}">
                <a16:creationId xmlns:a16="http://schemas.microsoft.com/office/drawing/2014/main" id="{E5BDCD73-DD92-01E9-13E8-DA3BC5ABD624}"/>
              </a:ext>
            </a:extLst>
          </p:cNvPr>
          <p:cNvSpPr txBox="1"/>
          <p:nvPr/>
        </p:nvSpPr>
        <p:spPr>
          <a:xfrm>
            <a:off x="10356111" y="4113392"/>
            <a:ext cx="862907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900" b="1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Score : 10588</a:t>
            </a:r>
            <a:endParaRPr kumimoji="1" lang="ja-JP" altLang="en-US" sz="900" b="1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50" name="正方形/長方形 149">
            <a:extLst>
              <a:ext uri="{FF2B5EF4-FFF2-40B4-BE49-F238E27FC236}">
                <a16:creationId xmlns:a16="http://schemas.microsoft.com/office/drawing/2014/main" id="{C1432463-03D4-CF68-A085-B268801F71BD}"/>
              </a:ext>
            </a:extLst>
          </p:cNvPr>
          <p:cNvSpPr/>
          <p:nvPr/>
        </p:nvSpPr>
        <p:spPr>
          <a:xfrm>
            <a:off x="9086820" y="1476991"/>
            <a:ext cx="2468720" cy="22426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1" name="正方形/長方形 150">
            <a:extLst>
              <a:ext uri="{FF2B5EF4-FFF2-40B4-BE49-F238E27FC236}">
                <a16:creationId xmlns:a16="http://schemas.microsoft.com/office/drawing/2014/main" id="{846ECF95-38F4-ED68-A1E4-C741DF64820C}"/>
              </a:ext>
            </a:extLst>
          </p:cNvPr>
          <p:cNvSpPr/>
          <p:nvPr/>
        </p:nvSpPr>
        <p:spPr>
          <a:xfrm>
            <a:off x="9501994" y="2059189"/>
            <a:ext cx="1638371" cy="16301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2" name="正方形/長方形 151">
            <a:extLst>
              <a:ext uri="{FF2B5EF4-FFF2-40B4-BE49-F238E27FC236}">
                <a16:creationId xmlns:a16="http://schemas.microsoft.com/office/drawing/2014/main" id="{8D8082F7-66EC-D291-6411-26AE953CA2E4}"/>
              </a:ext>
            </a:extLst>
          </p:cNvPr>
          <p:cNvSpPr/>
          <p:nvPr/>
        </p:nvSpPr>
        <p:spPr>
          <a:xfrm>
            <a:off x="9550018" y="2091893"/>
            <a:ext cx="365760" cy="365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53" name="正方形/長方形 152">
            <a:extLst>
              <a:ext uri="{FF2B5EF4-FFF2-40B4-BE49-F238E27FC236}">
                <a16:creationId xmlns:a16="http://schemas.microsoft.com/office/drawing/2014/main" id="{DC0F2A83-0674-BFF2-3F0D-821104F8069A}"/>
              </a:ext>
            </a:extLst>
          </p:cNvPr>
          <p:cNvSpPr/>
          <p:nvPr/>
        </p:nvSpPr>
        <p:spPr>
          <a:xfrm>
            <a:off x="9942328" y="2087903"/>
            <a:ext cx="365760" cy="365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54" name="正方形/長方形 153">
            <a:extLst>
              <a:ext uri="{FF2B5EF4-FFF2-40B4-BE49-F238E27FC236}">
                <a16:creationId xmlns:a16="http://schemas.microsoft.com/office/drawing/2014/main" id="{7EC1C58F-64A1-442B-3BD9-879AB3E13665}"/>
              </a:ext>
            </a:extLst>
          </p:cNvPr>
          <p:cNvSpPr/>
          <p:nvPr/>
        </p:nvSpPr>
        <p:spPr>
          <a:xfrm>
            <a:off x="10334638" y="2087903"/>
            <a:ext cx="365760" cy="365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55" name="正方形/長方形 154">
            <a:extLst>
              <a:ext uri="{FF2B5EF4-FFF2-40B4-BE49-F238E27FC236}">
                <a16:creationId xmlns:a16="http://schemas.microsoft.com/office/drawing/2014/main" id="{B59FDB12-FDA3-E2CF-D393-9B7205C6DF36}"/>
              </a:ext>
            </a:extLst>
          </p:cNvPr>
          <p:cNvSpPr/>
          <p:nvPr/>
        </p:nvSpPr>
        <p:spPr>
          <a:xfrm>
            <a:off x="10726948" y="2087903"/>
            <a:ext cx="365760" cy="3657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2</a:t>
            </a:r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56" name="正方形/長方形 155">
            <a:extLst>
              <a:ext uri="{FF2B5EF4-FFF2-40B4-BE49-F238E27FC236}">
                <a16:creationId xmlns:a16="http://schemas.microsoft.com/office/drawing/2014/main" id="{617F1548-3901-8EBB-DBFB-5DC46854F532}"/>
              </a:ext>
            </a:extLst>
          </p:cNvPr>
          <p:cNvSpPr/>
          <p:nvPr/>
        </p:nvSpPr>
        <p:spPr>
          <a:xfrm>
            <a:off x="9550018" y="2494158"/>
            <a:ext cx="365760" cy="3657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4</a:t>
            </a:r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57" name="正方形/長方形 156">
            <a:extLst>
              <a:ext uri="{FF2B5EF4-FFF2-40B4-BE49-F238E27FC236}">
                <a16:creationId xmlns:a16="http://schemas.microsoft.com/office/drawing/2014/main" id="{B8CEA7BB-A34F-634E-CFEB-52EBD985611F}"/>
              </a:ext>
            </a:extLst>
          </p:cNvPr>
          <p:cNvSpPr/>
          <p:nvPr/>
        </p:nvSpPr>
        <p:spPr>
          <a:xfrm>
            <a:off x="9942328" y="2490168"/>
            <a:ext cx="365760" cy="3657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2</a:t>
            </a:r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58" name="正方形/長方形 157">
            <a:extLst>
              <a:ext uri="{FF2B5EF4-FFF2-40B4-BE49-F238E27FC236}">
                <a16:creationId xmlns:a16="http://schemas.microsoft.com/office/drawing/2014/main" id="{4A604C56-1FB8-C3F3-D9CA-852EE4D38B73}"/>
              </a:ext>
            </a:extLst>
          </p:cNvPr>
          <p:cNvSpPr/>
          <p:nvPr/>
        </p:nvSpPr>
        <p:spPr>
          <a:xfrm>
            <a:off x="10334638" y="2490168"/>
            <a:ext cx="365760" cy="365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16</a:t>
            </a:r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59" name="正方形/長方形 158">
            <a:extLst>
              <a:ext uri="{FF2B5EF4-FFF2-40B4-BE49-F238E27FC236}">
                <a16:creationId xmlns:a16="http://schemas.microsoft.com/office/drawing/2014/main" id="{6159906E-7024-0BC0-AB63-130B3863FBC1}"/>
              </a:ext>
            </a:extLst>
          </p:cNvPr>
          <p:cNvSpPr/>
          <p:nvPr/>
        </p:nvSpPr>
        <p:spPr>
          <a:xfrm>
            <a:off x="10726948" y="2490168"/>
            <a:ext cx="365760" cy="3657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8</a:t>
            </a:r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60" name="正方形/長方形 159">
            <a:extLst>
              <a:ext uri="{FF2B5EF4-FFF2-40B4-BE49-F238E27FC236}">
                <a16:creationId xmlns:a16="http://schemas.microsoft.com/office/drawing/2014/main" id="{85A5343E-B8D4-9116-9812-D53368BA41A5}"/>
              </a:ext>
            </a:extLst>
          </p:cNvPr>
          <p:cNvSpPr/>
          <p:nvPr/>
        </p:nvSpPr>
        <p:spPr>
          <a:xfrm>
            <a:off x="9550018" y="2896423"/>
            <a:ext cx="365760" cy="365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61" name="正方形/長方形 160">
            <a:extLst>
              <a:ext uri="{FF2B5EF4-FFF2-40B4-BE49-F238E27FC236}">
                <a16:creationId xmlns:a16="http://schemas.microsoft.com/office/drawing/2014/main" id="{03167024-F7F1-4FA3-5086-84071AC994CB}"/>
              </a:ext>
            </a:extLst>
          </p:cNvPr>
          <p:cNvSpPr/>
          <p:nvPr/>
        </p:nvSpPr>
        <p:spPr>
          <a:xfrm>
            <a:off x="9942328" y="2892433"/>
            <a:ext cx="365760" cy="365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62" name="正方形/長方形 161">
            <a:extLst>
              <a:ext uri="{FF2B5EF4-FFF2-40B4-BE49-F238E27FC236}">
                <a16:creationId xmlns:a16="http://schemas.microsoft.com/office/drawing/2014/main" id="{848B616C-A52F-C5C0-7B2B-A285FC8F12F7}"/>
              </a:ext>
            </a:extLst>
          </p:cNvPr>
          <p:cNvSpPr/>
          <p:nvPr/>
        </p:nvSpPr>
        <p:spPr>
          <a:xfrm>
            <a:off x="10334638" y="2892433"/>
            <a:ext cx="365760" cy="3657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8</a:t>
            </a:r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63" name="正方形/長方形 162">
            <a:extLst>
              <a:ext uri="{FF2B5EF4-FFF2-40B4-BE49-F238E27FC236}">
                <a16:creationId xmlns:a16="http://schemas.microsoft.com/office/drawing/2014/main" id="{857A7F40-50DB-B37C-49A4-804121E4903C}"/>
              </a:ext>
            </a:extLst>
          </p:cNvPr>
          <p:cNvSpPr/>
          <p:nvPr/>
        </p:nvSpPr>
        <p:spPr>
          <a:xfrm>
            <a:off x="10726948" y="2892433"/>
            <a:ext cx="365760" cy="3657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4</a:t>
            </a:r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64" name="正方形/長方形 163">
            <a:extLst>
              <a:ext uri="{FF2B5EF4-FFF2-40B4-BE49-F238E27FC236}">
                <a16:creationId xmlns:a16="http://schemas.microsoft.com/office/drawing/2014/main" id="{2A34B0F6-D559-F834-1EEE-199B3C5F82C5}"/>
              </a:ext>
            </a:extLst>
          </p:cNvPr>
          <p:cNvSpPr/>
          <p:nvPr/>
        </p:nvSpPr>
        <p:spPr>
          <a:xfrm>
            <a:off x="9550018" y="3298688"/>
            <a:ext cx="365760" cy="365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65" name="正方形/長方形 164">
            <a:extLst>
              <a:ext uri="{FF2B5EF4-FFF2-40B4-BE49-F238E27FC236}">
                <a16:creationId xmlns:a16="http://schemas.microsoft.com/office/drawing/2014/main" id="{07FEB7BA-994D-CBEE-0732-BF109680D65A}"/>
              </a:ext>
            </a:extLst>
          </p:cNvPr>
          <p:cNvSpPr/>
          <p:nvPr/>
        </p:nvSpPr>
        <p:spPr>
          <a:xfrm>
            <a:off x="9942328" y="3294698"/>
            <a:ext cx="365760" cy="3657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128</a:t>
            </a:r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66" name="正方形/長方形 165">
            <a:extLst>
              <a:ext uri="{FF2B5EF4-FFF2-40B4-BE49-F238E27FC236}">
                <a16:creationId xmlns:a16="http://schemas.microsoft.com/office/drawing/2014/main" id="{0AFEFA1D-EC67-4306-F10A-68096391AFF3}"/>
              </a:ext>
            </a:extLst>
          </p:cNvPr>
          <p:cNvSpPr/>
          <p:nvPr/>
        </p:nvSpPr>
        <p:spPr>
          <a:xfrm>
            <a:off x="10334638" y="3294698"/>
            <a:ext cx="365760" cy="3657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64</a:t>
            </a:r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67" name="正方形/長方形 166">
            <a:extLst>
              <a:ext uri="{FF2B5EF4-FFF2-40B4-BE49-F238E27FC236}">
                <a16:creationId xmlns:a16="http://schemas.microsoft.com/office/drawing/2014/main" id="{1A9CDF8F-2E51-7CEF-0496-D949CB96BDD8}"/>
              </a:ext>
            </a:extLst>
          </p:cNvPr>
          <p:cNvSpPr/>
          <p:nvPr/>
        </p:nvSpPr>
        <p:spPr>
          <a:xfrm>
            <a:off x="10726948" y="3294698"/>
            <a:ext cx="365760" cy="365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400" kern="0" spc="-1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2048</a:t>
            </a:r>
            <a:endParaRPr kumimoji="1" lang="ja-JP" altLang="en-US" sz="1400" kern="0" spc="-100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68" name="正方形/長方形 167">
            <a:extLst>
              <a:ext uri="{FF2B5EF4-FFF2-40B4-BE49-F238E27FC236}">
                <a16:creationId xmlns:a16="http://schemas.microsoft.com/office/drawing/2014/main" id="{754A2523-4686-BD24-C0B6-69964DD04797}"/>
              </a:ext>
            </a:extLst>
          </p:cNvPr>
          <p:cNvSpPr/>
          <p:nvPr/>
        </p:nvSpPr>
        <p:spPr>
          <a:xfrm>
            <a:off x="9501994" y="1633179"/>
            <a:ext cx="1058712" cy="3970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9" name="テキスト ボックス 168">
            <a:extLst>
              <a:ext uri="{FF2B5EF4-FFF2-40B4-BE49-F238E27FC236}">
                <a16:creationId xmlns:a16="http://schemas.microsoft.com/office/drawing/2014/main" id="{51625F8D-931F-9B77-A26B-CEA41A33003B}"/>
              </a:ext>
            </a:extLst>
          </p:cNvPr>
          <p:cNvSpPr txBox="1"/>
          <p:nvPr/>
        </p:nvSpPr>
        <p:spPr>
          <a:xfrm>
            <a:off x="9412972" y="1445501"/>
            <a:ext cx="10587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2048</a:t>
            </a:r>
            <a:endParaRPr kumimoji="1" lang="ja-JP" altLang="en-US" sz="32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70" name="テキスト ボックス 169">
            <a:extLst>
              <a:ext uri="{FF2B5EF4-FFF2-40B4-BE49-F238E27FC236}">
                <a16:creationId xmlns:a16="http://schemas.microsoft.com/office/drawing/2014/main" id="{E746E77D-F302-7AEB-869C-49F0F996893B}"/>
              </a:ext>
            </a:extLst>
          </p:cNvPr>
          <p:cNvSpPr txBox="1"/>
          <p:nvPr/>
        </p:nvSpPr>
        <p:spPr>
          <a:xfrm>
            <a:off x="10356111" y="1745101"/>
            <a:ext cx="873275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900" b="1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Score : 20188</a:t>
            </a:r>
            <a:endParaRPr kumimoji="1" lang="ja-JP" altLang="en-US" sz="900" b="1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71" name="矢印: 右 170">
            <a:extLst>
              <a:ext uri="{FF2B5EF4-FFF2-40B4-BE49-F238E27FC236}">
                <a16:creationId xmlns:a16="http://schemas.microsoft.com/office/drawing/2014/main" id="{ABA93AC9-1062-3A75-D757-645061CDA670}"/>
              </a:ext>
            </a:extLst>
          </p:cNvPr>
          <p:cNvSpPr/>
          <p:nvPr/>
        </p:nvSpPr>
        <p:spPr>
          <a:xfrm>
            <a:off x="3497090" y="3862822"/>
            <a:ext cx="1071283" cy="40226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2" name="矢印: 右 171">
            <a:extLst>
              <a:ext uri="{FF2B5EF4-FFF2-40B4-BE49-F238E27FC236}">
                <a16:creationId xmlns:a16="http://schemas.microsoft.com/office/drawing/2014/main" id="{CEA52167-A1C2-CE06-EC0F-908AF6839904}"/>
              </a:ext>
            </a:extLst>
          </p:cNvPr>
          <p:cNvSpPr/>
          <p:nvPr/>
        </p:nvSpPr>
        <p:spPr>
          <a:xfrm rot="20265227">
            <a:off x="7424822" y="2702518"/>
            <a:ext cx="1457925" cy="40226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3" name="矢印: 右 172">
            <a:extLst>
              <a:ext uri="{FF2B5EF4-FFF2-40B4-BE49-F238E27FC236}">
                <a16:creationId xmlns:a16="http://schemas.microsoft.com/office/drawing/2014/main" id="{2EF63ACF-C907-7A58-0D26-11199CB7D85A}"/>
              </a:ext>
            </a:extLst>
          </p:cNvPr>
          <p:cNvSpPr/>
          <p:nvPr/>
        </p:nvSpPr>
        <p:spPr>
          <a:xfrm rot="1562709">
            <a:off x="7419843" y="4709142"/>
            <a:ext cx="1457925" cy="40226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4" name="テキスト ボックス 173">
            <a:extLst>
              <a:ext uri="{FF2B5EF4-FFF2-40B4-BE49-F238E27FC236}">
                <a16:creationId xmlns:a16="http://schemas.microsoft.com/office/drawing/2014/main" id="{B3F7A12E-1690-BCDA-78C2-EC48C54F10AF}"/>
              </a:ext>
            </a:extLst>
          </p:cNvPr>
          <p:cNvSpPr txBox="1"/>
          <p:nvPr/>
        </p:nvSpPr>
        <p:spPr>
          <a:xfrm>
            <a:off x="7402935" y="1578004"/>
            <a:ext cx="1565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2048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のタイルが出来たらゲームクリア</a:t>
            </a:r>
          </a:p>
        </p:txBody>
      </p:sp>
      <p:sp>
        <p:nvSpPr>
          <p:cNvPr id="176" name="テキスト ボックス 175">
            <a:extLst>
              <a:ext uri="{FF2B5EF4-FFF2-40B4-BE49-F238E27FC236}">
                <a16:creationId xmlns:a16="http://schemas.microsoft.com/office/drawing/2014/main" id="{AB275CE9-C66D-1B9C-F483-E9CB8AF92022}"/>
              </a:ext>
            </a:extLst>
          </p:cNvPr>
          <p:cNvSpPr txBox="1"/>
          <p:nvPr/>
        </p:nvSpPr>
        <p:spPr>
          <a:xfrm>
            <a:off x="7368550" y="3557549"/>
            <a:ext cx="17399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タイルが動かせなくなったらゲームオーバー</a:t>
            </a:r>
          </a:p>
        </p:txBody>
      </p:sp>
      <p:sp>
        <p:nvSpPr>
          <p:cNvPr id="177" name="正方形/長方形 176">
            <a:extLst>
              <a:ext uri="{FF2B5EF4-FFF2-40B4-BE49-F238E27FC236}">
                <a16:creationId xmlns:a16="http://schemas.microsoft.com/office/drawing/2014/main" id="{AC2CC625-5C8C-21A6-909B-E441C03C9A1B}"/>
              </a:ext>
            </a:extLst>
          </p:cNvPr>
          <p:cNvSpPr/>
          <p:nvPr/>
        </p:nvSpPr>
        <p:spPr>
          <a:xfrm>
            <a:off x="9047461" y="1445281"/>
            <a:ext cx="2573707" cy="2314168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Congratulations!</a:t>
            </a:r>
            <a:b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</a:br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You reached 2048!</a:t>
            </a:r>
            <a:b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</a:br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78" name="正方形/長方形 177">
            <a:extLst>
              <a:ext uri="{FF2B5EF4-FFF2-40B4-BE49-F238E27FC236}">
                <a16:creationId xmlns:a16="http://schemas.microsoft.com/office/drawing/2014/main" id="{98D7A644-0D52-2A28-AAD2-7617E3BAF60A}"/>
              </a:ext>
            </a:extLst>
          </p:cNvPr>
          <p:cNvSpPr/>
          <p:nvPr/>
        </p:nvSpPr>
        <p:spPr>
          <a:xfrm>
            <a:off x="9031832" y="3778167"/>
            <a:ext cx="2573707" cy="2314168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GAME OVER!</a:t>
            </a:r>
            <a:b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</a:br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79" name="テキスト ボックス 178">
            <a:extLst>
              <a:ext uri="{FF2B5EF4-FFF2-40B4-BE49-F238E27FC236}">
                <a16:creationId xmlns:a16="http://schemas.microsoft.com/office/drawing/2014/main" id="{7CB1A194-3961-D750-C940-A190FA281992}"/>
              </a:ext>
            </a:extLst>
          </p:cNvPr>
          <p:cNvSpPr txBox="1"/>
          <p:nvPr/>
        </p:nvSpPr>
        <p:spPr>
          <a:xfrm>
            <a:off x="10043259" y="2835093"/>
            <a:ext cx="595286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Retry</a:t>
            </a:r>
            <a:endParaRPr kumimoji="1" lang="ja-JP" altLang="en-US" sz="1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80" name="テキスト ボックス 179">
            <a:extLst>
              <a:ext uri="{FF2B5EF4-FFF2-40B4-BE49-F238E27FC236}">
                <a16:creationId xmlns:a16="http://schemas.microsoft.com/office/drawing/2014/main" id="{88D77362-B5F6-1194-4B5B-AA46F72A5A55}"/>
              </a:ext>
            </a:extLst>
          </p:cNvPr>
          <p:cNvSpPr txBox="1"/>
          <p:nvPr/>
        </p:nvSpPr>
        <p:spPr>
          <a:xfrm>
            <a:off x="10058468" y="5060372"/>
            <a:ext cx="595286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Retry</a:t>
            </a:r>
            <a:endParaRPr kumimoji="1" lang="ja-JP" altLang="en-US" sz="1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81" name="矢印: 右 180">
            <a:extLst>
              <a:ext uri="{FF2B5EF4-FFF2-40B4-BE49-F238E27FC236}">
                <a16:creationId xmlns:a16="http://schemas.microsoft.com/office/drawing/2014/main" id="{81EA54D0-53A4-2D06-7A7C-533BC71CD941}"/>
              </a:ext>
            </a:extLst>
          </p:cNvPr>
          <p:cNvSpPr/>
          <p:nvPr/>
        </p:nvSpPr>
        <p:spPr>
          <a:xfrm rot="8017574">
            <a:off x="3131274" y="2167582"/>
            <a:ext cx="2580808" cy="40226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2" name="正方形/長方形 181">
            <a:extLst>
              <a:ext uri="{FF2B5EF4-FFF2-40B4-BE49-F238E27FC236}">
                <a16:creationId xmlns:a16="http://schemas.microsoft.com/office/drawing/2014/main" id="{1973173F-768F-072B-212F-7D22B7A0CB88}"/>
              </a:ext>
            </a:extLst>
          </p:cNvPr>
          <p:cNvSpPr/>
          <p:nvPr/>
        </p:nvSpPr>
        <p:spPr>
          <a:xfrm>
            <a:off x="5253537" y="1367108"/>
            <a:ext cx="3793056" cy="18198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3" name="テキスト ボックス 182">
            <a:extLst>
              <a:ext uri="{FF2B5EF4-FFF2-40B4-BE49-F238E27FC236}">
                <a16:creationId xmlns:a16="http://schemas.microsoft.com/office/drawing/2014/main" id="{1C171092-789C-FD67-6907-EA33E3C495CA}"/>
              </a:ext>
            </a:extLst>
          </p:cNvPr>
          <p:cNvSpPr txBox="1"/>
          <p:nvPr/>
        </p:nvSpPr>
        <p:spPr>
          <a:xfrm>
            <a:off x="5210280" y="1528277"/>
            <a:ext cx="1673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Retry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ボタンでスタート画面へ</a:t>
            </a:r>
          </a:p>
        </p:txBody>
      </p:sp>
    </p:spTree>
    <p:extLst>
      <p:ext uri="{BB962C8B-B14F-4D97-AF65-F5344CB8AC3E}">
        <p14:creationId xmlns:p14="http://schemas.microsoft.com/office/powerpoint/2010/main" val="1734874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D927366-A2BA-562F-C5A8-9F56A5989CF9}"/>
              </a:ext>
            </a:extLst>
          </p:cNvPr>
          <p:cNvSpPr/>
          <p:nvPr/>
        </p:nvSpPr>
        <p:spPr>
          <a:xfrm>
            <a:off x="0" y="0"/>
            <a:ext cx="12192000" cy="12615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355600"/>
            <a:r>
              <a:rPr kumimoji="1" lang="en-US" altLang="ja-JP" sz="54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- </a:t>
            </a:r>
            <a:r>
              <a:rPr kumimoji="1" lang="ja-JP" altLang="en-US" sz="54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ゲームデザイン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EFF9B82-349E-343B-1624-46E671061878}"/>
              </a:ext>
            </a:extLst>
          </p:cNvPr>
          <p:cNvSpPr txBox="1"/>
          <p:nvPr/>
        </p:nvSpPr>
        <p:spPr>
          <a:xfrm>
            <a:off x="372535" y="1537646"/>
            <a:ext cx="6002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ChatGPT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にゲームデザインの入力</a:t>
            </a:r>
            <a:endParaRPr kumimoji="1"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BB07360-382F-400B-E6F2-4EDC82D847E8}"/>
              </a:ext>
            </a:extLst>
          </p:cNvPr>
          <p:cNvSpPr/>
          <p:nvPr/>
        </p:nvSpPr>
        <p:spPr>
          <a:xfrm>
            <a:off x="652530" y="5499445"/>
            <a:ext cx="9372005" cy="836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61A47339-2C22-8635-668D-B42E11A604D9}"/>
              </a:ext>
            </a:extLst>
          </p:cNvPr>
          <p:cNvSpPr/>
          <p:nvPr/>
        </p:nvSpPr>
        <p:spPr>
          <a:xfrm>
            <a:off x="0" y="6112933"/>
            <a:ext cx="12192000" cy="7450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33283B3-AEC3-EC1D-EBF1-BC89274B442D}"/>
              </a:ext>
            </a:extLst>
          </p:cNvPr>
          <p:cNvSpPr/>
          <p:nvPr/>
        </p:nvSpPr>
        <p:spPr>
          <a:xfrm>
            <a:off x="758066" y="2149226"/>
            <a:ext cx="9020934" cy="3318264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5525B89-8920-D625-E11C-52DC7508FE76}"/>
              </a:ext>
            </a:extLst>
          </p:cNvPr>
          <p:cNvSpPr txBox="1"/>
          <p:nvPr/>
        </p:nvSpPr>
        <p:spPr>
          <a:xfrm>
            <a:off x="4248299" y="1964560"/>
            <a:ext cx="204046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ChatGPT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の応答⑤</a:t>
            </a:r>
            <a:endParaRPr kumimoji="1"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アドイン 1" title="Web ビューアー">
                <a:extLst>
                  <a:ext uri="{FF2B5EF4-FFF2-40B4-BE49-F238E27FC236}">
                    <a16:creationId xmlns:a16="http://schemas.microsoft.com/office/drawing/2014/main" id="{FF2FF271-777A-E2D3-502E-E2278A70958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60236313"/>
                  </p:ext>
                </p:extLst>
              </p:nvPr>
            </p:nvGraphicFramePr>
            <p:xfrm>
              <a:off x="800398" y="2195837"/>
              <a:ext cx="8906932" cy="3724812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アドイン 1" title="Web ビューアー">
                <a:extLst>
                  <a:ext uri="{FF2B5EF4-FFF2-40B4-BE49-F238E27FC236}">
                    <a16:creationId xmlns:a16="http://schemas.microsoft.com/office/drawing/2014/main" id="{FF2FF271-777A-E2D3-502E-E2278A70958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0398" y="2195837"/>
                <a:ext cx="8906932" cy="372481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94883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Game controller">
            <a:extLst>
              <a:ext uri="{FF2B5EF4-FFF2-40B4-BE49-F238E27FC236}">
                <a16:creationId xmlns:a16="http://schemas.microsoft.com/office/drawing/2014/main" id="{75DC9B13-3786-A589-A01F-D033E308C3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" name="タイトル 1">
            <a:extLst>
              <a:ext uri="{FF2B5EF4-FFF2-40B4-BE49-F238E27FC236}">
                <a16:creationId xmlns:a16="http://schemas.microsoft.com/office/drawing/2014/main" id="{EA2D6A1D-A805-961E-69A3-44B22E766D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1028" y="2551299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kumimoji="1" lang="en-US" altLang="ja-JP" sz="4000" dirty="0">
                <a:solidFill>
                  <a:schemeClr val="tx2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ChatGPT</a:t>
            </a:r>
            <a:r>
              <a:rPr kumimoji="1" lang="ja-JP" altLang="en-US" sz="4000" dirty="0">
                <a:solidFill>
                  <a:schemeClr val="tx2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を使ってゲームを作ろう！</a:t>
            </a:r>
          </a:p>
        </p:txBody>
      </p:sp>
      <p:sp>
        <p:nvSpPr>
          <p:cNvPr id="20" name="字幕 2">
            <a:extLst>
              <a:ext uri="{FF2B5EF4-FFF2-40B4-BE49-F238E27FC236}">
                <a16:creationId xmlns:a16="http://schemas.microsoft.com/office/drawing/2014/main" id="{9E7CB235-B7F6-21D9-5D3E-DC21AD5F8F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kumimoji="1" lang="ja-JP" altLang="en-US" sz="2000" dirty="0">
                <a:solidFill>
                  <a:schemeClr val="tx2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第</a:t>
            </a:r>
            <a:r>
              <a:rPr lang="en-US" altLang="ja-JP" sz="2000" dirty="0">
                <a:solidFill>
                  <a:schemeClr val="tx2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2</a:t>
            </a:r>
            <a:r>
              <a:rPr kumimoji="1" lang="ja-JP" altLang="en-US" sz="2000" dirty="0">
                <a:solidFill>
                  <a:schemeClr val="tx2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講 </a:t>
            </a:r>
            <a:r>
              <a:rPr lang="ja-JP" altLang="en-US" sz="2000" dirty="0">
                <a:solidFill>
                  <a:schemeClr val="tx2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ゲーム作成② </a:t>
            </a:r>
            <a:r>
              <a:rPr lang="en-US" altLang="ja-JP" sz="2000" dirty="0">
                <a:solidFill>
                  <a:schemeClr val="tx2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(</a:t>
            </a:r>
            <a:r>
              <a:rPr lang="ja-JP" altLang="en-US" sz="2000" dirty="0">
                <a:solidFill>
                  <a:schemeClr val="tx2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画面構成の実装</a:t>
            </a:r>
            <a:r>
              <a:rPr lang="en-US" altLang="ja-JP" sz="2000" dirty="0">
                <a:solidFill>
                  <a:schemeClr val="tx2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)</a:t>
            </a:r>
            <a:endParaRPr kumimoji="1" lang="ja-JP" altLang="en-US" sz="2000" dirty="0">
              <a:solidFill>
                <a:schemeClr val="tx2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0163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1ED93DE-B581-C49E-7AB9-CD46A2DD7EA9}"/>
              </a:ext>
            </a:extLst>
          </p:cNvPr>
          <p:cNvSpPr txBox="1"/>
          <p:nvPr/>
        </p:nvSpPr>
        <p:spPr>
          <a:xfrm>
            <a:off x="481018" y="1600668"/>
            <a:ext cx="7426850" cy="2312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82663" indent="-982663" defTabSz="324612">
              <a:spcAft>
                <a:spcPts val="600"/>
              </a:spcAft>
            </a:pPr>
            <a:r>
              <a:rPr kumimoji="1" lang="ja-JP" altLang="en-US" sz="1988" kern="12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・</a:t>
            </a:r>
            <a:r>
              <a:rPr kumimoji="1" lang="ja-JP" altLang="en-US" sz="1988" strike="sngStrike" kern="1200" dirty="0">
                <a:solidFill>
                  <a:schemeClr val="bg1">
                    <a:lumMod val="8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第</a:t>
            </a:r>
            <a:r>
              <a:rPr kumimoji="1" lang="en-US" altLang="ja-JP" sz="1988" strike="sngStrike" kern="1200" dirty="0">
                <a:solidFill>
                  <a:schemeClr val="bg1">
                    <a:lumMod val="8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1</a:t>
            </a:r>
            <a:r>
              <a:rPr kumimoji="1" lang="ja-JP" altLang="en-US" sz="1988" strike="sngStrike" kern="1200" dirty="0">
                <a:solidFill>
                  <a:schemeClr val="bg1">
                    <a:lumMod val="8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講</a:t>
            </a:r>
            <a:r>
              <a:rPr kumimoji="1" lang="en-US" altLang="ja-JP" sz="1988" strike="sngStrike" dirty="0">
                <a:solidFill>
                  <a:schemeClr val="bg1">
                    <a:lumMod val="8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</a:t>
            </a:r>
            <a:r>
              <a:rPr lang="en-US" altLang="ja-JP" sz="1988" strike="sngStrike" kern="1200" dirty="0">
                <a:solidFill>
                  <a:schemeClr val="bg1">
                    <a:lumMod val="8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:</a:t>
            </a:r>
            <a:r>
              <a:rPr lang="ja-JP" altLang="en-US" sz="1988" strike="sngStrike" kern="1200" dirty="0">
                <a:solidFill>
                  <a:schemeClr val="bg1">
                    <a:lumMod val="8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 </a:t>
            </a:r>
            <a:r>
              <a:rPr lang="en-US" altLang="ja-JP" sz="1988" strike="sngStrike" kern="1200" dirty="0">
                <a:solidFill>
                  <a:schemeClr val="bg1">
                    <a:lumMod val="8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ChatGPT</a:t>
            </a:r>
            <a:r>
              <a:rPr lang="ja-JP" altLang="en-US" sz="1988" strike="sngStrike" kern="1200" dirty="0">
                <a:solidFill>
                  <a:schemeClr val="bg1">
                    <a:lumMod val="8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の概要説明・導入、ゲーム制作の環境構築</a:t>
            </a:r>
            <a:endParaRPr lang="en-US" altLang="ja-JP" sz="1988" strike="sngStrike" kern="1200" dirty="0">
              <a:solidFill>
                <a:schemeClr val="bg1">
                  <a:lumMod val="85000"/>
                </a:schemeClr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  <a:cs typeface="+mn-cs"/>
            </a:endParaRPr>
          </a:p>
          <a:p>
            <a:pPr marL="982663" indent="-982663" defTabSz="324612">
              <a:spcAft>
                <a:spcPts val="600"/>
              </a:spcAft>
            </a:pPr>
            <a:r>
              <a:rPr lang="ja-JP" altLang="en-US" sz="1988" kern="12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・</a:t>
            </a:r>
            <a:r>
              <a:rPr lang="ja-JP" altLang="en-US" sz="1988" kern="1200" dirty="0">
                <a:solidFill>
                  <a:schemeClr val="accent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第</a:t>
            </a:r>
            <a:r>
              <a:rPr lang="en-US" altLang="ja-JP" sz="1988" kern="1200" dirty="0">
                <a:solidFill>
                  <a:schemeClr val="accent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2</a:t>
            </a:r>
            <a:r>
              <a:rPr lang="ja-JP" altLang="en-US" sz="1988" kern="1200" dirty="0">
                <a:solidFill>
                  <a:schemeClr val="accent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講</a:t>
            </a:r>
            <a:r>
              <a:rPr lang="ja-JP" altLang="en-US" sz="1988" dirty="0">
                <a:solidFill>
                  <a:schemeClr val="accent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</a:t>
            </a:r>
            <a:r>
              <a:rPr lang="en-US" altLang="ja-JP" sz="1988" kern="1200" dirty="0">
                <a:solidFill>
                  <a:schemeClr val="accent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: </a:t>
            </a:r>
            <a:r>
              <a:rPr lang="ja-JP" altLang="en-US" sz="1988" kern="1200" dirty="0">
                <a:solidFill>
                  <a:schemeClr val="accent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ゲーム作成① </a:t>
            </a:r>
            <a:r>
              <a:rPr lang="en-US" altLang="ja-JP" sz="1988" kern="1200" dirty="0">
                <a:solidFill>
                  <a:schemeClr val="accent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(</a:t>
            </a:r>
            <a:r>
              <a:rPr lang="ja-JP" altLang="en-US" sz="1988" kern="1200" dirty="0">
                <a:solidFill>
                  <a:schemeClr val="accent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画面構成の実装</a:t>
            </a:r>
            <a:r>
              <a:rPr lang="en-US" altLang="ja-JP" sz="1988" kern="1200" dirty="0">
                <a:solidFill>
                  <a:schemeClr val="accent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)</a:t>
            </a:r>
          </a:p>
          <a:p>
            <a:pPr marL="982663" indent="-982663" defTabSz="324612">
              <a:spcAft>
                <a:spcPts val="600"/>
              </a:spcAft>
            </a:pPr>
            <a:r>
              <a:rPr lang="ja-JP" altLang="en-US" sz="1988" kern="12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・第</a:t>
            </a:r>
            <a:r>
              <a:rPr lang="en-US" altLang="ja-JP" sz="1988" kern="12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3</a:t>
            </a:r>
            <a:r>
              <a:rPr lang="ja-JP" altLang="en-US" sz="1988" kern="12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講</a:t>
            </a:r>
            <a:r>
              <a:rPr lang="en-US" altLang="ja-JP" sz="1988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</a:t>
            </a:r>
            <a:r>
              <a:rPr lang="en-US" altLang="ja-JP" sz="1988" kern="12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: </a:t>
            </a:r>
            <a:r>
              <a:rPr lang="ja-JP" altLang="en-US" sz="1988" kern="12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ゲーム作成② </a:t>
            </a:r>
            <a:r>
              <a:rPr lang="en-US" altLang="ja-JP" sz="1988" kern="12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(</a:t>
            </a:r>
            <a:r>
              <a:rPr lang="ja-JP" altLang="en-US" sz="1988" kern="12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ゲームロジックの実装</a:t>
            </a:r>
            <a:r>
              <a:rPr lang="en-US" altLang="ja-JP" sz="1988" kern="12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)</a:t>
            </a:r>
          </a:p>
          <a:p>
            <a:pPr marL="982663" indent="-982663" defTabSz="324612">
              <a:spcAft>
                <a:spcPts val="600"/>
              </a:spcAft>
            </a:pPr>
            <a:r>
              <a:rPr lang="ja-JP" altLang="en-US" sz="1988" kern="12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・第</a:t>
            </a:r>
            <a:r>
              <a:rPr lang="en-US" altLang="ja-JP" sz="1988" kern="12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4</a:t>
            </a:r>
            <a:r>
              <a:rPr lang="ja-JP" altLang="en-US" sz="1988" kern="12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講</a:t>
            </a:r>
            <a:r>
              <a:rPr lang="en-US" altLang="ja-JP" sz="1988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</a:t>
            </a:r>
            <a:r>
              <a:rPr lang="en-US" altLang="ja-JP" sz="1988" kern="12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: </a:t>
            </a:r>
            <a:r>
              <a:rPr lang="ja-JP" altLang="en-US" sz="1988" kern="12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ゲーム作成③ </a:t>
            </a:r>
            <a:r>
              <a:rPr lang="en-US" altLang="ja-JP" sz="1988" kern="12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(</a:t>
            </a:r>
            <a:r>
              <a:rPr lang="ja-JP" altLang="en-US" sz="1988" kern="12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ゲームクリア、ゲームオーバー時の実装</a:t>
            </a:r>
            <a:r>
              <a:rPr lang="en-US" altLang="ja-JP" sz="1988" kern="12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)</a:t>
            </a:r>
          </a:p>
          <a:p>
            <a:pPr marL="982663" indent="-982663" defTabSz="324612">
              <a:spcAft>
                <a:spcPts val="600"/>
              </a:spcAft>
            </a:pPr>
            <a:r>
              <a:rPr lang="ja-JP" altLang="en-US" sz="1988" kern="12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・第</a:t>
            </a:r>
            <a:r>
              <a:rPr lang="en-US" altLang="ja-JP" sz="1988" kern="12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5</a:t>
            </a:r>
            <a:r>
              <a:rPr lang="ja-JP" altLang="en-US" sz="1988" kern="12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講</a:t>
            </a:r>
            <a:r>
              <a:rPr lang="en-US" altLang="ja-JP" sz="1988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</a:t>
            </a:r>
            <a:r>
              <a:rPr lang="en-US" altLang="ja-JP" sz="1988" kern="12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: </a:t>
            </a:r>
            <a:r>
              <a:rPr lang="ja-JP" altLang="en-US" sz="1988" kern="12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調整と公開 </a:t>
            </a:r>
            <a:r>
              <a:rPr lang="en-US" altLang="ja-JP" sz="1988" kern="12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(</a:t>
            </a:r>
            <a:r>
              <a:rPr lang="ja-JP" altLang="en-US" sz="1988" kern="12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バグの修正、公開サーバーの用意、デプロイ</a:t>
            </a:r>
            <a:r>
              <a:rPr lang="en-US" altLang="ja-JP" sz="1988" kern="12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)</a:t>
            </a:r>
          </a:p>
          <a:p>
            <a:pPr marL="982663" indent="-982663" defTabSz="324612">
              <a:spcAft>
                <a:spcPts val="600"/>
              </a:spcAft>
            </a:pPr>
            <a:r>
              <a:rPr lang="ja-JP" altLang="en-US" sz="1988" kern="12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・第</a:t>
            </a:r>
            <a:r>
              <a:rPr lang="en-US" altLang="ja-JP" sz="1988" kern="12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6</a:t>
            </a:r>
            <a:r>
              <a:rPr lang="ja-JP" altLang="en-US" sz="1988" kern="12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講</a:t>
            </a:r>
            <a:r>
              <a:rPr lang="en-US" altLang="ja-JP" sz="1988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</a:t>
            </a:r>
            <a:r>
              <a:rPr lang="en-US" altLang="ja-JP" sz="1988" kern="12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: </a:t>
            </a:r>
            <a:r>
              <a:rPr lang="ja-JP" altLang="en-US" sz="1988" kern="12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アップグレード </a:t>
            </a:r>
            <a:r>
              <a:rPr lang="en-US" altLang="ja-JP" sz="1988" kern="12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(</a:t>
            </a:r>
            <a:r>
              <a:rPr lang="ja-JP" altLang="en-US" sz="1988" kern="12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拡張機能追加、まとめ</a:t>
            </a:r>
            <a:r>
              <a:rPr lang="en-US" altLang="ja-JP" sz="1988" kern="12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)</a:t>
            </a:r>
            <a:endParaRPr lang="en-US" altLang="ja-JP" sz="2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pic>
        <p:nvPicPr>
          <p:cNvPr id="3" name="図 2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6EFB9D28-7B0F-8E61-7488-3245EBDCB9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940" y="1958507"/>
            <a:ext cx="2941657" cy="1954717"/>
          </a:xfrm>
          <a:prstGeom prst="rect">
            <a:avLst/>
          </a:prstGeom>
        </p:spPr>
      </p:pic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54C7006-3021-A138-BD5F-F5B15865710A}"/>
              </a:ext>
            </a:extLst>
          </p:cNvPr>
          <p:cNvSpPr/>
          <p:nvPr/>
        </p:nvSpPr>
        <p:spPr>
          <a:xfrm>
            <a:off x="0" y="0"/>
            <a:ext cx="12192000" cy="12615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355600"/>
            <a:r>
              <a:rPr kumimoji="1" lang="ja-JP" altLang="en-US" sz="54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講義計画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9FA22AC-4679-050F-D9E5-D42070689398}"/>
              </a:ext>
            </a:extLst>
          </p:cNvPr>
          <p:cNvSpPr/>
          <p:nvPr/>
        </p:nvSpPr>
        <p:spPr>
          <a:xfrm>
            <a:off x="0" y="6112933"/>
            <a:ext cx="12192000" cy="7450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3209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D927366-A2BA-562F-C5A8-9F56A5989CF9}"/>
              </a:ext>
            </a:extLst>
          </p:cNvPr>
          <p:cNvSpPr/>
          <p:nvPr/>
        </p:nvSpPr>
        <p:spPr>
          <a:xfrm>
            <a:off x="0" y="0"/>
            <a:ext cx="12192000" cy="12615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355600"/>
            <a:r>
              <a:rPr kumimoji="1" lang="en-US" altLang="ja-JP" sz="54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- </a:t>
            </a:r>
            <a:r>
              <a:rPr kumimoji="1" lang="ja-JP" altLang="en-US" sz="54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基本構造の実装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EFF9B82-349E-343B-1624-46E671061878}"/>
              </a:ext>
            </a:extLst>
          </p:cNvPr>
          <p:cNvSpPr txBox="1"/>
          <p:nvPr/>
        </p:nvSpPr>
        <p:spPr>
          <a:xfrm>
            <a:off x="372534" y="1537646"/>
            <a:ext cx="82634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ゲーム画面</a:t>
            </a: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(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ゲームボード、各数字タイルやタイトルなど</a:t>
            </a: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)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、タイル生成機能の準備</a:t>
            </a:r>
            <a:b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</a:br>
            <a:b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</a:br>
            <a:endParaRPr kumimoji="1"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実際のゲーム画面で必要なものとは？</a:t>
            </a:r>
            <a:b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</a:br>
            <a:b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</a:br>
            <a:endParaRPr kumimoji="1"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ゲーム画面を作るうえで気を付けるべき点は？</a:t>
            </a:r>
            <a:endParaRPr kumimoji="1"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61A47339-2C22-8635-668D-B42E11A604D9}"/>
              </a:ext>
            </a:extLst>
          </p:cNvPr>
          <p:cNvSpPr/>
          <p:nvPr/>
        </p:nvSpPr>
        <p:spPr>
          <a:xfrm>
            <a:off x="0" y="6112933"/>
            <a:ext cx="12192000" cy="7450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441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D927366-A2BA-562F-C5A8-9F56A5989CF9}"/>
              </a:ext>
            </a:extLst>
          </p:cNvPr>
          <p:cNvSpPr/>
          <p:nvPr/>
        </p:nvSpPr>
        <p:spPr>
          <a:xfrm>
            <a:off x="0" y="0"/>
            <a:ext cx="12192000" cy="12615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355600"/>
            <a:r>
              <a:rPr kumimoji="1" lang="en-US" altLang="ja-JP" sz="54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- </a:t>
            </a:r>
            <a:r>
              <a:rPr kumimoji="1" lang="ja-JP" altLang="en-US" sz="54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基本構造の実装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EFF9B82-349E-343B-1624-46E671061878}"/>
              </a:ext>
            </a:extLst>
          </p:cNvPr>
          <p:cNvSpPr txBox="1"/>
          <p:nvPr/>
        </p:nvSpPr>
        <p:spPr>
          <a:xfrm>
            <a:off x="372535" y="1537646"/>
            <a:ext cx="68833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ゲーム画面</a:t>
            </a: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(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各数字タイルやタイトルなど</a:t>
            </a: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)</a:t>
            </a:r>
            <a:b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</a:br>
            <a:endParaRPr kumimoji="1"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ChatGPT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</a:t>
            </a: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Plus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での画像入力を試してみる</a:t>
            </a:r>
            <a:endParaRPr kumimoji="1"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37BEC83-6A02-C481-62D4-AEF7F12B6A98}"/>
              </a:ext>
            </a:extLst>
          </p:cNvPr>
          <p:cNvSpPr txBox="1"/>
          <p:nvPr/>
        </p:nvSpPr>
        <p:spPr>
          <a:xfrm>
            <a:off x="9779002" y="2373574"/>
            <a:ext cx="2412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・</a:t>
            </a: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GPT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に入力した画像</a:t>
            </a:r>
            <a:endParaRPr kumimoji="1"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pic>
        <p:nvPicPr>
          <p:cNvPr id="7" name="図 6" descr="カレンダー&#10;&#10;自動的に生成された説明">
            <a:extLst>
              <a:ext uri="{FF2B5EF4-FFF2-40B4-BE49-F238E27FC236}">
                <a16:creationId xmlns:a16="http://schemas.microsoft.com/office/drawing/2014/main" id="{A5E62C4A-22D0-4CA5-BAC4-E4D6E24B8D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026" y="2760133"/>
            <a:ext cx="2136429" cy="2030033"/>
          </a:xfrm>
          <a:prstGeom prst="rect">
            <a:avLst/>
          </a:prstGeom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8" name="アドイン 7">
                <a:extLst>
                  <a:ext uri="{FF2B5EF4-FFF2-40B4-BE49-F238E27FC236}">
                    <a16:creationId xmlns:a16="http://schemas.microsoft.com/office/drawing/2014/main" id="{D8DFEFE9-7867-D919-A1FA-A2AE808B805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16363078"/>
                  </p:ext>
                </p:extLst>
              </p:nvPr>
            </p:nvGraphicFramePr>
            <p:xfrm>
              <a:off x="372535" y="2495430"/>
              <a:ext cx="9465732" cy="3803189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8" name="アドイン 7">
                <a:extLst>
                  <a:ext uri="{FF2B5EF4-FFF2-40B4-BE49-F238E27FC236}">
                    <a16:creationId xmlns:a16="http://schemas.microsoft.com/office/drawing/2014/main" id="{D8DFEFE9-7867-D919-A1FA-A2AE808B805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2535" y="2495430"/>
                <a:ext cx="9465732" cy="3803189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61A47339-2C22-8635-668D-B42E11A604D9}"/>
              </a:ext>
            </a:extLst>
          </p:cNvPr>
          <p:cNvSpPr/>
          <p:nvPr/>
        </p:nvSpPr>
        <p:spPr>
          <a:xfrm>
            <a:off x="0" y="6112933"/>
            <a:ext cx="12192000" cy="7450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13213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D927366-A2BA-562F-C5A8-9F56A5989CF9}"/>
              </a:ext>
            </a:extLst>
          </p:cNvPr>
          <p:cNvSpPr/>
          <p:nvPr/>
        </p:nvSpPr>
        <p:spPr>
          <a:xfrm>
            <a:off x="0" y="0"/>
            <a:ext cx="12192000" cy="12615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355600"/>
            <a:r>
              <a:rPr kumimoji="1" lang="en-US" altLang="ja-JP" sz="54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- </a:t>
            </a:r>
            <a:r>
              <a:rPr kumimoji="1" lang="ja-JP" altLang="en-US" sz="54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基本構造の実装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37BEC83-6A02-C481-62D4-AEF7F12B6A98}"/>
              </a:ext>
            </a:extLst>
          </p:cNvPr>
          <p:cNvSpPr txBox="1"/>
          <p:nvPr/>
        </p:nvSpPr>
        <p:spPr>
          <a:xfrm>
            <a:off x="3347492" y="3291972"/>
            <a:ext cx="2412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・</a:t>
            </a: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GPT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に入力した画像</a:t>
            </a:r>
            <a:endParaRPr kumimoji="1"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pic>
        <p:nvPicPr>
          <p:cNvPr id="7" name="図 6" descr="カレンダー&#10;&#10;自動的に生成された説明">
            <a:extLst>
              <a:ext uri="{FF2B5EF4-FFF2-40B4-BE49-F238E27FC236}">
                <a16:creationId xmlns:a16="http://schemas.microsoft.com/office/drawing/2014/main" id="{A5E62C4A-22D0-4CA5-BAC4-E4D6E24B8D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1069" y="3641738"/>
            <a:ext cx="2468437" cy="2345507"/>
          </a:xfrm>
          <a:prstGeom prst="rect">
            <a:avLst/>
          </a:prstGeom>
        </p:spPr>
      </p:pic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61A47339-2C22-8635-668D-B42E11A604D9}"/>
              </a:ext>
            </a:extLst>
          </p:cNvPr>
          <p:cNvSpPr/>
          <p:nvPr/>
        </p:nvSpPr>
        <p:spPr>
          <a:xfrm>
            <a:off x="0" y="6112933"/>
            <a:ext cx="12192000" cy="7450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893B41EA-A60E-E403-B9B7-69622DA690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3646" y="3775308"/>
            <a:ext cx="3026691" cy="1880584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271E09A-FC05-96A6-B9C1-22FA0B54D067}"/>
              </a:ext>
            </a:extLst>
          </p:cNvPr>
          <p:cNvSpPr txBox="1"/>
          <p:nvPr/>
        </p:nvSpPr>
        <p:spPr>
          <a:xfrm>
            <a:off x="6234458" y="3291972"/>
            <a:ext cx="2412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・作成されたページ</a:t>
            </a:r>
            <a:endParaRPr kumimoji="1"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6ABE67F-62E9-076E-2457-62D7CAD17048}"/>
              </a:ext>
            </a:extLst>
          </p:cNvPr>
          <p:cNvSpPr txBox="1"/>
          <p:nvPr/>
        </p:nvSpPr>
        <p:spPr>
          <a:xfrm>
            <a:off x="372535" y="1537646"/>
            <a:ext cx="99059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画像入力では情報が複雑すぎる</a:t>
            </a: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…?</a:t>
            </a:r>
            <a:b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</a:br>
            <a:endParaRPr kumimoji="1"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画像認識機能はまだ研究段階</a:t>
            </a: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(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カラーコードの出力も不可</a:t>
            </a: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)</a:t>
            </a:r>
            <a:b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</a:br>
            <a:endParaRPr kumimoji="1"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画像をテキストで認識するのみで、おそらくそのテキストから</a:t>
            </a: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web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ページを作成した可能性</a:t>
            </a:r>
            <a:b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</a:br>
            <a:endParaRPr kumimoji="1"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456541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D927366-A2BA-562F-C5A8-9F56A5989CF9}"/>
              </a:ext>
            </a:extLst>
          </p:cNvPr>
          <p:cNvSpPr/>
          <p:nvPr/>
        </p:nvSpPr>
        <p:spPr>
          <a:xfrm>
            <a:off x="0" y="0"/>
            <a:ext cx="12192000" cy="12615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355600"/>
            <a:r>
              <a:rPr kumimoji="1" lang="en-US" altLang="ja-JP" sz="54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- </a:t>
            </a:r>
            <a:r>
              <a:rPr kumimoji="1" lang="ja-JP" altLang="en-US" sz="54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基本構造の実装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61A47339-2C22-8635-668D-B42E11A604D9}"/>
              </a:ext>
            </a:extLst>
          </p:cNvPr>
          <p:cNvSpPr/>
          <p:nvPr/>
        </p:nvSpPr>
        <p:spPr>
          <a:xfrm>
            <a:off x="0" y="6112933"/>
            <a:ext cx="12192000" cy="7450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6ABE67F-62E9-076E-2457-62D7CAD17048}"/>
              </a:ext>
            </a:extLst>
          </p:cNvPr>
          <p:cNvSpPr txBox="1"/>
          <p:nvPr/>
        </p:nvSpPr>
        <p:spPr>
          <a:xfrm>
            <a:off x="372535" y="1537646"/>
            <a:ext cx="9905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テキストでデザインを細かく指定</a:t>
            </a:r>
            <a:endParaRPr kumimoji="1"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アドイン 3">
                <a:extLst>
                  <a:ext uri="{FF2B5EF4-FFF2-40B4-BE49-F238E27FC236}">
                    <a16:creationId xmlns:a16="http://schemas.microsoft.com/office/drawing/2014/main" id="{03C507D9-4FCF-57C5-C1D8-FAC00ADC581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78718592"/>
                  </p:ext>
                </p:extLst>
              </p:nvPr>
            </p:nvGraphicFramePr>
            <p:xfrm>
              <a:off x="694267" y="1906978"/>
              <a:ext cx="9144000" cy="4121289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アドイン 3">
                <a:extLst>
                  <a:ext uri="{FF2B5EF4-FFF2-40B4-BE49-F238E27FC236}">
                    <a16:creationId xmlns:a16="http://schemas.microsoft.com/office/drawing/2014/main" id="{03C507D9-4FCF-57C5-C1D8-FAC00ADC581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4267" y="1906978"/>
                <a:ext cx="9144000" cy="412128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254243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D927366-A2BA-562F-C5A8-9F56A5989CF9}"/>
              </a:ext>
            </a:extLst>
          </p:cNvPr>
          <p:cNvSpPr/>
          <p:nvPr/>
        </p:nvSpPr>
        <p:spPr>
          <a:xfrm>
            <a:off x="0" y="0"/>
            <a:ext cx="12192000" cy="12615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355600"/>
            <a:r>
              <a:rPr kumimoji="1" lang="en-US" altLang="ja-JP" sz="54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- </a:t>
            </a:r>
            <a:r>
              <a:rPr kumimoji="1" lang="ja-JP" altLang="en-US" sz="54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基本構造の実装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61A47339-2C22-8635-668D-B42E11A604D9}"/>
              </a:ext>
            </a:extLst>
          </p:cNvPr>
          <p:cNvSpPr/>
          <p:nvPr/>
        </p:nvSpPr>
        <p:spPr>
          <a:xfrm>
            <a:off x="0" y="6112933"/>
            <a:ext cx="12192000" cy="7450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 descr="アイコン&#10;&#10;自動的に生成された説明">
            <a:extLst>
              <a:ext uri="{FF2B5EF4-FFF2-40B4-BE49-F238E27FC236}">
                <a16:creationId xmlns:a16="http://schemas.microsoft.com/office/drawing/2014/main" id="{7F2E9219-1EA1-C016-E17B-48C919AE9A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384" y="3266543"/>
            <a:ext cx="2225182" cy="2705737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AD6A5ED-A76E-A3D1-94B1-4E5874E8E465}"/>
              </a:ext>
            </a:extLst>
          </p:cNvPr>
          <p:cNvSpPr txBox="1"/>
          <p:nvPr/>
        </p:nvSpPr>
        <p:spPr>
          <a:xfrm>
            <a:off x="6392335" y="2882953"/>
            <a:ext cx="2412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・作成された</a:t>
            </a: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UI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95E64D6-8A77-4A0B-65E7-65C3DB674238}"/>
              </a:ext>
            </a:extLst>
          </p:cNvPr>
          <p:cNvSpPr txBox="1"/>
          <p:nvPr/>
        </p:nvSpPr>
        <p:spPr>
          <a:xfrm>
            <a:off x="372535" y="1537646"/>
            <a:ext cx="72305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入力情報が抽象的かつ複雑</a:t>
            </a:r>
            <a:b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</a:b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→小分けにして入力すべき</a:t>
            </a:r>
            <a:b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</a:br>
            <a:endParaRPr kumimoji="1"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実際</a:t>
            </a: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(GPT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不使用</a:t>
            </a: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)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のゲーム作成における</a:t>
            </a: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UI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の指定方法は？</a:t>
            </a:r>
            <a:b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</a:br>
            <a:endParaRPr kumimoji="1"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5F586EE-28EF-56FB-5AFA-1CE2E4FEE840}"/>
              </a:ext>
            </a:extLst>
          </p:cNvPr>
          <p:cNvSpPr txBox="1"/>
          <p:nvPr/>
        </p:nvSpPr>
        <p:spPr>
          <a:xfrm>
            <a:off x="3382435" y="2882953"/>
            <a:ext cx="2412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・作成したい</a:t>
            </a: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UI</a:t>
            </a:r>
          </a:p>
        </p:txBody>
      </p:sp>
      <p:pic>
        <p:nvPicPr>
          <p:cNvPr id="8" name="図 7" descr="カレンダー&#10;&#10;自動的に生成された説明">
            <a:extLst>
              <a:ext uri="{FF2B5EF4-FFF2-40B4-BE49-F238E27FC236}">
                <a16:creationId xmlns:a16="http://schemas.microsoft.com/office/drawing/2014/main" id="{67703A39-DB4E-5D18-F749-EFEF341639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093" y="3237399"/>
            <a:ext cx="3010907" cy="2860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9315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D927366-A2BA-562F-C5A8-9F56A5989CF9}"/>
              </a:ext>
            </a:extLst>
          </p:cNvPr>
          <p:cNvSpPr/>
          <p:nvPr/>
        </p:nvSpPr>
        <p:spPr>
          <a:xfrm>
            <a:off x="0" y="0"/>
            <a:ext cx="12192000" cy="12615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355600"/>
            <a:r>
              <a:rPr kumimoji="1" lang="en-US" altLang="ja-JP" sz="54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- </a:t>
            </a:r>
            <a:r>
              <a:rPr kumimoji="1" lang="ja-JP" altLang="en-US" sz="54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基本構造の実装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61A47339-2C22-8635-668D-B42E11A604D9}"/>
              </a:ext>
            </a:extLst>
          </p:cNvPr>
          <p:cNvSpPr/>
          <p:nvPr/>
        </p:nvSpPr>
        <p:spPr>
          <a:xfrm>
            <a:off x="0" y="6112933"/>
            <a:ext cx="12192000" cy="7450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6ABE67F-62E9-076E-2457-62D7CAD17048}"/>
              </a:ext>
            </a:extLst>
          </p:cNvPr>
          <p:cNvSpPr txBox="1"/>
          <p:nvPr/>
        </p:nvSpPr>
        <p:spPr>
          <a:xfrm>
            <a:off x="372535" y="1537646"/>
            <a:ext cx="9905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テキストでデザインを細かく指定 </a:t>
            </a: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(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小分けにして入力</a:t>
            </a: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)</a:t>
            </a: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アドイン 3">
                <a:extLst>
                  <a:ext uri="{FF2B5EF4-FFF2-40B4-BE49-F238E27FC236}">
                    <a16:creationId xmlns:a16="http://schemas.microsoft.com/office/drawing/2014/main" id="{03C507D9-4FCF-57C5-C1D8-FAC00ADC581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94267" y="1906978"/>
              <a:ext cx="9144000" cy="4121289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アドイン 3">
                <a:extLst>
                  <a:ext uri="{FF2B5EF4-FFF2-40B4-BE49-F238E27FC236}">
                    <a16:creationId xmlns:a16="http://schemas.microsoft.com/office/drawing/2014/main" id="{03C507D9-4FCF-57C5-C1D8-FAC00ADC581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4267" y="1906978"/>
                <a:ext cx="9144000" cy="412128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52930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1ED93DE-B581-C49E-7AB9-CD46A2DD7EA9}"/>
              </a:ext>
            </a:extLst>
          </p:cNvPr>
          <p:cNvSpPr txBox="1"/>
          <p:nvPr/>
        </p:nvSpPr>
        <p:spPr>
          <a:xfrm>
            <a:off x="481018" y="1600668"/>
            <a:ext cx="7426850" cy="2312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82663" indent="-982663" defTabSz="324612">
              <a:spcAft>
                <a:spcPts val="600"/>
              </a:spcAft>
            </a:pPr>
            <a:r>
              <a:rPr kumimoji="1" lang="ja-JP" altLang="en-US" sz="1988" kern="12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・</a:t>
            </a:r>
            <a:r>
              <a:rPr kumimoji="1" lang="ja-JP" altLang="en-US" sz="1988" kern="1200" dirty="0">
                <a:solidFill>
                  <a:schemeClr val="accent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第</a:t>
            </a:r>
            <a:r>
              <a:rPr kumimoji="1" lang="en-US" altLang="ja-JP" sz="1988" kern="1200" dirty="0">
                <a:solidFill>
                  <a:schemeClr val="accent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1</a:t>
            </a:r>
            <a:r>
              <a:rPr kumimoji="1" lang="ja-JP" altLang="en-US" sz="1988" kern="1200" dirty="0">
                <a:solidFill>
                  <a:schemeClr val="accent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講</a:t>
            </a:r>
            <a:r>
              <a:rPr kumimoji="1" lang="en-US" altLang="ja-JP" sz="1988" dirty="0">
                <a:solidFill>
                  <a:schemeClr val="accent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</a:t>
            </a:r>
            <a:r>
              <a:rPr lang="en-US" altLang="ja-JP" sz="1988" kern="1200" dirty="0">
                <a:solidFill>
                  <a:schemeClr val="accent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:</a:t>
            </a:r>
            <a:r>
              <a:rPr lang="ja-JP" altLang="en-US" sz="1988" kern="1200" dirty="0">
                <a:solidFill>
                  <a:schemeClr val="accent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 </a:t>
            </a:r>
            <a:r>
              <a:rPr lang="en-US" altLang="ja-JP" sz="1988" kern="1200" dirty="0">
                <a:solidFill>
                  <a:schemeClr val="accent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ChatGPT</a:t>
            </a:r>
            <a:r>
              <a:rPr lang="ja-JP" altLang="en-US" sz="1988" kern="1200" dirty="0">
                <a:solidFill>
                  <a:schemeClr val="accent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の概要説明・導入、ゲーム制作の環境構築</a:t>
            </a:r>
            <a:endParaRPr lang="en-US" altLang="ja-JP" sz="1988" kern="1200" dirty="0">
              <a:solidFill>
                <a:schemeClr val="accent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  <a:cs typeface="+mn-cs"/>
            </a:endParaRPr>
          </a:p>
          <a:p>
            <a:pPr marL="982663" indent="-982663" defTabSz="324612">
              <a:spcAft>
                <a:spcPts val="600"/>
              </a:spcAft>
            </a:pPr>
            <a:r>
              <a:rPr lang="ja-JP" altLang="en-US" sz="1988" kern="12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・第</a:t>
            </a:r>
            <a:r>
              <a:rPr lang="en-US" altLang="ja-JP" sz="1988" kern="12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2</a:t>
            </a:r>
            <a:r>
              <a:rPr lang="ja-JP" altLang="en-US" sz="1988" kern="12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講</a:t>
            </a:r>
            <a:r>
              <a:rPr lang="ja-JP" altLang="en-US" sz="1988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</a:t>
            </a:r>
            <a:r>
              <a:rPr lang="en-US" altLang="ja-JP" sz="1988" kern="12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: </a:t>
            </a:r>
            <a:r>
              <a:rPr lang="ja-JP" altLang="en-US" sz="1988" kern="12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ゲーム作成① </a:t>
            </a:r>
            <a:r>
              <a:rPr lang="en-US" altLang="ja-JP" sz="1988" kern="12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(</a:t>
            </a:r>
            <a:r>
              <a:rPr lang="ja-JP" altLang="en-US" sz="1988" kern="12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画面構成の実装</a:t>
            </a:r>
            <a:r>
              <a:rPr lang="en-US" altLang="ja-JP" sz="1988" kern="12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)</a:t>
            </a:r>
          </a:p>
          <a:p>
            <a:pPr marL="982663" indent="-982663" defTabSz="324612">
              <a:spcAft>
                <a:spcPts val="600"/>
              </a:spcAft>
            </a:pPr>
            <a:r>
              <a:rPr lang="ja-JP" altLang="en-US" sz="1988" kern="12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・第</a:t>
            </a:r>
            <a:r>
              <a:rPr lang="en-US" altLang="ja-JP" sz="1988" kern="12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3</a:t>
            </a:r>
            <a:r>
              <a:rPr lang="ja-JP" altLang="en-US" sz="1988" kern="12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講</a:t>
            </a:r>
            <a:r>
              <a:rPr lang="en-US" altLang="ja-JP" sz="1988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</a:t>
            </a:r>
            <a:r>
              <a:rPr lang="en-US" altLang="ja-JP" sz="1988" kern="12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: </a:t>
            </a:r>
            <a:r>
              <a:rPr lang="ja-JP" altLang="en-US" sz="1988" kern="12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ゲーム作成② </a:t>
            </a:r>
            <a:r>
              <a:rPr lang="en-US" altLang="ja-JP" sz="1988" kern="12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(</a:t>
            </a:r>
            <a:r>
              <a:rPr lang="ja-JP" altLang="en-US" sz="1988" kern="12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ゲームロジックの実装</a:t>
            </a:r>
            <a:r>
              <a:rPr lang="en-US" altLang="ja-JP" sz="1988" kern="12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)</a:t>
            </a:r>
          </a:p>
          <a:p>
            <a:pPr marL="982663" indent="-982663" defTabSz="324612">
              <a:spcAft>
                <a:spcPts val="600"/>
              </a:spcAft>
            </a:pPr>
            <a:r>
              <a:rPr lang="ja-JP" altLang="en-US" sz="1988" kern="12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・第</a:t>
            </a:r>
            <a:r>
              <a:rPr lang="en-US" altLang="ja-JP" sz="1988" kern="12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4</a:t>
            </a:r>
            <a:r>
              <a:rPr lang="ja-JP" altLang="en-US" sz="1988" kern="12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講</a:t>
            </a:r>
            <a:r>
              <a:rPr lang="en-US" altLang="ja-JP" sz="1988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</a:t>
            </a:r>
            <a:r>
              <a:rPr lang="en-US" altLang="ja-JP" sz="1988" kern="12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: </a:t>
            </a:r>
            <a:r>
              <a:rPr lang="ja-JP" altLang="en-US" sz="1988" kern="12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ゲーム作成③ </a:t>
            </a:r>
            <a:r>
              <a:rPr lang="en-US" altLang="ja-JP" sz="1988" kern="12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(</a:t>
            </a:r>
            <a:r>
              <a:rPr lang="ja-JP" altLang="en-US" sz="1988" kern="12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ゲームクリア、ゲームオーバー時の実装</a:t>
            </a:r>
            <a:r>
              <a:rPr lang="en-US" altLang="ja-JP" sz="1988" kern="12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)</a:t>
            </a:r>
          </a:p>
          <a:p>
            <a:pPr marL="982663" indent="-982663" defTabSz="324612">
              <a:spcAft>
                <a:spcPts val="600"/>
              </a:spcAft>
            </a:pPr>
            <a:r>
              <a:rPr lang="ja-JP" altLang="en-US" sz="1988" kern="12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・第</a:t>
            </a:r>
            <a:r>
              <a:rPr lang="en-US" altLang="ja-JP" sz="1988" kern="12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5</a:t>
            </a:r>
            <a:r>
              <a:rPr lang="ja-JP" altLang="en-US" sz="1988" kern="12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講</a:t>
            </a:r>
            <a:r>
              <a:rPr lang="en-US" altLang="ja-JP" sz="1988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</a:t>
            </a:r>
            <a:r>
              <a:rPr lang="en-US" altLang="ja-JP" sz="1988" kern="12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: </a:t>
            </a:r>
            <a:r>
              <a:rPr lang="ja-JP" altLang="en-US" sz="1988" kern="12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調整と公開 </a:t>
            </a:r>
            <a:r>
              <a:rPr lang="en-US" altLang="ja-JP" sz="1988" kern="12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(</a:t>
            </a:r>
            <a:r>
              <a:rPr lang="ja-JP" altLang="en-US" sz="1988" kern="12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バグの修正、公開サーバーの用意、デプロイ</a:t>
            </a:r>
            <a:r>
              <a:rPr lang="en-US" altLang="ja-JP" sz="1988" kern="12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)</a:t>
            </a:r>
          </a:p>
          <a:p>
            <a:pPr marL="982663" indent="-982663" defTabSz="324612">
              <a:spcAft>
                <a:spcPts val="600"/>
              </a:spcAft>
            </a:pPr>
            <a:r>
              <a:rPr lang="ja-JP" altLang="en-US" sz="1988" kern="12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・第</a:t>
            </a:r>
            <a:r>
              <a:rPr lang="en-US" altLang="ja-JP" sz="1988" kern="12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6</a:t>
            </a:r>
            <a:r>
              <a:rPr lang="ja-JP" altLang="en-US" sz="1988" kern="12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講</a:t>
            </a:r>
            <a:r>
              <a:rPr lang="en-US" altLang="ja-JP" sz="1988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</a:t>
            </a:r>
            <a:r>
              <a:rPr lang="en-US" altLang="ja-JP" sz="1988" kern="12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: </a:t>
            </a:r>
            <a:r>
              <a:rPr lang="ja-JP" altLang="en-US" sz="1988" kern="12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アップグレード </a:t>
            </a:r>
            <a:r>
              <a:rPr lang="en-US" altLang="ja-JP" sz="1988" kern="12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(</a:t>
            </a:r>
            <a:r>
              <a:rPr lang="ja-JP" altLang="en-US" sz="1988" kern="12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拡張機能追加、まとめ</a:t>
            </a:r>
            <a:r>
              <a:rPr lang="en-US" altLang="ja-JP" sz="1988" kern="12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)</a:t>
            </a:r>
            <a:endParaRPr lang="en-US" altLang="ja-JP" sz="2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pic>
        <p:nvPicPr>
          <p:cNvPr id="3" name="図 2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6EFB9D28-7B0F-8E61-7488-3245EBDCB9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940" y="1958507"/>
            <a:ext cx="2941657" cy="1954717"/>
          </a:xfrm>
          <a:prstGeom prst="rect">
            <a:avLst/>
          </a:prstGeom>
        </p:spPr>
      </p:pic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54C7006-3021-A138-BD5F-F5B15865710A}"/>
              </a:ext>
            </a:extLst>
          </p:cNvPr>
          <p:cNvSpPr/>
          <p:nvPr/>
        </p:nvSpPr>
        <p:spPr>
          <a:xfrm>
            <a:off x="0" y="0"/>
            <a:ext cx="12192000" cy="12615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355600"/>
            <a:r>
              <a:rPr kumimoji="1" lang="ja-JP" altLang="en-US" sz="54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講義計画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9FA22AC-4679-050F-D9E5-D42070689398}"/>
              </a:ext>
            </a:extLst>
          </p:cNvPr>
          <p:cNvSpPr/>
          <p:nvPr/>
        </p:nvSpPr>
        <p:spPr>
          <a:xfrm>
            <a:off x="0" y="6112933"/>
            <a:ext cx="12192000" cy="7450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63017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D927366-A2BA-562F-C5A8-9F56A5989CF9}"/>
              </a:ext>
            </a:extLst>
          </p:cNvPr>
          <p:cNvSpPr/>
          <p:nvPr/>
        </p:nvSpPr>
        <p:spPr>
          <a:xfrm>
            <a:off x="0" y="0"/>
            <a:ext cx="12192000" cy="12615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355600"/>
            <a:r>
              <a:rPr kumimoji="1" lang="en-US" altLang="ja-JP" sz="54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- </a:t>
            </a:r>
            <a:r>
              <a:rPr kumimoji="1" lang="ja-JP" altLang="en-US" sz="54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基本構造の実装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61A47339-2C22-8635-668D-B42E11A604D9}"/>
              </a:ext>
            </a:extLst>
          </p:cNvPr>
          <p:cNvSpPr/>
          <p:nvPr/>
        </p:nvSpPr>
        <p:spPr>
          <a:xfrm>
            <a:off x="0" y="6112933"/>
            <a:ext cx="12192000" cy="7450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6ABE67F-62E9-076E-2457-62D7CAD17048}"/>
              </a:ext>
            </a:extLst>
          </p:cNvPr>
          <p:cNvSpPr txBox="1"/>
          <p:nvPr/>
        </p:nvSpPr>
        <p:spPr>
          <a:xfrm>
            <a:off x="372535" y="1537646"/>
            <a:ext cx="9905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テキストでデザインを細かく指定 </a:t>
            </a: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(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小分けにして入力</a:t>
            </a: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)</a:t>
            </a:r>
          </a:p>
        </p:txBody>
      </p:sp>
      <p:pic>
        <p:nvPicPr>
          <p:cNvPr id="3" name="図 2" descr="電子機器, 座る, 光, キーボード が含まれている画像&#10;&#10;自動的に生成された説明">
            <a:extLst>
              <a:ext uri="{FF2B5EF4-FFF2-40B4-BE49-F238E27FC236}">
                <a16:creationId xmlns:a16="http://schemas.microsoft.com/office/drawing/2014/main" id="{C7CFE849-85CF-77FD-0F51-625CE24A11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711" y="3258766"/>
            <a:ext cx="2464701" cy="2435619"/>
          </a:xfrm>
          <a:prstGeom prst="rect">
            <a:avLst/>
          </a:prstGeom>
        </p:spPr>
      </p:pic>
      <p:pic>
        <p:nvPicPr>
          <p:cNvPr id="6" name="図 5" descr="カレンダー&#10;&#10;中程度の精度で自動的に生成された説明">
            <a:extLst>
              <a:ext uri="{FF2B5EF4-FFF2-40B4-BE49-F238E27FC236}">
                <a16:creationId xmlns:a16="http://schemas.microsoft.com/office/drawing/2014/main" id="{A0DA98B1-0C37-B69F-A158-3DAEAE7DC8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9379" y="2560542"/>
            <a:ext cx="2513242" cy="3133843"/>
          </a:xfrm>
          <a:prstGeom prst="rect">
            <a:avLst/>
          </a:prstGeom>
        </p:spPr>
      </p:pic>
      <p:pic>
        <p:nvPicPr>
          <p:cNvPr id="8" name="図 7" descr="カレンダー&#10;&#10;低い精度で自動的に生成された説明">
            <a:extLst>
              <a:ext uri="{FF2B5EF4-FFF2-40B4-BE49-F238E27FC236}">
                <a16:creationId xmlns:a16="http://schemas.microsoft.com/office/drawing/2014/main" id="{10D8C281-A31C-D689-FBDA-13A5F28CB6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488" y="2560542"/>
            <a:ext cx="2434902" cy="3133844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ECB5FF0-1BAB-5158-C089-603B5EA30328}"/>
              </a:ext>
            </a:extLst>
          </p:cNvPr>
          <p:cNvSpPr txBox="1"/>
          <p:nvPr/>
        </p:nvSpPr>
        <p:spPr>
          <a:xfrm>
            <a:off x="1440562" y="2049094"/>
            <a:ext cx="2412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・ゲームボード完成</a:t>
            </a:r>
            <a:endParaRPr kumimoji="1"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DBDEC11-E47D-C6C4-6256-F53E5FC57628}"/>
              </a:ext>
            </a:extLst>
          </p:cNvPr>
          <p:cNvSpPr txBox="1"/>
          <p:nvPr/>
        </p:nvSpPr>
        <p:spPr>
          <a:xfrm>
            <a:off x="4889501" y="2049094"/>
            <a:ext cx="2412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・タイトル完成</a:t>
            </a:r>
            <a:endParaRPr kumimoji="1"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AC766DE-4B1A-4DC1-353D-948FBB844987}"/>
              </a:ext>
            </a:extLst>
          </p:cNvPr>
          <p:cNvSpPr txBox="1"/>
          <p:nvPr/>
        </p:nvSpPr>
        <p:spPr>
          <a:xfrm>
            <a:off x="8501488" y="2045968"/>
            <a:ext cx="2412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・スコア完成</a:t>
            </a:r>
            <a:endParaRPr kumimoji="1"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4A823A71-92CB-89A1-8047-55BD20C6EC5C}"/>
              </a:ext>
            </a:extLst>
          </p:cNvPr>
          <p:cNvSpPr/>
          <p:nvPr/>
        </p:nvSpPr>
        <p:spPr>
          <a:xfrm>
            <a:off x="1277514" y="2045968"/>
            <a:ext cx="9771486" cy="3745232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矢印: 右 14">
            <a:extLst>
              <a:ext uri="{FF2B5EF4-FFF2-40B4-BE49-F238E27FC236}">
                <a16:creationId xmlns:a16="http://schemas.microsoft.com/office/drawing/2014/main" id="{54C23BF9-0ECF-CD20-7516-E02E312A65DF}"/>
              </a:ext>
            </a:extLst>
          </p:cNvPr>
          <p:cNvSpPr/>
          <p:nvPr/>
        </p:nvSpPr>
        <p:spPr>
          <a:xfrm>
            <a:off x="4114800" y="3733800"/>
            <a:ext cx="611969" cy="28786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矢印: 右 15">
            <a:extLst>
              <a:ext uri="{FF2B5EF4-FFF2-40B4-BE49-F238E27FC236}">
                <a16:creationId xmlns:a16="http://schemas.microsoft.com/office/drawing/2014/main" id="{6096360B-500A-96CC-E0E3-B209F601BEF8}"/>
              </a:ext>
            </a:extLst>
          </p:cNvPr>
          <p:cNvSpPr/>
          <p:nvPr/>
        </p:nvSpPr>
        <p:spPr>
          <a:xfrm>
            <a:off x="7640372" y="3742266"/>
            <a:ext cx="611969" cy="28786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97393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D927366-A2BA-562F-C5A8-9F56A5989CF9}"/>
              </a:ext>
            </a:extLst>
          </p:cNvPr>
          <p:cNvSpPr/>
          <p:nvPr/>
        </p:nvSpPr>
        <p:spPr>
          <a:xfrm>
            <a:off x="0" y="0"/>
            <a:ext cx="12192000" cy="12615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355600"/>
            <a:r>
              <a:rPr kumimoji="1" lang="en-US" altLang="ja-JP" sz="54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- </a:t>
            </a:r>
            <a:r>
              <a:rPr kumimoji="1" lang="ja-JP" altLang="en-US" sz="54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基本構造の実装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61A47339-2C22-8635-668D-B42E11A604D9}"/>
              </a:ext>
            </a:extLst>
          </p:cNvPr>
          <p:cNvSpPr/>
          <p:nvPr/>
        </p:nvSpPr>
        <p:spPr>
          <a:xfrm>
            <a:off x="0" y="6112933"/>
            <a:ext cx="12192000" cy="7450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6ABE67F-62E9-076E-2457-62D7CAD17048}"/>
              </a:ext>
            </a:extLst>
          </p:cNvPr>
          <p:cNvSpPr txBox="1"/>
          <p:nvPr/>
        </p:nvSpPr>
        <p:spPr>
          <a:xfrm>
            <a:off x="372535" y="1537646"/>
            <a:ext cx="9905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各数字タイルの実装</a:t>
            </a:r>
            <a:endParaRPr kumimoji="1"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19" name="アドイン 18">
                <a:extLst>
                  <a:ext uri="{FF2B5EF4-FFF2-40B4-BE49-F238E27FC236}">
                    <a16:creationId xmlns:a16="http://schemas.microsoft.com/office/drawing/2014/main" id="{117794A0-E154-9A0C-008E-340E68ACAD2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94267" y="1906978"/>
              <a:ext cx="9144000" cy="4121289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19" name="アドイン 18">
                <a:extLst>
                  <a:ext uri="{FF2B5EF4-FFF2-40B4-BE49-F238E27FC236}">
                    <a16:creationId xmlns:a16="http://schemas.microsoft.com/office/drawing/2014/main" id="{117794A0-E154-9A0C-008E-340E68ACAD2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4267" y="1906978"/>
                <a:ext cx="9144000" cy="412128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392972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D927366-A2BA-562F-C5A8-9F56A5989CF9}"/>
              </a:ext>
            </a:extLst>
          </p:cNvPr>
          <p:cNvSpPr/>
          <p:nvPr/>
        </p:nvSpPr>
        <p:spPr>
          <a:xfrm>
            <a:off x="0" y="0"/>
            <a:ext cx="12192000" cy="12615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355600"/>
            <a:r>
              <a:rPr kumimoji="1" lang="en-US" altLang="ja-JP" sz="54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- </a:t>
            </a:r>
            <a:r>
              <a:rPr kumimoji="1" lang="ja-JP" altLang="en-US" sz="54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基本構造の実装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61A47339-2C22-8635-668D-B42E11A604D9}"/>
              </a:ext>
            </a:extLst>
          </p:cNvPr>
          <p:cNvSpPr/>
          <p:nvPr/>
        </p:nvSpPr>
        <p:spPr>
          <a:xfrm>
            <a:off x="0" y="6112933"/>
            <a:ext cx="12192000" cy="7450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6ABE67F-62E9-076E-2457-62D7CAD17048}"/>
              </a:ext>
            </a:extLst>
          </p:cNvPr>
          <p:cNvSpPr txBox="1"/>
          <p:nvPr/>
        </p:nvSpPr>
        <p:spPr>
          <a:xfrm>
            <a:off x="372535" y="1537646"/>
            <a:ext cx="9905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これまでに出力されたものとの重複</a:t>
            </a:r>
            <a:endParaRPr kumimoji="1"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pic>
        <p:nvPicPr>
          <p:cNvPr id="5" name="図 4" descr="モニター画面に映る文字のスクリーンショット&#10;&#10;自動的に生成された説明">
            <a:extLst>
              <a:ext uri="{FF2B5EF4-FFF2-40B4-BE49-F238E27FC236}">
                <a16:creationId xmlns:a16="http://schemas.microsoft.com/office/drawing/2014/main" id="{109029E4-8D78-3EE9-EBFD-81FB38DA47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756" y="2440164"/>
            <a:ext cx="5841911" cy="2678644"/>
          </a:xfrm>
          <a:prstGeom prst="rect">
            <a:avLst/>
          </a:prstGeom>
        </p:spPr>
      </p:pic>
      <p:pic>
        <p:nvPicPr>
          <p:cNvPr id="10" name="図 9" descr="テキスト&#10;&#10;自動的に生成された説明">
            <a:extLst>
              <a:ext uri="{FF2B5EF4-FFF2-40B4-BE49-F238E27FC236}">
                <a16:creationId xmlns:a16="http://schemas.microsoft.com/office/drawing/2014/main" id="{813C0471-6D50-F27B-3186-BC6A667E4A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465" y="2751666"/>
            <a:ext cx="5359148" cy="2367141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842BCCA-6CAB-3062-AA1F-544D3153A335}"/>
              </a:ext>
            </a:extLst>
          </p:cNvPr>
          <p:cNvSpPr txBox="1"/>
          <p:nvPr/>
        </p:nvSpPr>
        <p:spPr>
          <a:xfrm>
            <a:off x="2084939" y="1998424"/>
            <a:ext cx="3111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・数字タイル作成の際の出力</a:t>
            </a:r>
            <a:endParaRPr kumimoji="1"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D70E068-CE16-BDEA-919A-28678E36E68A}"/>
              </a:ext>
            </a:extLst>
          </p:cNvPr>
          <p:cNvSpPr txBox="1"/>
          <p:nvPr/>
        </p:nvSpPr>
        <p:spPr>
          <a:xfrm>
            <a:off x="7751872" y="1998424"/>
            <a:ext cx="3218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・ゲームボード作成の際の出力</a:t>
            </a:r>
            <a:endParaRPr kumimoji="1"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925336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D927366-A2BA-562F-C5A8-9F56A5989CF9}"/>
              </a:ext>
            </a:extLst>
          </p:cNvPr>
          <p:cNvSpPr/>
          <p:nvPr/>
        </p:nvSpPr>
        <p:spPr>
          <a:xfrm>
            <a:off x="0" y="0"/>
            <a:ext cx="12192000" cy="12615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355600"/>
            <a:r>
              <a:rPr kumimoji="1" lang="en-US" altLang="ja-JP" sz="54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- </a:t>
            </a:r>
            <a:r>
              <a:rPr kumimoji="1" lang="ja-JP" altLang="en-US" sz="54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基本構造の実装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6ABE67F-62E9-076E-2457-62D7CAD17048}"/>
              </a:ext>
            </a:extLst>
          </p:cNvPr>
          <p:cNvSpPr txBox="1"/>
          <p:nvPr/>
        </p:nvSpPr>
        <p:spPr>
          <a:xfrm>
            <a:off x="372535" y="1537646"/>
            <a:ext cx="99059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ChatGPT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のものではゲームボードのタイルを変更</a:t>
            </a: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(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クラスを追加</a:t>
            </a: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)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して数字タイルにする意図</a:t>
            </a:r>
            <a:b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</a:b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→ 以前の</a:t>
            </a: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tile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クラスに内容を追加</a:t>
            </a:r>
            <a:b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</a:br>
            <a:endParaRPr kumimoji="1"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ゲームボードのタイルに数字タイルを被せると想定していた</a:t>
            </a:r>
            <a:endParaRPr kumimoji="1"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アドイン 1">
                <a:extLst>
                  <a:ext uri="{FF2B5EF4-FFF2-40B4-BE49-F238E27FC236}">
                    <a16:creationId xmlns:a16="http://schemas.microsoft.com/office/drawing/2014/main" id="{FC09E584-2260-1562-2711-B1B8557E17C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70800623"/>
                  </p:ext>
                </p:extLst>
              </p:nvPr>
            </p:nvGraphicFramePr>
            <p:xfrm>
              <a:off x="829734" y="2737975"/>
              <a:ext cx="9144000" cy="4121289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アドイン 1">
                <a:extLst>
                  <a:ext uri="{FF2B5EF4-FFF2-40B4-BE49-F238E27FC236}">
                    <a16:creationId xmlns:a16="http://schemas.microsoft.com/office/drawing/2014/main" id="{FC09E584-2260-1562-2711-B1B8557E17C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9734" y="2737975"/>
                <a:ext cx="9144000" cy="4121289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61A47339-2C22-8635-668D-B42E11A604D9}"/>
              </a:ext>
            </a:extLst>
          </p:cNvPr>
          <p:cNvSpPr/>
          <p:nvPr/>
        </p:nvSpPr>
        <p:spPr>
          <a:xfrm>
            <a:off x="0" y="6112933"/>
            <a:ext cx="12192000" cy="7450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36859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D927366-A2BA-562F-C5A8-9F56A5989CF9}"/>
              </a:ext>
            </a:extLst>
          </p:cNvPr>
          <p:cNvSpPr/>
          <p:nvPr/>
        </p:nvSpPr>
        <p:spPr>
          <a:xfrm>
            <a:off x="0" y="0"/>
            <a:ext cx="12192000" cy="12615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355600"/>
            <a:r>
              <a:rPr kumimoji="1" lang="en-US" altLang="ja-JP" sz="54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- </a:t>
            </a:r>
            <a:r>
              <a:rPr kumimoji="1" lang="ja-JP" altLang="en-US" sz="54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基本構造の実装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61A47339-2C22-8635-668D-B42E11A604D9}"/>
              </a:ext>
            </a:extLst>
          </p:cNvPr>
          <p:cNvSpPr/>
          <p:nvPr/>
        </p:nvSpPr>
        <p:spPr>
          <a:xfrm>
            <a:off x="0" y="6112933"/>
            <a:ext cx="12192000" cy="7450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アドイン 1">
                <a:extLst>
                  <a:ext uri="{FF2B5EF4-FFF2-40B4-BE49-F238E27FC236}">
                    <a16:creationId xmlns:a16="http://schemas.microsoft.com/office/drawing/2014/main" id="{FC09E584-2260-1562-2711-B1B8557E17C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44429206"/>
                  </p:ext>
                </p:extLst>
              </p:nvPr>
            </p:nvGraphicFramePr>
            <p:xfrm>
              <a:off x="753534" y="1949311"/>
              <a:ext cx="9144000" cy="4121289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アドイン 1">
                <a:extLst>
                  <a:ext uri="{FF2B5EF4-FFF2-40B4-BE49-F238E27FC236}">
                    <a16:creationId xmlns:a16="http://schemas.microsoft.com/office/drawing/2014/main" id="{FC09E584-2260-1562-2711-B1B8557E17C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3534" y="1949311"/>
                <a:ext cx="9144000" cy="4121289"/>
              </a:xfrm>
              <a:prstGeom prst="rect">
                <a:avLst/>
              </a:prstGeom>
            </p:spPr>
          </p:pic>
        </mc:Fallback>
      </mc:AlternateContent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D86314C-6A21-3246-E730-F8887C9ECA40}"/>
              </a:ext>
            </a:extLst>
          </p:cNvPr>
          <p:cNvSpPr txBox="1"/>
          <p:nvPr/>
        </p:nvSpPr>
        <p:spPr>
          <a:xfrm>
            <a:off x="372535" y="1537646"/>
            <a:ext cx="9905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タイル生成機能の準備</a:t>
            </a:r>
            <a:endParaRPr kumimoji="1"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646614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D927366-A2BA-562F-C5A8-9F56A5989CF9}"/>
              </a:ext>
            </a:extLst>
          </p:cNvPr>
          <p:cNvSpPr/>
          <p:nvPr/>
        </p:nvSpPr>
        <p:spPr>
          <a:xfrm>
            <a:off x="0" y="0"/>
            <a:ext cx="12192000" cy="12615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355600"/>
            <a:r>
              <a:rPr kumimoji="1" lang="en-US" altLang="ja-JP" sz="54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- </a:t>
            </a:r>
            <a:r>
              <a:rPr kumimoji="1" lang="ja-JP" altLang="en-US" sz="54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基本構造の実装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61A47339-2C22-8635-668D-B42E11A604D9}"/>
              </a:ext>
            </a:extLst>
          </p:cNvPr>
          <p:cNvSpPr/>
          <p:nvPr/>
        </p:nvSpPr>
        <p:spPr>
          <a:xfrm>
            <a:off x="0" y="6112933"/>
            <a:ext cx="12192000" cy="7450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D86314C-6A21-3246-E730-F8887C9ECA40}"/>
              </a:ext>
            </a:extLst>
          </p:cNvPr>
          <p:cNvSpPr txBox="1"/>
          <p:nvPr/>
        </p:nvSpPr>
        <p:spPr>
          <a:xfrm>
            <a:off x="372535" y="1537646"/>
            <a:ext cx="9905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エラー① </a:t>
            </a: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(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ページを読み込んだ時に数字タイルが出現しない</a:t>
            </a: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)</a:t>
            </a:r>
          </a:p>
        </p:txBody>
      </p:sp>
      <p:pic>
        <p:nvPicPr>
          <p:cNvPr id="5" name="図 4" descr="カレンダー が含まれている画像&#10;&#10;自動的に生成された説明">
            <a:extLst>
              <a:ext uri="{FF2B5EF4-FFF2-40B4-BE49-F238E27FC236}">
                <a16:creationId xmlns:a16="http://schemas.microsoft.com/office/drawing/2014/main" id="{11CB25F3-E9AA-06C2-4FD8-AED864020F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174" y="2617189"/>
            <a:ext cx="2158191" cy="2785533"/>
          </a:xfrm>
          <a:prstGeom prst="rect">
            <a:avLst/>
          </a:prstGeom>
        </p:spPr>
      </p:pic>
      <p:pic>
        <p:nvPicPr>
          <p:cNvPr id="7" name="図 6" descr="グラフ&#10;&#10;自動的に生成された説明">
            <a:extLst>
              <a:ext uri="{FF2B5EF4-FFF2-40B4-BE49-F238E27FC236}">
                <a16:creationId xmlns:a16="http://schemas.microsoft.com/office/drawing/2014/main" id="{501C9961-913C-3CE5-3CD6-970D72C3F3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2650" y="2617189"/>
            <a:ext cx="2194248" cy="2785533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1418FD4-21C5-6C51-F908-7F8AEA4B7BC2}"/>
              </a:ext>
            </a:extLst>
          </p:cNvPr>
          <p:cNvSpPr txBox="1"/>
          <p:nvPr/>
        </p:nvSpPr>
        <p:spPr>
          <a:xfrm>
            <a:off x="487497" y="2183090"/>
            <a:ext cx="3111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・現段階の初期画面 </a:t>
            </a: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(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エラー</a:t>
            </a: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)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9345FC0-BDF7-A3D7-821A-941DC2C41EE2}"/>
              </a:ext>
            </a:extLst>
          </p:cNvPr>
          <p:cNvSpPr txBox="1"/>
          <p:nvPr/>
        </p:nvSpPr>
        <p:spPr>
          <a:xfrm>
            <a:off x="3599040" y="2183090"/>
            <a:ext cx="3111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・作りたい初期画面</a:t>
            </a:r>
            <a:endParaRPr kumimoji="1"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95269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D927366-A2BA-562F-C5A8-9F56A5989CF9}"/>
              </a:ext>
            </a:extLst>
          </p:cNvPr>
          <p:cNvSpPr/>
          <p:nvPr/>
        </p:nvSpPr>
        <p:spPr>
          <a:xfrm>
            <a:off x="0" y="0"/>
            <a:ext cx="12192000" cy="12615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355600"/>
            <a:r>
              <a:rPr kumimoji="1" lang="en-US" altLang="ja-JP" sz="54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- </a:t>
            </a:r>
            <a:r>
              <a:rPr kumimoji="1" lang="ja-JP" altLang="en-US" sz="54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基本構造の実装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61A47339-2C22-8635-668D-B42E11A604D9}"/>
              </a:ext>
            </a:extLst>
          </p:cNvPr>
          <p:cNvSpPr/>
          <p:nvPr/>
        </p:nvSpPr>
        <p:spPr>
          <a:xfrm>
            <a:off x="0" y="6112933"/>
            <a:ext cx="12192000" cy="7450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アドイン 1">
                <a:extLst>
                  <a:ext uri="{FF2B5EF4-FFF2-40B4-BE49-F238E27FC236}">
                    <a16:creationId xmlns:a16="http://schemas.microsoft.com/office/drawing/2014/main" id="{FC09E584-2260-1562-2711-B1B8557E17C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53534" y="1949311"/>
              <a:ext cx="9144000" cy="4121289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アドイン 1">
                <a:extLst>
                  <a:ext uri="{FF2B5EF4-FFF2-40B4-BE49-F238E27FC236}">
                    <a16:creationId xmlns:a16="http://schemas.microsoft.com/office/drawing/2014/main" id="{FC09E584-2260-1562-2711-B1B8557E17C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3534" y="1949311"/>
                <a:ext cx="9144000" cy="4121289"/>
              </a:xfrm>
              <a:prstGeom prst="rect">
                <a:avLst/>
              </a:prstGeom>
            </p:spPr>
          </p:pic>
        </mc:Fallback>
      </mc:AlternateContent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D86314C-6A21-3246-E730-F8887C9ECA40}"/>
              </a:ext>
            </a:extLst>
          </p:cNvPr>
          <p:cNvSpPr txBox="1"/>
          <p:nvPr/>
        </p:nvSpPr>
        <p:spPr>
          <a:xfrm>
            <a:off x="372535" y="1537646"/>
            <a:ext cx="9905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エラー①の対処</a:t>
            </a:r>
            <a:endParaRPr kumimoji="1"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009184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D927366-A2BA-562F-C5A8-9F56A5989CF9}"/>
              </a:ext>
            </a:extLst>
          </p:cNvPr>
          <p:cNvSpPr/>
          <p:nvPr/>
        </p:nvSpPr>
        <p:spPr>
          <a:xfrm>
            <a:off x="0" y="0"/>
            <a:ext cx="12192000" cy="12615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355600"/>
            <a:r>
              <a:rPr kumimoji="1" lang="en-US" altLang="ja-JP" sz="54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- </a:t>
            </a:r>
            <a:r>
              <a:rPr kumimoji="1" lang="ja-JP" altLang="en-US" sz="54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基本構造の実装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61A47339-2C22-8635-668D-B42E11A604D9}"/>
              </a:ext>
            </a:extLst>
          </p:cNvPr>
          <p:cNvSpPr/>
          <p:nvPr/>
        </p:nvSpPr>
        <p:spPr>
          <a:xfrm>
            <a:off x="0" y="6112933"/>
            <a:ext cx="12192000" cy="7450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D86314C-6A21-3246-E730-F8887C9ECA40}"/>
              </a:ext>
            </a:extLst>
          </p:cNvPr>
          <p:cNvSpPr txBox="1"/>
          <p:nvPr/>
        </p:nvSpPr>
        <p:spPr>
          <a:xfrm>
            <a:off x="372535" y="1537646"/>
            <a:ext cx="9905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エラー② </a:t>
            </a: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(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数字タイルがゲームボードのタイルとサイズが違う</a:t>
            </a: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)</a:t>
            </a:r>
          </a:p>
        </p:txBody>
      </p:sp>
      <p:pic>
        <p:nvPicPr>
          <p:cNvPr id="4" name="図 3" descr="グラフ&#10;&#10;自動的に生成された説明">
            <a:extLst>
              <a:ext uri="{FF2B5EF4-FFF2-40B4-BE49-F238E27FC236}">
                <a16:creationId xmlns:a16="http://schemas.microsoft.com/office/drawing/2014/main" id="{B8EB37DC-C18B-98A0-B421-FE8B2520E4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2650" y="2617189"/>
            <a:ext cx="2194248" cy="2785533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AEDCF6C-8F13-87F6-09B4-FABD7B922CFF}"/>
              </a:ext>
            </a:extLst>
          </p:cNvPr>
          <p:cNvSpPr txBox="1"/>
          <p:nvPr/>
        </p:nvSpPr>
        <p:spPr>
          <a:xfrm>
            <a:off x="3599040" y="2183090"/>
            <a:ext cx="3111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・作りたい初期画面</a:t>
            </a:r>
            <a:endParaRPr kumimoji="1"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pic>
        <p:nvPicPr>
          <p:cNvPr id="7" name="図 6" descr="座る, 水, 写真, キーボード が含まれている画像&#10;&#10;自動的に生成された説明">
            <a:extLst>
              <a:ext uri="{FF2B5EF4-FFF2-40B4-BE49-F238E27FC236}">
                <a16:creationId xmlns:a16="http://schemas.microsoft.com/office/drawing/2014/main" id="{599487DC-FA22-A6BB-4305-393254A48E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676" y="2617189"/>
            <a:ext cx="2155105" cy="2785533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7180934-F669-A77D-B907-7A58F9D02717}"/>
              </a:ext>
            </a:extLst>
          </p:cNvPr>
          <p:cNvSpPr txBox="1"/>
          <p:nvPr/>
        </p:nvSpPr>
        <p:spPr>
          <a:xfrm>
            <a:off x="441456" y="2183090"/>
            <a:ext cx="3111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・現段階の初期画面</a:t>
            </a: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(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エラー</a:t>
            </a: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211237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D927366-A2BA-562F-C5A8-9F56A5989CF9}"/>
              </a:ext>
            </a:extLst>
          </p:cNvPr>
          <p:cNvSpPr/>
          <p:nvPr/>
        </p:nvSpPr>
        <p:spPr>
          <a:xfrm>
            <a:off x="0" y="0"/>
            <a:ext cx="12192000" cy="12615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355600"/>
            <a:r>
              <a:rPr kumimoji="1" lang="en-US" altLang="ja-JP" sz="54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- </a:t>
            </a:r>
            <a:r>
              <a:rPr kumimoji="1" lang="ja-JP" altLang="en-US" sz="54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基本構造の実装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61A47339-2C22-8635-668D-B42E11A604D9}"/>
              </a:ext>
            </a:extLst>
          </p:cNvPr>
          <p:cNvSpPr/>
          <p:nvPr/>
        </p:nvSpPr>
        <p:spPr>
          <a:xfrm>
            <a:off x="0" y="6112933"/>
            <a:ext cx="12192000" cy="7450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アドイン 1">
                <a:extLst>
                  <a:ext uri="{FF2B5EF4-FFF2-40B4-BE49-F238E27FC236}">
                    <a16:creationId xmlns:a16="http://schemas.microsoft.com/office/drawing/2014/main" id="{FC09E584-2260-1562-2711-B1B8557E17C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53534" y="1949311"/>
              <a:ext cx="9144000" cy="4121289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アドイン 1">
                <a:extLst>
                  <a:ext uri="{FF2B5EF4-FFF2-40B4-BE49-F238E27FC236}">
                    <a16:creationId xmlns:a16="http://schemas.microsoft.com/office/drawing/2014/main" id="{FC09E584-2260-1562-2711-B1B8557E17C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3534" y="1949311"/>
                <a:ext cx="9144000" cy="4121289"/>
              </a:xfrm>
              <a:prstGeom prst="rect">
                <a:avLst/>
              </a:prstGeom>
            </p:spPr>
          </p:pic>
        </mc:Fallback>
      </mc:AlternateContent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D86314C-6A21-3246-E730-F8887C9ECA40}"/>
              </a:ext>
            </a:extLst>
          </p:cNvPr>
          <p:cNvSpPr txBox="1"/>
          <p:nvPr/>
        </p:nvSpPr>
        <p:spPr>
          <a:xfrm>
            <a:off x="372535" y="1537646"/>
            <a:ext cx="9905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エラー②の対処</a:t>
            </a:r>
            <a:endParaRPr kumimoji="1"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432713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D927366-A2BA-562F-C5A8-9F56A5989CF9}"/>
              </a:ext>
            </a:extLst>
          </p:cNvPr>
          <p:cNvSpPr/>
          <p:nvPr/>
        </p:nvSpPr>
        <p:spPr>
          <a:xfrm>
            <a:off x="0" y="0"/>
            <a:ext cx="12192000" cy="12615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355600"/>
            <a:r>
              <a:rPr kumimoji="1" lang="en-US" altLang="ja-JP" sz="54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- </a:t>
            </a:r>
            <a:r>
              <a:rPr kumimoji="1" lang="ja-JP" altLang="en-US" sz="54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基本構造の実装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61A47339-2C22-8635-668D-B42E11A604D9}"/>
              </a:ext>
            </a:extLst>
          </p:cNvPr>
          <p:cNvSpPr/>
          <p:nvPr/>
        </p:nvSpPr>
        <p:spPr>
          <a:xfrm>
            <a:off x="0" y="6112933"/>
            <a:ext cx="12192000" cy="7450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D86314C-6A21-3246-E730-F8887C9ECA40}"/>
              </a:ext>
            </a:extLst>
          </p:cNvPr>
          <p:cNvSpPr txBox="1"/>
          <p:nvPr/>
        </p:nvSpPr>
        <p:spPr>
          <a:xfrm>
            <a:off x="372535" y="1537646"/>
            <a:ext cx="99059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デバッグをこまめに </a:t>
            </a: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(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数字タイルの実装をした時、</a:t>
            </a: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retry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ボタンを実際におしてみる</a:t>
            </a: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)</a:t>
            </a:r>
            <a:b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</a:br>
            <a:endParaRPr kumimoji="1"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実際のゲーム開発でのデバッグ方法・注意点は？</a:t>
            </a:r>
            <a:b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</a:br>
            <a:b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</a:br>
            <a:endParaRPr kumimoji="1"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kumimoji="1"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54517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 descr="グラフィカル ユーザー インターフェイス, テキスト, アプリケーション&#10;&#10;自動的に生成された説明">
            <a:extLst>
              <a:ext uri="{FF2B5EF4-FFF2-40B4-BE49-F238E27FC236}">
                <a16:creationId xmlns:a16="http://schemas.microsoft.com/office/drawing/2014/main" id="{703BD84E-DC32-3A19-1825-8FAE86B5D7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4867" y="1906978"/>
            <a:ext cx="3675636" cy="3732011"/>
          </a:xfrm>
          <a:prstGeom prst="rect">
            <a:avLst/>
          </a:prstGeom>
        </p:spPr>
      </p:pic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D927366-A2BA-562F-C5A8-9F56A5989CF9}"/>
              </a:ext>
            </a:extLst>
          </p:cNvPr>
          <p:cNvSpPr/>
          <p:nvPr/>
        </p:nvSpPr>
        <p:spPr>
          <a:xfrm>
            <a:off x="0" y="0"/>
            <a:ext cx="12192000" cy="12615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355600"/>
            <a:r>
              <a:rPr kumimoji="1" lang="en-US" altLang="ja-JP" sz="54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- ChatGPT</a:t>
            </a:r>
            <a:r>
              <a:rPr kumimoji="1" lang="ja-JP" altLang="en-US" sz="54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とは？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502E5EA-2E8D-47CE-B260-23CD28A462D1}"/>
              </a:ext>
            </a:extLst>
          </p:cNvPr>
          <p:cNvSpPr txBox="1"/>
          <p:nvPr/>
        </p:nvSpPr>
        <p:spPr>
          <a:xfrm>
            <a:off x="372535" y="1537646"/>
            <a:ext cx="755226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ChatGPT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とは</a:t>
            </a: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OpenAI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社が開発した人工知能によるチャットサービス。</a:t>
            </a:r>
            <a:b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</a:br>
            <a:r>
              <a:rPr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  <a:hlinkClick r:id="rId3"/>
              </a:rPr>
              <a:t>Introducing ChatGPT (openai.com)</a:t>
            </a:r>
            <a:br>
              <a:rPr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</a:br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大量のテキストデータを学習し、自然な会話や情報提供を可能とする。</a:t>
            </a:r>
            <a:b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</a:b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・質問の回答 </a:t>
            </a: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: 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世界の事実や一般的な知識に関する質問の回答</a:t>
            </a:r>
            <a:b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</a:b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・言語の翻訳 </a:t>
            </a: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: 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多くの主要言語間での翻訳</a:t>
            </a:r>
            <a:b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</a:b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・テキスト生成 </a:t>
            </a: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: 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詩、物語、エッセイなどのクリエイティブなテキスト生成</a:t>
            </a:r>
            <a:b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</a:b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・プログラミングヘルプ </a:t>
            </a: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: 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コードのデバッグやサンプルコードの提案</a:t>
            </a:r>
            <a:b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</a:br>
            <a:endParaRPr kumimoji="1"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本講義では</a:t>
            </a: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ChatGPT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を使用して、</a:t>
            </a: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web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上で動作する</a:t>
            </a: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2048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というゲームの作成を目的とする。</a:t>
            </a:r>
            <a:b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</a:br>
            <a:r>
              <a:rPr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  <a:hlinkClick r:id="rId4"/>
              </a:rPr>
              <a:t>2048 - 2048</a:t>
            </a:r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  <a:hlinkClick r:id="rId4"/>
              </a:rPr>
              <a:t>ゲームする </a:t>
            </a:r>
            <a:r>
              <a:rPr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  <a:hlinkClick r:id="rId4"/>
              </a:rPr>
              <a:t>(2048game.club)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61A47339-2C22-8635-668D-B42E11A604D9}"/>
              </a:ext>
            </a:extLst>
          </p:cNvPr>
          <p:cNvSpPr/>
          <p:nvPr/>
        </p:nvSpPr>
        <p:spPr>
          <a:xfrm>
            <a:off x="0" y="6112933"/>
            <a:ext cx="12192000" cy="7450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AF69C1EA-7464-F47C-12EA-7FA8A8ACD6D0}"/>
              </a:ext>
            </a:extLst>
          </p:cNvPr>
          <p:cNvSpPr/>
          <p:nvPr/>
        </p:nvSpPr>
        <p:spPr>
          <a:xfrm>
            <a:off x="7924801" y="1608667"/>
            <a:ext cx="3953932" cy="4241800"/>
          </a:xfrm>
          <a:prstGeom prst="rect">
            <a:avLst/>
          </a:prstGeom>
          <a:noFill/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B945931-594F-F58F-71D3-0AD3FE4796EF}"/>
              </a:ext>
            </a:extLst>
          </p:cNvPr>
          <p:cNvSpPr txBox="1"/>
          <p:nvPr/>
        </p:nvSpPr>
        <p:spPr>
          <a:xfrm>
            <a:off x="8982858" y="1424001"/>
            <a:ext cx="183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ChatGPT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使用例</a:t>
            </a:r>
          </a:p>
        </p:txBody>
      </p:sp>
    </p:spTree>
    <p:extLst>
      <p:ext uri="{BB962C8B-B14F-4D97-AF65-F5344CB8AC3E}">
        <p14:creationId xmlns:p14="http://schemas.microsoft.com/office/powerpoint/2010/main" val="883832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D927366-A2BA-562F-C5A8-9F56A5989CF9}"/>
              </a:ext>
            </a:extLst>
          </p:cNvPr>
          <p:cNvSpPr/>
          <p:nvPr/>
        </p:nvSpPr>
        <p:spPr>
          <a:xfrm>
            <a:off x="0" y="0"/>
            <a:ext cx="12192000" cy="12615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355600"/>
            <a:r>
              <a:rPr kumimoji="1" lang="en-US" altLang="ja-JP" sz="54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- ChatGPT</a:t>
            </a:r>
            <a:r>
              <a:rPr kumimoji="1" lang="ja-JP" altLang="en-US" sz="54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導入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502E5EA-2E8D-47CE-B260-23CD28A462D1}"/>
              </a:ext>
            </a:extLst>
          </p:cNvPr>
          <p:cNvSpPr txBox="1"/>
          <p:nvPr/>
        </p:nvSpPr>
        <p:spPr>
          <a:xfrm>
            <a:off x="372534" y="1537646"/>
            <a:ext cx="89831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以下のサイトから</a:t>
            </a: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ChatGPT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のアカウント作成</a:t>
            </a:r>
            <a:b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</a:br>
            <a:r>
              <a:rPr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  <a:hlinkClick r:id="rId2"/>
              </a:rPr>
              <a:t>Introducing ChatGPT (openai.com)</a:t>
            </a:r>
            <a:br>
              <a:rPr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</a:br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有料版へのアップグレード</a:t>
            </a: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(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月額</a:t>
            </a: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20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ドル</a:t>
            </a: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)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を推奨</a:t>
            </a:r>
            <a:b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</a:b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・</a:t>
            </a: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GPT-3.5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より強化された</a:t>
            </a: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GPT-4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の利用が可能</a:t>
            </a:r>
            <a:b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</a:b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・テキストによる入力のみならず、画像での入力が可能　→　</a:t>
            </a: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web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デザインの指定が簡易</a:t>
            </a:r>
            <a:b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</a:b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・応答速度が高速、優先的なアクセス、質問</a:t>
            </a: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/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生成可能な文字数の制約の緩和</a:t>
            </a:r>
            <a:b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</a:br>
            <a:endParaRPr kumimoji="1"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61A47339-2C22-8635-668D-B42E11A604D9}"/>
              </a:ext>
            </a:extLst>
          </p:cNvPr>
          <p:cNvSpPr/>
          <p:nvPr/>
        </p:nvSpPr>
        <p:spPr>
          <a:xfrm>
            <a:off x="0" y="6112933"/>
            <a:ext cx="12192000" cy="7450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1552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16" name="アドイン 15" title="Web ビューアー">
                <a:extLst>
                  <a:ext uri="{FF2B5EF4-FFF2-40B4-BE49-F238E27FC236}">
                    <a16:creationId xmlns:a16="http://schemas.microsoft.com/office/drawing/2014/main" id="{35FDF471-71BA-10AD-4774-8974508F044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79504669"/>
                  </p:ext>
                </p:extLst>
              </p:nvPr>
            </p:nvGraphicFramePr>
            <p:xfrm>
              <a:off x="6595599" y="2879226"/>
              <a:ext cx="5300733" cy="2516588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16" name="アドイン 15" title="Web ビューアー">
                <a:extLst>
                  <a:ext uri="{FF2B5EF4-FFF2-40B4-BE49-F238E27FC236}">
                    <a16:creationId xmlns:a16="http://schemas.microsoft.com/office/drawing/2014/main" id="{35FDF471-71BA-10AD-4774-8974508F044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95599" y="2879226"/>
                <a:ext cx="5300733" cy="2516588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D927366-A2BA-562F-C5A8-9F56A5989CF9}"/>
              </a:ext>
            </a:extLst>
          </p:cNvPr>
          <p:cNvSpPr/>
          <p:nvPr/>
        </p:nvSpPr>
        <p:spPr>
          <a:xfrm>
            <a:off x="0" y="0"/>
            <a:ext cx="12192000" cy="12615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355600"/>
            <a:r>
              <a:rPr kumimoji="1" lang="en-US" altLang="ja-JP" sz="54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- </a:t>
            </a:r>
            <a:r>
              <a:rPr kumimoji="1" lang="ja-JP" altLang="en-US" sz="54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環境構築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502E5EA-2E8D-47CE-B260-23CD28A462D1}"/>
              </a:ext>
            </a:extLst>
          </p:cNvPr>
          <p:cNvSpPr txBox="1"/>
          <p:nvPr/>
        </p:nvSpPr>
        <p:spPr>
          <a:xfrm>
            <a:off x="372535" y="1537646"/>
            <a:ext cx="4656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ゲーム制作するための環境構築の質問</a:t>
            </a:r>
            <a:endParaRPr kumimoji="1"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61A47339-2C22-8635-668D-B42E11A604D9}"/>
              </a:ext>
            </a:extLst>
          </p:cNvPr>
          <p:cNvSpPr/>
          <p:nvPr/>
        </p:nvSpPr>
        <p:spPr>
          <a:xfrm>
            <a:off x="0" y="6112933"/>
            <a:ext cx="12192000" cy="7450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5FC2E99-5E78-2CA6-ED99-4BA2836B665C}"/>
              </a:ext>
            </a:extLst>
          </p:cNvPr>
          <p:cNvSpPr txBox="1"/>
          <p:nvPr/>
        </p:nvSpPr>
        <p:spPr>
          <a:xfrm>
            <a:off x="372534" y="2293211"/>
            <a:ext cx="4216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/>
            <a:r>
              <a:rPr kumimoji="1" lang="en-US" altLang="ja-JP" sz="16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×</a:t>
            </a:r>
            <a:r>
              <a:rPr kumimoji="1" lang="ja-JP" altLang="en-US" sz="16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悪い例</a:t>
            </a:r>
            <a:br>
              <a:rPr kumimoji="1" lang="en-US" altLang="ja-JP" sz="16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</a:br>
            <a:r>
              <a:rPr kumimoji="1" lang="ja-JP" altLang="en-US" sz="16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・質問が抽象的</a:t>
            </a:r>
            <a:endParaRPr kumimoji="1" lang="en-US" altLang="ja-JP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B93ED075-88B2-0C54-F9E4-AE937F170229}"/>
              </a:ext>
            </a:extLst>
          </p:cNvPr>
          <p:cNvSpPr txBox="1"/>
          <p:nvPr/>
        </p:nvSpPr>
        <p:spPr>
          <a:xfrm>
            <a:off x="6197601" y="2291039"/>
            <a:ext cx="4216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/>
            <a:r>
              <a:rPr kumimoji="1" lang="en-US" altLang="ja-JP" sz="16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×</a:t>
            </a:r>
            <a:r>
              <a:rPr kumimoji="1" lang="ja-JP" altLang="en-US" sz="16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良い例</a:t>
            </a:r>
            <a:br>
              <a:rPr kumimoji="1" lang="en-US" altLang="ja-JP" sz="16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</a:br>
            <a:r>
              <a:rPr kumimoji="1" lang="ja-JP" altLang="en-US" sz="16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・質問が具体的</a:t>
            </a:r>
            <a:r>
              <a:rPr kumimoji="1" lang="en-US" altLang="ja-JP" sz="16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(</a:t>
            </a:r>
            <a:r>
              <a:rPr kumimoji="1" lang="ja-JP" altLang="en-US" sz="16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状況の設定、指示</a:t>
            </a:r>
            <a:r>
              <a:rPr kumimoji="1" lang="en-US" altLang="ja-JP" sz="16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)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3968429C-5BDA-8CF8-1F91-AA33F1911441}"/>
              </a:ext>
            </a:extLst>
          </p:cNvPr>
          <p:cNvSpPr/>
          <p:nvPr/>
        </p:nvSpPr>
        <p:spPr>
          <a:xfrm>
            <a:off x="6514099" y="4859354"/>
            <a:ext cx="5382233" cy="6362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A4CCC7B8-BBEA-F5EC-3254-E4C2E99835DE}"/>
              </a:ext>
            </a:extLst>
          </p:cNvPr>
          <p:cNvSpPr/>
          <p:nvPr/>
        </p:nvSpPr>
        <p:spPr>
          <a:xfrm>
            <a:off x="372534" y="2116667"/>
            <a:ext cx="11633199" cy="3630220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D62AD63F-5A71-3A2A-A9FF-FFAF1D3810E3}"/>
              </a:ext>
            </a:extLst>
          </p:cNvPr>
          <p:cNvSpPr txBox="1"/>
          <p:nvPr/>
        </p:nvSpPr>
        <p:spPr>
          <a:xfrm>
            <a:off x="4914899" y="1891373"/>
            <a:ext cx="204046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ChatGPT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の応答①</a:t>
            </a:r>
            <a:endParaRPr kumimoji="1"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3" name="アドイン 2" title="Web ビューアー">
                <a:extLst>
                  <a:ext uri="{FF2B5EF4-FFF2-40B4-BE49-F238E27FC236}">
                    <a16:creationId xmlns:a16="http://schemas.microsoft.com/office/drawing/2014/main" id="{371624AC-F90B-0843-F5F5-3086E1BACEE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1325451"/>
                  </p:ext>
                </p:extLst>
              </p:nvPr>
            </p:nvGraphicFramePr>
            <p:xfrm>
              <a:off x="840572" y="2883941"/>
              <a:ext cx="5053962" cy="2658131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3" name="アドイン 2" title="Web ビューアー">
                <a:extLst>
                  <a:ext uri="{FF2B5EF4-FFF2-40B4-BE49-F238E27FC236}">
                    <a16:creationId xmlns:a16="http://schemas.microsoft.com/office/drawing/2014/main" id="{371624AC-F90B-0843-F5F5-3086E1BACEE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40572" y="2883941"/>
                <a:ext cx="5053962" cy="2658131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AFDCDC5F-A55C-9A47-10D5-0559F4B6644E}"/>
              </a:ext>
            </a:extLst>
          </p:cNvPr>
          <p:cNvSpPr/>
          <p:nvPr/>
        </p:nvSpPr>
        <p:spPr>
          <a:xfrm>
            <a:off x="796729" y="4868122"/>
            <a:ext cx="5249332" cy="7042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C9892C94-FBB6-83EA-4415-322F0AEB8CC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0" y="4859354"/>
            <a:ext cx="3117196" cy="398592"/>
          </a:xfrm>
          <a:prstGeom prst="rect">
            <a:avLst/>
          </a:prstGeom>
        </p:spPr>
      </p:pic>
      <p:pic>
        <p:nvPicPr>
          <p:cNvPr id="10" name="グラフィックス 9" descr="右向き指示マーク 枠線">
            <a:extLst>
              <a:ext uri="{FF2B5EF4-FFF2-40B4-BE49-F238E27FC236}">
                <a16:creationId xmlns:a16="http://schemas.microsoft.com/office/drawing/2014/main" id="{4F1448F8-20BD-9217-1267-159B5FF81BF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3374490">
            <a:off x="3868919" y="5056797"/>
            <a:ext cx="280960" cy="280960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6715D7C-7DB6-D68B-6F0C-FDA50FFB1A51}"/>
              </a:ext>
            </a:extLst>
          </p:cNvPr>
          <p:cNvSpPr txBox="1"/>
          <p:nvPr/>
        </p:nvSpPr>
        <p:spPr>
          <a:xfrm>
            <a:off x="4005466" y="5196646"/>
            <a:ext cx="22944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/>
            <a:r>
              <a:rPr kumimoji="1" lang="ja-JP" altLang="en-US" sz="16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このボタンで質問を編集</a:t>
            </a:r>
            <a:endParaRPr kumimoji="1" lang="en-US" altLang="ja-JP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864A3258-C2C9-AA2C-C1CC-D335BD138CE3}"/>
              </a:ext>
            </a:extLst>
          </p:cNvPr>
          <p:cNvSpPr/>
          <p:nvPr/>
        </p:nvSpPr>
        <p:spPr>
          <a:xfrm>
            <a:off x="685801" y="4919131"/>
            <a:ext cx="5589934" cy="584775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1376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アドイン 1" title="Web ビューアー">
                <a:extLst>
                  <a:ext uri="{FF2B5EF4-FFF2-40B4-BE49-F238E27FC236}">
                    <a16:creationId xmlns:a16="http://schemas.microsoft.com/office/drawing/2014/main" id="{949C1ECB-BEFD-1B4D-A1C9-C1AEF015AB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80340001"/>
                  </p:ext>
                </p:extLst>
              </p:nvPr>
            </p:nvGraphicFramePr>
            <p:xfrm>
              <a:off x="6519785" y="1691099"/>
              <a:ext cx="5046434" cy="4421834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2" name="アドイン 1" title="Web ビューアー">
                <a:extLst>
                  <a:ext uri="{FF2B5EF4-FFF2-40B4-BE49-F238E27FC236}">
                    <a16:creationId xmlns:a16="http://schemas.microsoft.com/office/drawing/2014/main" id="{949C1ECB-BEFD-1B4D-A1C9-C1AEF015ABD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19785" y="1691099"/>
                <a:ext cx="5046434" cy="4421834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D927366-A2BA-562F-C5A8-9F56A5989CF9}"/>
              </a:ext>
            </a:extLst>
          </p:cNvPr>
          <p:cNvSpPr/>
          <p:nvPr/>
        </p:nvSpPr>
        <p:spPr>
          <a:xfrm>
            <a:off x="0" y="0"/>
            <a:ext cx="12192000" cy="12615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355600"/>
            <a:r>
              <a:rPr kumimoji="1" lang="en-US" altLang="ja-JP" sz="54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- </a:t>
            </a:r>
            <a:r>
              <a:rPr kumimoji="1" lang="ja-JP" altLang="en-US" sz="54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環境構築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502E5EA-2E8D-47CE-B260-23CD28A462D1}"/>
              </a:ext>
            </a:extLst>
          </p:cNvPr>
          <p:cNvSpPr txBox="1"/>
          <p:nvPr/>
        </p:nvSpPr>
        <p:spPr>
          <a:xfrm>
            <a:off x="372534" y="1537646"/>
            <a:ext cx="59181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ChatGPT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は前の会話をふまえて回答可能</a:t>
            </a:r>
            <a:b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</a:b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・テキストエディタの</a:t>
            </a:r>
            <a:r>
              <a:rPr kumimoji="1" lang="en-US" altLang="ja-JP" dirty="0" err="1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VSCode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のインストール方法</a:t>
            </a:r>
            <a:b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</a:b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・ブラウザの選定で「</a:t>
            </a: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Microsoft Edge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」はいいのか？</a:t>
            </a:r>
            <a:b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</a:br>
            <a:endParaRPr kumimoji="1"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前の会話のどの部分に対する質問なのか明示する</a:t>
            </a:r>
            <a:b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</a:b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と</a:t>
            </a: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better</a:t>
            </a:r>
            <a:b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</a:br>
            <a:endParaRPr kumimoji="1"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61A47339-2C22-8635-668D-B42E11A604D9}"/>
              </a:ext>
            </a:extLst>
          </p:cNvPr>
          <p:cNvSpPr/>
          <p:nvPr/>
        </p:nvSpPr>
        <p:spPr>
          <a:xfrm>
            <a:off x="0" y="6112933"/>
            <a:ext cx="12192000" cy="7450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F5F602CF-A26C-EE0B-C1D6-3443314CEF9D}"/>
              </a:ext>
            </a:extLst>
          </p:cNvPr>
          <p:cNvSpPr/>
          <p:nvPr/>
        </p:nvSpPr>
        <p:spPr>
          <a:xfrm>
            <a:off x="6290733" y="5240869"/>
            <a:ext cx="5367867" cy="836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E28B8F8-D1FC-B4FA-4E46-5B8A25460C0C}"/>
              </a:ext>
            </a:extLst>
          </p:cNvPr>
          <p:cNvSpPr/>
          <p:nvPr/>
        </p:nvSpPr>
        <p:spPr>
          <a:xfrm>
            <a:off x="6494535" y="1642534"/>
            <a:ext cx="5096934" cy="3812146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12646FE-7510-63C0-CE70-04CC594918FE}"/>
              </a:ext>
            </a:extLst>
          </p:cNvPr>
          <p:cNvSpPr txBox="1"/>
          <p:nvPr/>
        </p:nvSpPr>
        <p:spPr>
          <a:xfrm>
            <a:off x="8022768" y="1457868"/>
            <a:ext cx="204046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ChatGPT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の応答②</a:t>
            </a:r>
            <a:endParaRPr kumimoji="1"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77976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D927366-A2BA-562F-C5A8-9F56A5989CF9}"/>
              </a:ext>
            </a:extLst>
          </p:cNvPr>
          <p:cNvSpPr/>
          <p:nvPr/>
        </p:nvSpPr>
        <p:spPr>
          <a:xfrm>
            <a:off x="0" y="0"/>
            <a:ext cx="12192000" cy="12615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355600"/>
            <a:r>
              <a:rPr kumimoji="1" lang="en-US" altLang="ja-JP" sz="54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- </a:t>
            </a:r>
            <a:r>
              <a:rPr kumimoji="1" lang="ja-JP" altLang="en-US" sz="54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環境構築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502E5EA-2E8D-47CE-B260-23CD28A462D1}"/>
              </a:ext>
            </a:extLst>
          </p:cNvPr>
          <p:cNvSpPr txBox="1"/>
          <p:nvPr/>
        </p:nvSpPr>
        <p:spPr>
          <a:xfrm>
            <a:off x="372535" y="1537646"/>
            <a:ext cx="600286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現段階の状況</a:t>
            </a:r>
            <a:b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</a:br>
            <a:b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</a:b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「</a:t>
            </a: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1. 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必要なツールのインストール」</a:t>
            </a:r>
            <a:b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</a:b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テキストエディタ </a:t>
            </a: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: </a:t>
            </a:r>
            <a:r>
              <a:rPr kumimoji="1" lang="en-US" altLang="ja-JP" dirty="0" err="1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VSCode</a:t>
            </a:r>
            <a:b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</a:b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ブラウザ </a:t>
            </a: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: Microsoft Edge</a:t>
            </a:r>
            <a:b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</a:br>
            <a:b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</a:b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「</a:t>
            </a: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2. 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ファイルの準備」</a:t>
            </a:r>
            <a:b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</a:b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・ </a:t>
            </a: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2048game_gpt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フォルダに</a:t>
            </a: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index.html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、</a:t>
            </a: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style.css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、</a:t>
            </a: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script.js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の</a:t>
            </a: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3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つのファイルを保存</a:t>
            </a:r>
            <a:b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</a:b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・ </a:t>
            </a: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index.html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には</a:t>
            </a: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ChatGPT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から出力されたスクリプトを入力</a:t>
            </a:r>
            <a:endParaRPr kumimoji="1"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61A47339-2C22-8635-668D-B42E11A604D9}"/>
              </a:ext>
            </a:extLst>
          </p:cNvPr>
          <p:cNvSpPr/>
          <p:nvPr/>
        </p:nvSpPr>
        <p:spPr>
          <a:xfrm>
            <a:off x="0" y="6112933"/>
            <a:ext cx="12192000" cy="7450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 descr="グラフィカル ユーザー インターフェイス, テキスト, アプリケーション, メール&#10;&#10;自動的に生成された説明">
            <a:extLst>
              <a:ext uri="{FF2B5EF4-FFF2-40B4-BE49-F238E27FC236}">
                <a16:creationId xmlns:a16="http://schemas.microsoft.com/office/drawing/2014/main" id="{9A6C1FF1-D28F-6FAE-A9DD-E00A98439A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0469" y="1537646"/>
            <a:ext cx="4491785" cy="1801107"/>
          </a:xfrm>
          <a:prstGeom prst="rect">
            <a:avLst/>
          </a:prstGeom>
        </p:spPr>
      </p:pic>
      <p:pic>
        <p:nvPicPr>
          <p:cNvPr id="5" name="図 4" descr="テキスト&#10;&#10;自動的に生成された説明">
            <a:extLst>
              <a:ext uri="{FF2B5EF4-FFF2-40B4-BE49-F238E27FC236}">
                <a16:creationId xmlns:a16="http://schemas.microsoft.com/office/drawing/2014/main" id="{D95A98A0-E0A6-0298-7F1E-8BD336E82D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0469" y="3623733"/>
            <a:ext cx="4513318" cy="238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64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D927366-A2BA-562F-C5A8-9F56A5989CF9}"/>
              </a:ext>
            </a:extLst>
          </p:cNvPr>
          <p:cNvSpPr/>
          <p:nvPr/>
        </p:nvSpPr>
        <p:spPr>
          <a:xfrm>
            <a:off x="0" y="0"/>
            <a:ext cx="12192000" cy="12615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355600"/>
            <a:r>
              <a:rPr kumimoji="1" lang="en-US" altLang="ja-JP" sz="54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- </a:t>
            </a:r>
            <a:r>
              <a:rPr kumimoji="1" lang="ja-JP" altLang="en-US" sz="54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プログラミング学習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61A47339-2C22-8635-668D-B42E11A604D9}"/>
              </a:ext>
            </a:extLst>
          </p:cNvPr>
          <p:cNvSpPr/>
          <p:nvPr/>
        </p:nvSpPr>
        <p:spPr>
          <a:xfrm>
            <a:off x="0" y="6112933"/>
            <a:ext cx="12192000" cy="7450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6FF527A-07B3-2FB1-02E6-540A22FCEED0}"/>
              </a:ext>
            </a:extLst>
          </p:cNvPr>
          <p:cNvSpPr txBox="1"/>
          <p:nvPr/>
        </p:nvSpPr>
        <p:spPr>
          <a:xfrm>
            <a:off x="372535" y="1537646"/>
            <a:ext cx="67817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注意点</a:t>
            </a:r>
            <a:b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</a:b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ChatGPT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を用いてゲーム作成をするが、細かな調整・エラーの処理などする場合において、ある程度使用する言語 </a:t>
            </a: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(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今回では</a:t>
            </a:r>
            <a:r>
              <a:rPr kumimoji="1" lang="en-US" altLang="ja-JP" dirty="0" err="1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HTML,CSS,JavaScript</a:t>
            </a: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) 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の知識を持っているほうが</a:t>
            </a: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better</a:t>
            </a:r>
            <a:b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</a:br>
            <a:endParaRPr kumimoji="1"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ChatGPT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を用いたプログラミング学習</a:t>
            </a:r>
            <a:b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</a:b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・ </a:t>
            </a: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ChatGPT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にスクリプトの解説を頼む</a:t>
            </a:r>
            <a:b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</a:b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・ 学習用の別の新しい会話として始める</a:t>
            </a:r>
            <a:endParaRPr kumimoji="1"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pic>
        <p:nvPicPr>
          <p:cNvPr id="6" name="図 5" descr="テキスト&#10;&#10;自動的に生成された説明">
            <a:extLst>
              <a:ext uri="{FF2B5EF4-FFF2-40B4-BE49-F238E27FC236}">
                <a16:creationId xmlns:a16="http://schemas.microsoft.com/office/drawing/2014/main" id="{BA9A02DA-417E-B6E4-38FD-13C0795E31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934" y="3845970"/>
            <a:ext cx="6076519" cy="1154047"/>
          </a:xfrm>
          <a:prstGeom prst="rect">
            <a:avLst/>
          </a:prstGeom>
        </p:spPr>
      </p:pic>
      <p:pic>
        <p:nvPicPr>
          <p:cNvPr id="7" name="グラフィックス 6" descr="右向き指示マーク 枠線">
            <a:extLst>
              <a:ext uri="{FF2B5EF4-FFF2-40B4-BE49-F238E27FC236}">
                <a16:creationId xmlns:a16="http://schemas.microsoft.com/office/drawing/2014/main" id="{4783A5B0-B8B8-EA67-D6D5-8CFE18B1C2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3374490">
            <a:off x="1836918" y="3981602"/>
            <a:ext cx="280960" cy="280960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CD94D68-C1FB-F021-CF64-257ABC749A74}"/>
              </a:ext>
            </a:extLst>
          </p:cNvPr>
          <p:cNvSpPr txBox="1"/>
          <p:nvPr/>
        </p:nvSpPr>
        <p:spPr>
          <a:xfrm>
            <a:off x="2109061" y="4213528"/>
            <a:ext cx="377527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ここをクリックして新しい会話を始める</a:t>
            </a:r>
            <a:endParaRPr kumimoji="1"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10" name="アドイン 9" title="Web ビューアー">
                <a:extLst>
                  <a:ext uri="{FF2B5EF4-FFF2-40B4-BE49-F238E27FC236}">
                    <a16:creationId xmlns:a16="http://schemas.microsoft.com/office/drawing/2014/main" id="{0D2C0228-B6E0-5EE9-7517-F5AE2BE9825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72898017"/>
                  </p:ext>
                </p:extLst>
              </p:nvPr>
            </p:nvGraphicFramePr>
            <p:xfrm>
              <a:off x="7245615" y="1956220"/>
              <a:ext cx="4680680" cy="400367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5"/>
              </a:graphicData>
            </a:graphic>
          </p:graphicFrame>
        </mc:Choice>
        <mc:Fallback xmlns="">
          <p:pic>
            <p:nvPicPr>
              <p:cNvPr id="10" name="アドイン 9" title="Web ビューアー">
                <a:extLst>
                  <a:ext uri="{FF2B5EF4-FFF2-40B4-BE49-F238E27FC236}">
                    <a16:creationId xmlns:a16="http://schemas.microsoft.com/office/drawing/2014/main" id="{0D2C0228-B6E0-5EE9-7517-F5AE2BE9825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245615" y="1956220"/>
                <a:ext cx="4680680" cy="4003675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E4ABF7A9-AEC5-FAC3-EC28-F9110837EFF0}"/>
              </a:ext>
            </a:extLst>
          </p:cNvPr>
          <p:cNvSpPr/>
          <p:nvPr/>
        </p:nvSpPr>
        <p:spPr>
          <a:xfrm>
            <a:off x="7067031" y="5276839"/>
            <a:ext cx="4859264" cy="836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3787E4E2-59CB-7908-065E-AE64C7D4BEE0}"/>
              </a:ext>
            </a:extLst>
          </p:cNvPr>
          <p:cNvSpPr/>
          <p:nvPr/>
        </p:nvSpPr>
        <p:spPr>
          <a:xfrm>
            <a:off x="7156323" y="1710267"/>
            <a:ext cx="4859264" cy="3657599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697EB1B-E621-C58E-8543-F4483EA573A7}"/>
              </a:ext>
            </a:extLst>
          </p:cNvPr>
          <p:cNvSpPr txBox="1"/>
          <p:nvPr/>
        </p:nvSpPr>
        <p:spPr>
          <a:xfrm>
            <a:off x="8565721" y="1525601"/>
            <a:ext cx="204046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ChatGPT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の応答③</a:t>
            </a:r>
            <a:endParaRPr kumimoji="1"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FD3DA50-0C5C-EF51-4A7C-E0617C3FCCF2}"/>
              </a:ext>
            </a:extLst>
          </p:cNvPr>
          <p:cNvSpPr txBox="1"/>
          <p:nvPr/>
        </p:nvSpPr>
        <p:spPr>
          <a:xfrm>
            <a:off x="419171" y="5290000"/>
            <a:ext cx="6781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記号 </a:t>
            </a: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(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マークダウン</a:t>
            </a: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) 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を使って文章を明確に</a:t>
            </a:r>
            <a:b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</a:b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・ 区切りには「</a:t>
            </a: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----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」とハイフン</a:t>
            </a: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4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個など</a:t>
            </a:r>
            <a:endParaRPr kumimoji="1"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20618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アドイン 1" title="Web ビューアー">
                <a:extLst>
                  <a:ext uri="{FF2B5EF4-FFF2-40B4-BE49-F238E27FC236}">
                    <a16:creationId xmlns:a16="http://schemas.microsoft.com/office/drawing/2014/main" id="{FF2FF271-777A-E2D3-502E-E2278A70958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49133575"/>
                  </p:ext>
                </p:extLst>
              </p:nvPr>
            </p:nvGraphicFramePr>
            <p:xfrm>
              <a:off x="3162607" y="1653970"/>
              <a:ext cx="8906932" cy="3724812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アドイン 1" title="Web ビューアー">
                <a:extLst>
                  <a:ext uri="{FF2B5EF4-FFF2-40B4-BE49-F238E27FC236}">
                    <a16:creationId xmlns:a16="http://schemas.microsoft.com/office/drawing/2014/main" id="{FF2FF271-777A-E2D3-502E-E2278A70958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62607" y="1653970"/>
                <a:ext cx="8906932" cy="3724812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D927366-A2BA-562F-C5A8-9F56A5989CF9}"/>
              </a:ext>
            </a:extLst>
          </p:cNvPr>
          <p:cNvSpPr/>
          <p:nvPr/>
        </p:nvSpPr>
        <p:spPr>
          <a:xfrm>
            <a:off x="0" y="0"/>
            <a:ext cx="12192000" cy="12615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355600"/>
            <a:r>
              <a:rPr kumimoji="1" lang="en-US" altLang="ja-JP" sz="54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- </a:t>
            </a:r>
            <a:r>
              <a:rPr kumimoji="1" lang="ja-JP" altLang="en-US" sz="54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ゲーム作成手順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EFF9B82-349E-343B-1624-46E671061878}"/>
              </a:ext>
            </a:extLst>
          </p:cNvPr>
          <p:cNvSpPr txBox="1"/>
          <p:nvPr/>
        </p:nvSpPr>
        <p:spPr>
          <a:xfrm>
            <a:off x="161174" y="1575404"/>
            <a:ext cx="600286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ゲーム作成の順序</a:t>
            </a:r>
            <a:b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</a:b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1. 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ゲームデザイン</a:t>
            </a:r>
            <a:b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</a:b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2. 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基本構造の実装</a:t>
            </a:r>
            <a:b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</a:b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3. 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オブジェクトの実装</a:t>
            </a:r>
            <a:b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</a:b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4. 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ロジックの実装</a:t>
            </a:r>
            <a:b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</a:b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5. 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グラフィックとサウンド</a:t>
            </a:r>
            <a:b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</a:b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6. 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デバッグとテスト</a:t>
            </a:r>
            <a:b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</a:b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7. 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フィードバックの収集</a:t>
            </a:r>
            <a:b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</a:b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8. 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完成と公開</a:t>
            </a:r>
            <a:endParaRPr kumimoji="1"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BB07360-382F-400B-E6F2-4EDC82D847E8}"/>
              </a:ext>
            </a:extLst>
          </p:cNvPr>
          <p:cNvSpPr/>
          <p:nvPr/>
        </p:nvSpPr>
        <p:spPr>
          <a:xfrm>
            <a:off x="3014740" y="4957578"/>
            <a:ext cx="9054800" cy="836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61A47339-2C22-8635-668D-B42E11A604D9}"/>
              </a:ext>
            </a:extLst>
          </p:cNvPr>
          <p:cNvSpPr/>
          <p:nvPr/>
        </p:nvSpPr>
        <p:spPr>
          <a:xfrm>
            <a:off x="0" y="6112933"/>
            <a:ext cx="12192000" cy="7450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33283B3-AEC3-EC1D-EBF1-BC89274B442D}"/>
              </a:ext>
            </a:extLst>
          </p:cNvPr>
          <p:cNvSpPr/>
          <p:nvPr/>
        </p:nvSpPr>
        <p:spPr>
          <a:xfrm>
            <a:off x="3120275" y="1607359"/>
            <a:ext cx="9020934" cy="3318264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5525B89-8920-D625-E11C-52DC7508FE76}"/>
              </a:ext>
            </a:extLst>
          </p:cNvPr>
          <p:cNvSpPr txBox="1"/>
          <p:nvPr/>
        </p:nvSpPr>
        <p:spPr>
          <a:xfrm>
            <a:off x="6595839" y="1422693"/>
            <a:ext cx="204046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ChatGPT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の応答④</a:t>
            </a:r>
            <a:endParaRPr kumimoji="1"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82285486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webextensions/_rels/webextension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28.png"/></Relationships>
</file>

<file path=ppt/webextensions/_rels/webextension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1.png"/></Relationships>
</file>

<file path=ppt/webextensions/_rels/webextension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2.png"/></Relationships>
</file>

<file path=ppt/webextensions/_rels/webextension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5.png"/></Relationships>
</file>

<file path=ppt/webextensions/_rels/webextension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37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webextensions/_rels/webextension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webextensions/_rels/webextension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webextensions/_rels/webextension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webextensions/_rels/webextension7.x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webextensions/_rels/webextension8.xml.rels><?xml version="1.0" encoding="UTF-8" standalone="yes"?>
<Relationships xmlns="http://schemas.openxmlformats.org/package/2006/relationships"><Relationship Id="rId1" Type="http://schemas.openxmlformats.org/officeDocument/2006/relationships/image" Target="../media/image22.png"/></Relationships>
</file>

<file path=ppt/webextensions/_rels/webextension9.xml.rels><?xml version="1.0" encoding="UTF-8" standalone="yes"?>
<Relationships xmlns="http://schemas.openxmlformats.org/package/2006/relationships"><Relationship Id="rId1" Type="http://schemas.openxmlformats.org/officeDocument/2006/relationships/image" Target="../media/image24.png"/></Relationships>
</file>

<file path=ppt/webextensions/webextension1.xml><?xml version="1.0" encoding="utf-8"?>
<we:webextension xmlns:we="http://schemas.microsoft.com/office/webextensions/webextension/2010/11" id="{02DB359B-F73E-4048-8201-80B3161BF42B}">
  <we:reference id="wa104295828" version="1.9.0.0" store="en-001" storeType="OMEX"/>
  <we:alternateReferences>
    <we:reference id="wa104295828" version="1.9.0.0" store="wa104295828" storeType="OMEX"/>
  </we:alternateReferences>
  <we:properties>
    <we:property name="__labs__" value="{&quot;configuration&quot;:{&quot;appVersion&quot;:{&quot;major&quot;:1,&quot;minor&quot;:0},&quot;components&quot;:[{&quot;type&quot;:&quot;Labs.Components.ActivityComponent&quot;,&quot;name&quot;:&quot;rintaroootobita.github.io/chatGPT_picture_scroll/scroll_2.html?rand=12351&quot;,&quot;values&quot;:{},&quot;data&quot;:{&quot;uri&quot;:&quot;rintaroootobita.github.io/chatGPT_picture_scroll/scroll_2.html?rand=12351&quot;},&quot;secure&quot;:false}],&quot;name&quot;:&quot;rintaroootobita.github.io/chatGPT_picture_scroll/scroll_2.html?rand=12351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10.xml><?xml version="1.0" encoding="utf-8"?>
<we:webextension xmlns:we="http://schemas.microsoft.com/office/webextensions/webextension/2010/11" id="{FF5B0B5A-BFE2-431B-A52F-23BEBE614861}">
  <we:reference id="wa104295828" version="1.9.0.0" store="en-001" storeType="OMEX"/>
  <we:alternateReferences>
    <we:reference id="WA104295828" version="1.9.0.0" store="" storeType="OMEX"/>
  </we:alternateReferences>
  <we:properties>
    <we:property name="__labs__" value="{&quot;configuration&quot;:{&quot;appVersion&quot;:{&quot;major&quot;:1,&quot;minor&quot;:0},&quot;components&quot;:[{&quot;type&quot;:&quot;Labs.Components.ActivityComponent&quot;,&quot;name&quot;:&quot;rintaroootobita.github.io/chatGPT_picture_scroll/scroll_10.html&quot;,&quot;values&quot;:{},&quot;data&quot;:{&quot;uri&quot;:&quot;rintaroootobita.github.io/chatGPT_picture_scroll/scroll_10.html&quot;},&quot;secure&quot;:false}],&quot;name&quot;:&quot;rintaroootobita.github.io/chatGPT_picture_scroll/scroll_10.html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11.xml><?xml version="1.0" encoding="utf-8"?>
<we:webextension xmlns:we="http://schemas.microsoft.com/office/webextensions/webextension/2010/11" id="{8A16236E-4BC4-4819-9699-A9841D194710}">
  <we:reference id="wa104295828" version="1.9.0.0" store="en-001" storeType="OMEX"/>
  <we:alternateReferences>
    <we:reference id="WA104295828" version="1.9.0.0" store="" storeType="OMEX"/>
  </we:alternateReferences>
  <we:properties>
    <we:property name="__labs__" value="{&quot;configuration&quot;:{&quot;appVersion&quot;:{&quot;major&quot;:1,&quot;minor&quot;:0},&quot;components&quot;:[{&quot;type&quot;:&quot;Labs.Components.ActivityComponent&quot;,&quot;name&quot;:&quot;rintaroootobita.github.io/chatGPT_picture_scroll/scroll_11.html&quot;,&quot;values&quot;:{},&quot;data&quot;:{&quot;uri&quot;:&quot;rintaroootobita.github.io/chatGPT_picture_scroll/scroll_11.html&quot;},&quot;secure&quot;:false}],&quot;name&quot;:&quot;rintaroootobita.github.io/chatGPT_picture_scroll/scroll_11.html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12.xml><?xml version="1.0" encoding="utf-8"?>
<we:webextension xmlns:we="http://schemas.microsoft.com/office/webextensions/webextension/2010/11" id="{8A16236E-4BC4-4819-9699-A9841D194710}">
  <we:reference id="wa104295828" version="1.9.0.0" store="en-001" storeType="OMEX"/>
  <we:alternateReferences>
    <we:reference id="WA104295828" version="1.9.0.0" store="" storeType="OMEX"/>
  </we:alternateReferences>
  <we:properties>
    <we:property name="__labs__" value="{&quot;configuration&quot;:{&quot;appVersion&quot;:{&quot;major&quot;:1,&quot;minor&quot;:0},&quot;components&quot;:[{&quot;type&quot;:&quot;Labs.Components.ActivityComponent&quot;,&quot;name&quot;:&quot;rintaroootobita.github.io/chatGPT_picture_scroll/scroll_12.html&quot;,&quot;values&quot;:{},&quot;data&quot;:{&quot;uri&quot;:&quot;rintaroootobita.github.io/chatGPT_picture_scroll/scroll_12.html&quot;},&quot;secure&quot;:false}],&quot;name&quot;:&quot;rintaroootobita.github.io/chatGPT_picture_scroll/scroll_12.html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13.xml><?xml version="1.0" encoding="utf-8"?>
<we:webextension xmlns:we="http://schemas.microsoft.com/office/webextensions/webextension/2010/11" id="{8A16236E-4BC4-4819-9699-A9841D194710}">
  <we:reference id="wa104295828" version="1.9.0.0" store="en-001" storeType="OMEX"/>
  <we:alternateReferences>
    <we:reference id="WA104295828" version="1.9.0.0" store="" storeType="OMEX"/>
  </we:alternateReferences>
  <we:properties>
    <we:property name="__labs__" value="{&quot;configuration&quot;:{&quot;appVersion&quot;:{&quot;major&quot;:1,&quot;minor&quot;:0},&quot;components&quot;:[{&quot;type&quot;:&quot;Labs.Components.ActivityComponent&quot;,&quot;name&quot;:&quot;rintaroootobita.github.io/chatGPT_picture_scroll/scroll_13.html&quot;,&quot;values&quot;:{},&quot;data&quot;:{&quot;uri&quot;:&quot;rintaroootobita.github.io/chatGPT_picture_scroll/scroll_13.html&quot;},&quot;secure&quot;:false}],&quot;name&quot;:&quot;rintaroootobita.github.io/chatGPT_picture_scroll/scroll_13.html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14.xml><?xml version="1.0" encoding="utf-8"?>
<we:webextension xmlns:we="http://schemas.microsoft.com/office/webextensions/webextension/2010/11" id="{8A16236E-4BC4-4819-9699-A9841D194710}">
  <we:reference id="wa104295828" version="1.9.0.0" store="en-001" storeType="OMEX"/>
  <we:alternateReferences>
    <we:reference id="WA104295828" version="1.9.0.0" store="" storeType="OMEX"/>
  </we:alternateReferences>
  <we:properties>
    <we:property name="__labs__" value="{&quot;configuration&quot;:{&quot;appVersion&quot;:{&quot;major&quot;:1,&quot;minor&quot;:0},&quot;components&quot;:[{&quot;type&quot;:&quot;Labs.Components.ActivityComponent&quot;,&quot;name&quot;:&quot;rintaroootobita.github.io/chatGPT_picture_scroll/scroll_14.html&quot;,&quot;values&quot;:{},&quot;data&quot;:{&quot;uri&quot;:&quot;rintaroootobita.github.io/chatGPT_picture_scroll/scroll_14.html&quot;},&quot;secure&quot;:false}],&quot;name&quot;:&quot;rintaroootobita.github.io/chatGPT_picture_scroll/scroll_14.html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1C8C1807-966B-46BD-B477-45B13700059B}">
  <we:reference id="wa104295828" version="1.9.0.0" store="en-001" storeType="OMEX"/>
  <we:alternateReferences>
    <we:reference id="wa104295828" version="1.9.0.0" store="wa104295828" storeType="OMEX"/>
  </we:alternateReferences>
  <we:properties>
    <we:property name="__labs__" value="{&quot;configuration&quot;:{&quot;appVersion&quot;:{&quot;major&quot;:1,&quot;minor&quot;:0},&quot;components&quot;:[{&quot;type&quot;:&quot;Labs.Components.ActivityComponent&quot;,&quot;name&quot;:&quot;rintaroootobita.github.io/chatGPT_picture_scroll/scroll.html?rand=12358&quot;,&quot;values&quot;:{},&quot;data&quot;:{&quot;uri&quot;:&quot;rintaroootobita.github.io/chatGPT_picture_scroll/scroll.html?rand=12358&quot;},&quot;secure&quot;:false}],&quot;name&quot;:&quot;rintaroootobita.github.io/chatGPT_picture_scroll/scroll.html?rand=12358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C3A30A96-DA64-4A74-ABC3-4CC37812634A}">
  <we:reference id="wa104295828" version="1.9.0.0" store="en-001" storeType="OMEX"/>
  <we:alternateReferences>
    <we:reference id="wa104295828" version="1.9.0.0" store="wa104295828" storeType="OMEX"/>
  </we:alternateReferences>
  <we:properties>
    <we:property name="__labs__" value="{&quot;configuration&quot;:{&quot;appVersion&quot;:{&quot;major&quot;:1,&quot;minor&quot;:0},&quot;components&quot;:[{&quot;type&quot;:&quot;Labs.Components.ActivityComponent&quot;,&quot;name&quot;:&quot;rintaroootobita.github.io/chatGPT_picture_scroll/scroll_3.html&quot;,&quot;values&quot;:{},&quot;data&quot;:{&quot;uri&quot;:&quot;rintaroootobita.github.io/chatGPT_picture_scroll/scroll_3.html&quot;},&quot;secure&quot;:false}],&quot;name&quot;:&quot;rintaroootobita.github.io/chatGPT_picture_scroll/scroll_3.html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4.xml><?xml version="1.0" encoding="utf-8"?>
<we:webextension xmlns:we="http://schemas.microsoft.com/office/webextensions/webextension/2010/11" id="{485F1722-B4D8-4496-948A-91464D6A6A79}">
  <we:reference id="wa104295828" version="1.9.0.0" store="en-001" storeType="OMEX"/>
  <we:alternateReferences>
    <we:reference id="wa104295828" version="1.9.0.0" store="wa104295828" storeType="OMEX"/>
  </we:alternateReferences>
  <we:properties>
    <we:property name="__labs__" value="{&quot;configuration&quot;:{&quot;appVersion&quot;:{&quot;major&quot;:1,&quot;minor&quot;:0},&quot;components&quot;:[{&quot;type&quot;:&quot;Labs.Components.ActivityComponent&quot;,&quot;name&quot;:&quot;rintaroootobita.github.io/chatGPT_picture_scroll/scroll_4.html&quot;,&quot;values&quot;:{},&quot;data&quot;:{&quot;uri&quot;:&quot;rintaroootobita.github.io/chatGPT_picture_scroll/scroll_4.html&quot;},&quot;secure&quot;:false}],&quot;name&quot;:&quot;rintaroootobita.github.io/chatGPT_picture_scroll/scroll_4.html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5.xml><?xml version="1.0" encoding="utf-8"?>
<we:webextension xmlns:we="http://schemas.microsoft.com/office/webextensions/webextension/2010/11" id="{E1427C9B-B9BC-4102-AC50-B6327624DF8B}">
  <we:reference id="wa104295828" version="1.9.0.0" store="en-001" storeType="OMEX"/>
  <we:alternateReferences>
    <we:reference id="wa104295828" version="1.9.0.0" store="wa104295828" storeType="OMEX"/>
  </we:alternateReferences>
  <we:properties>
    <we:property name="__labs__" value="{&quot;configuration&quot;:{&quot;appVersion&quot;:{&quot;major&quot;:1,&quot;minor&quot;:0},&quot;components&quot;:[{&quot;type&quot;:&quot;Labs.Components.ActivityComponent&quot;,&quot;name&quot;:&quot;rintaroootobita.github.io/chatGPT_picture_scroll/scroll_5.html?rand=4&quot;,&quot;values&quot;:{},&quot;data&quot;:{&quot;uri&quot;:&quot;rintaroootobita.github.io/chatGPT_picture_scroll/scroll_5.html?rand=4&quot;},&quot;secure&quot;:false}],&quot;name&quot;:&quot;rintaroootobita.github.io/chatGPT_picture_scroll/scroll_5.html?rand=4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6.xml><?xml version="1.0" encoding="utf-8"?>
<we:webextension xmlns:we="http://schemas.microsoft.com/office/webextensions/webextension/2010/11" id="{E1427C9B-B9BC-4102-AC50-B6327624DF8B}">
  <we:reference id="wa104295828" version="1.9.0.0" store="en-001" storeType="OMEX"/>
  <we:alternateReferences>
    <we:reference id="wa104295828" version="1.9.0.0" store="wa104295828" storeType="OMEX"/>
  </we:alternateReferences>
  <we:properties>
    <we:property name="__labs__" value="{&quot;configuration&quot;:{&quot;appVersion&quot;:{&quot;major&quot;:1,&quot;minor&quot;:0},&quot;components&quot;:[{&quot;type&quot;:&quot;Labs.Components.ActivityComponent&quot;,&quot;name&quot;:&quot;rintaroootobita.github.io/chatGPT_picture_scroll/scroll_6.html?rand=4&quot;,&quot;values&quot;:{},&quot;data&quot;:{&quot;uri&quot;:&quot;rintaroootobita.github.io/chatGPT_picture_scroll/scroll_6.html?rand=4&quot;},&quot;secure&quot;:false}],&quot;name&quot;:&quot;rintaroootobita.github.io/chatGPT_picture_scroll/scroll_6.html?rand=4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7.xml><?xml version="1.0" encoding="utf-8"?>
<we:webextension xmlns:we="http://schemas.microsoft.com/office/webextensions/webextension/2010/11" id="{C752B5BA-A9ED-4388-8095-47ACF01D77AD}">
  <we:reference id="wa104295828" version="1.9.0.0" store="en-001" storeType="OMEX"/>
  <we:alternateReferences>
    <we:reference id="WA104295828" version="1.9.0.0" store="" storeType="OMEX"/>
  </we:alternateReferences>
  <we:properties>
    <we:property name="__labs__" value="{&quot;configuration&quot;:{&quot;appVersion&quot;:{&quot;major&quot;:1,&quot;minor&quot;:0},&quot;components&quot;:[{&quot;type&quot;:&quot;Labs.Components.ActivityComponent&quot;,&quot;name&quot;:&quot;rintaroootobita.github.io/chatGPT_picture_scroll/scroll_8.html&quot;,&quot;values&quot;:{},&quot;data&quot;:{&quot;uri&quot;:&quot;rintaroootobita.github.io/chatGPT_picture_scroll/scroll_8.html&quot;},&quot;secure&quot;:false}],&quot;name&quot;:&quot;rintaroootobita.github.io/chatGPT_picture_scroll/scroll_8.html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8.xml><?xml version="1.0" encoding="utf-8"?>
<we:webextension xmlns:we="http://schemas.microsoft.com/office/webextensions/webextension/2010/11" id="{5A7F1A20-B4DB-4199-ADCF-178A144357BE}">
  <we:reference id="wa104295828" version="1.9.0.0" store="en-001" storeType="OMEX"/>
  <we:alternateReferences>
    <we:reference id="WA104295828" version="1.9.0.0" store="" storeType="OMEX"/>
  </we:alternateReferences>
  <we:properties>
    <we:property name="__labs__" value="{&quot;configuration&quot;:{&quot;appVersion&quot;:{&quot;major&quot;:1,&quot;minor&quot;:0},&quot;components&quot;:[{&quot;type&quot;:&quot;Labs.Components.ActivityComponent&quot;,&quot;name&quot;:&quot;rintaroootobita.github.io/chatGPT_picture_scroll/scroll_7.html&quot;,&quot;values&quot;:{},&quot;data&quot;:{&quot;uri&quot;:&quot;rintaroootobita.github.io/chatGPT_picture_scroll/scroll_7.html&quot;},&quot;secure&quot;:false}],&quot;name&quot;:&quot;rintaroootobita.github.io/chatGPT_picture_scroll/scroll_7.html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9.xml><?xml version="1.0" encoding="utf-8"?>
<we:webextension xmlns:we="http://schemas.microsoft.com/office/webextensions/webextension/2010/11" id="{5A7F1A20-B4DB-4199-ADCF-178A144357BE}">
  <we:reference id="wa104295828" version="1.9.0.0" store="en-001" storeType="OMEX"/>
  <we:alternateReferences>
    <we:reference id="WA104295828" version="1.9.0.0" store="" storeType="OMEX"/>
  </we:alternateReferences>
  <we:properties>
    <we:property name="__labs__" value="{&quot;configuration&quot;:{&quot;appVersion&quot;:{&quot;major&quot;:1,&quot;minor&quot;:0},&quot;components&quot;:[{&quot;type&quot;:&quot;Labs.Components.ActivityComponent&quot;,&quot;name&quot;:&quot;rintaroootobita.github.io/chatGPT_picture_scroll/scroll_9.html&quot;,&quot;values&quot;:{},&quot;data&quot;:{&quot;uri&quot;:&quot;rintaroootobita.github.io/chatGPT_picture_scroll/scroll_9.html&quot;},&quot;secure&quot;:false}],&quot;name&quot;:&quot;rintaroootobita.github.io/chatGPT_picture_scroll/scroll_9.html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TM02892315[[fn=ウィスプ]]</Template>
  <TotalTime>6766</TotalTime>
  <Words>1407</Words>
  <Application>Microsoft Office PowerPoint</Application>
  <PresentationFormat>ワイド画面</PresentationFormat>
  <Paragraphs>164</Paragraphs>
  <Slides>29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29</vt:i4>
      </vt:variant>
    </vt:vector>
  </HeadingPairs>
  <TitlesOfParts>
    <vt:vector size="39" baseType="lpstr">
      <vt:lpstr>ＭＳ Ｐゴシック</vt:lpstr>
      <vt:lpstr>游ゴシック</vt:lpstr>
      <vt:lpstr>游ゴシック Light</vt:lpstr>
      <vt:lpstr>Arial</vt:lpstr>
      <vt:lpstr>Calibri</vt:lpstr>
      <vt:lpstr>Calibri Light</vt:lpstr>
      <vt:lpstr>Wingdings</vt:lpstr>
      <vt:lpstr>Wingdings 2</vt:lpstr>
      <vt:lpstr>HDOfficeLightV0</vt:lpstr>
      <vt:lpstr>Office テーマ</vt:lpstr>
      <vt:lpstr>ChatGPTを使ってゲームを作ろう！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ChatGPTを使ってゲームを作ろう！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ChatGPTを用いてゲームを作ろう！</dc:title>
  <dc:creator>倫太朗 飛田</dc:creator>
  <cp:lastModifiedBy>倫太朗 飛田</cp:lastModifiedBy>
  <cp:revision>209</cp:revision>
  <dcterms:created xsi:type="dcterms:W3CDTF">2023-08-23T11:08:18Z</dcterms:created>
  <dcterms:modified xsi:type="dcterms:W3CDTF">2023-09-20T04:08:18Z</dcterms:modified>
</cp:coreProperties>
</file>