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26"/>
  </p:normalViewPr>
  <p:slideViewPr>
    <p:cSldViewPr snapToGrid="0" snapToObjects="1">
      <p:cViewPr varScale="1">
        <p:scale>
          <a:sx n="63" d="100"/>
          <a:sy n="63" d="100"/>
        </p:scale>
        <p:origin x="2888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openxmlformats.org/officeDocument/2006/relationships/hyperlink" Target="mailto:info@rstudio.com" TargetMode="External"/><Relationship Id="rId7" Type="http://schemas.openxmlformats.org/officeDocument/2006/relationships/image" Target="../media/image4.svg"/><Relationship Id="rId12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hyperlink" Target="https://rinterface.github.io/shinydashboardPlus/" TargetMode="External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hyperlink" Target="https://divadnojnarg.github.io/" TargetMode="External"/><Relationship Id="rId9" Type="http://schemas.openxmlformats.org/officeDocument/2006/relationships/image" Target="../media/image6.sv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8389496" y="-992158"/>
            <a:ext cx="6159575" cy="3553962"/>
            <a:chOff x="0" y="51032"/>
            <a:chExt cx="6159573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Basics"/>
          <p:cNvSpPr txBox="1"/>
          <p:nvPr/>
        </p:nvSpPr>
        <p:spPr>
          <a:xfrm>
            <a:off x="282688" y="1219199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/>
              <a:t>Basics</a:t>
            </a:r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fr-FR" dirty="0" err="1"/>
              <a:t>shinydashboardPlus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  •  </a:t>
            </a:r>
            <a:r>
              <a:rPr lang="fr-FR" dirty="0"/>
              <a:t>David Granjon</a:t>
            </a:r>
            <a:r>
              <a:rPr dirty="0"/>
              <a:t> •  </a:t>
            </a:r>
            <a:r>
              <a:rPr lang="fr-FR" dirty="0" err="1"/>
              <a:t>dgranjon</a:t>
            </a:r>
            <a:r>
              <a:rPr dirty="0">
                <a:hlinkClick r:id="rId3"/>
              </a:rPr>
              <a:t>@</a:t>
            </a:r>
            <a:r>
              <a:rPr lang="fr-FR" dirty="0">
                <a:hlinkClick r:id="rId3"/>
              </a:rPr>
              <a:t>ymail</a:t>
            </a:r>
            <a:r>
              <a:rPr dirty="0">
                <a:hlinkClick r:id="rId3"/>
              </a:rPr>
              <a:t>.com</a:t>
            </a:r>
            <a:r>
              <a:rPr dirty="0"/>
              <a:t>  • </a:t>
            </a:r>
            <a:r>
              <a:rPr lang="fr-FR" dirty="0">
                <a:hlinkClick r:id="rId4"/>
              </a:rPr>
              <a:t>https://divadnojnarg.github.io</a:t>
            </a:r>
            <a:r>
              <a:rPr lang="fr-FR" dirty="0"/>
              <a:t> </a:t>
            </a:r>
            <a:r>
              <a:rPr dirty="0"/>
              <a:t>•  Learn more at </a:t>
            </a:r>
            <a:r>
              <a:rPr lang="fr-FR" dirty="0">
                <a:hlinkClick r:id="rId5"/>
              </a:rPr>
              <a:t>https://rinterface.github.io/shinydashboardPlus/</a:t>
            </a:r>
            <a:r>
              <a:rPr lang="fr-FR" dirty="0"/>
              <a:t> </a:t>
            </a:r>
            <a:r>
              <a:rPr dirty="0"/>
              <a:t>•  package version  0.</a:t>
            </a:r>
            <a:r>
              <a:rPr lang="fr-FR" dirty="0"/>
              <a:t>7</a:t>
            </a:r>
            <a:r>
              <a:rPr dirty="0"/>
              <a:t>.</a:t>
            </a:r>
            <a:r>
              <a:rPr lang="fr-FR" dirty="0"/>
              <a:t>5</a:t>
            </a:r>
            <a:r>
              <a:rPr dirty="0"/>
              <a:t> •  Updated: 201</a:t>
            </a:r>
            <a:r>
              <a:rPr lang="fr-FR" dirty="0"/>
              <a:t>9</a:t>
            </a:r>
            <a:r>
              <a:rPr dirty="0"/>
              <a:t>-0</a:t>
            </a:r>
            <a:r>
              <a:rPr lang="fr-FR" dirty="0"/>
              <a:t>6</a:t>
            </a:r>
            <a:endParaRPr dirty="0"/>
          </a:p>
        </p:txBody>
      </p:sp>
      <p:sp>
        <p:nvSpPr>
          <p:cNvPr id="153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Thank you for making a new cheatsheet for R! These cheatsheets have an important job:"/>
          <p:cNvSpPr txBox="1"/>
          <p:nvPr/>
        </p:nvSpPr>
        <p:spPr>
          <a:xfrm>
            <a:off x="323328" y="1727200"/>
            <a:ext cx="3116210" cy="813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fr-FR" dirty="0" err="1"/>
              <a:t>shinydashboardPlus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an extension for </a:t>
            </a:r>
            <a:r>
              <a:rPr lang="fr-FR" dirty="0" err="1"/>
              <a:t>shinydashboard</a:t>
            </a:r>
            <a:r>
              <a:rPr lang="fr-FR" dirty="0"/>
              <a:t>.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fr-FR" dirty="0"/>
          </a:p>
          <a:p>
            <a:pPr marL="171450" indent="-171450">
              <a:lnSpc>
                <a:spcPct val="90000"/>
              </a:lnSpc>
              <a:spcBef>
                <a:spcPts val="0"/>
              </a:spcBef>
              <a:buClr>
                <a:schemeClr val="bg2">
                  <a:lumMod val="10000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</a:defRPr>
            </a:pPr>
            <a:r>
              <a:rPr lang="fr-FR" dirty="0"/>
              <a:t>First </a:t>
            </a:r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right </a:t>
            </a:r>
            <a:r>
              <a:rPr lang="fr-FR" dirty="0" err="1"/>
              <a:t>after</a:t>
            </a:r>
            <a:r>
              <a:rPr lang="fr-FR" dirty="0"/>
              <a:t> the </a:t>
            </a:r>
            <a:r>
              <a:rPr lang="fr-FR" dirty="0" err="1"/>
              <a:t>shinydashboard</a:t>
            </a:r>
            <a:r>
              <a:rPr lang="fr-FR" dirty="0"/>
              <a:t> package</a:t>
            </a:r>
          </a:p>
        </p:txBody>
      </p:sp>
      <p:sp>
        <p:nvSpPr>
          <p:cNvPr id="160" name="Use a layout that flows and makes it easy to zero in on specific topics."/>
          <p:cNvSpPr txBox="1"/>
          <p:nvPr/>
        </p:nvSpPr>
        <p:spPr>
          <a:xfrm>
            <a:off x="308592" y="3302714"/>
            <a:ext cx="3038438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1" name="Use visualizations to explain concepts quickly and concisely."/>
          <p:cNvSpPr txBox="1"/>
          <p:nvPr/>
        </p:nvSpPr>
        <p:spPr>
          <a:xfrm>
            <a:off x="322522" y="5856007"/>
            <a:ext cx="3080328" cy="403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162" name="Use visual elements to make the sheet scannable."/>
          <p:cNvSpPr txBox="1"/>
          <p:nvPr/>
        </p:nvSpPr>
        <p:spPr>
          <a:xfrm>
            <a:off x="322522" y="6475521"/>
            <a:ext cx="3159776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fr-FR" dirty="0" err="1"/>
              <a:t>dashboardPagePlus</a:t>
            </a:r>
            <a:r>
              <a:rPr lang="fr-FR" dirty="0"/>
              <a:t>() </a:t>
            </a:r>
            <a:r>
              <a:rPr lang="fr-FR" dirty="0" err="1"/>
              <a:t>is</a:t>
            </a:r>
            <a:r>
              <a:rPr lang="fr-FR" dirty="0"/>
              <a:t> the page </a:t>
            </a:r>
            <a:r>
              <a:rPr lang="fr-FR" dirty="0" err="1"/>
              <a:t>wrapper</a:t>
            </a:r>
            <a:r>
              <a:rPr lang="fr-FR" dirty="0"/>
              <a:t>. </a:t>
            </a:r>
            <a:r>
              <a:rPr lang="fr-FR" dirty="0" err="1"/>
              <a:t>Compared</a:t>
            </a:r>
            <a:r>
              <a:rPr lang="fr-FR" dirty="0"/>
              <a:t> to </a:t>
            </a:r>
            <a:r>
              <a:rPr lang="fr-FR" dirty="0" err="1"/>
              <a:t>shinydashboard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include</a:t>
            </a:r>
            <a:r>
              <a:rPr lang="fr-FR" dirty="0"/>
              <a:t> a </a:t>
            </a:r>
            <a:r>
              <a:rPr lang="fr-FR" dirty="0" err="1"/>
              <a:t>footer</a:t>
            </a:r>
            <a:r>
              <a:rPr lang="fr-FR" dirty="0"/>
              <a:t>, a right </a:t>
            </a:r>
            <a:r>
              <a:rPr lang="fr-FR" dirty="0" err="1"/>
              <a:t>sidebar</a:t>
            </a:r>
            <a:r>
              <a:rPr lang="fr-FR" dirty="0"/>
              <a:t>, a </a:t>
            </a:r>
            <a:r>
              <a:rPr lang="fr-FR" dirty="0" err="1"/>
              <a:t>pre</a:t>
            </a:r>
            <a:r>
              <a:rPr lang="fr-FR" dirty="0"/>
              <a:t>-loader and </a:t>
            </a:r>
            <a:r>
              <a:rPr lang="fr-FR" dirty="0" err="1"/>
              <a:t>even</a:t>
            </a:r>
            <a:r>
              <a:rPr lang="fr-FR" dirty="0"/>
              <a:t> select the </a:t>
            </a:r>
            <a:r>
              <a:rPr lang="fr-FR" dirty="0" err="1"/>
              <a:t>dashboard</a:t>
            </a:r>
            <a:r>
              <a:rPr lang="fr-FR" dirty="0"/>
              <a:t> </a:t>
            </a:r>
            <a:r>
              <a:rPr lang="fr-FR" dirty="0" err="1"/>
              <a:t>theme</a:t>
            </a:r>
            <a:r>
              <a:rPr lang="fr-FR" dirty="0"/>
              <a:t> (</a:t>
            </a:r>
            <a:r>
              <a:rPr lang="fr-FR" dirty="0" err="1"/>
              <a:t>bootstrap</a:t>
            </a:r>
            <a:r>
              <a:rPr lang="fr-FR" dirty="0"/>
              <a:t> or </a:t>
            </a:r>
            <a:r>
              <a:rPr lang="fr-FR" dirty="0" err="1"/>
              <a:t>material</a:t>
            </a:r>
            <a:r>
              <a:rPr lang="fr-FR" dirty="0"/>
              <a:t>).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fr-FR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85" name="Layout Suggestions"/>
          <p:cNvSpPr txBox="1"/>
          <p:nvPr/>
        </p:nvSpPr>
        <p:spPr>
          <a:xfrm>
            <a:off x="5700858" y="1282755"/>
            <a:ext cx="226183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 err="1"/>
              <a:t>Layout</a:t>
            </a:r>
            <a:r>
              <a:rPr lang="fr-FR" dirty="0"/>
              <a:t> </a:t>
            </a:r>
            <a:r>
              <a:rPr lang="fr-FR" dirty="0" err="1"/>
              <a:t>Overview</a:t>
            </a:r>
            <a:endParaRPr dirty="0"/>
          </a:p>
        </p:txBody>
      </p:sp>
      <p:sp>
        <p:nvSpPr>
          <p:cNvPr id="186" name="Line"/>
          <p:cNvSpPr/>
          <p:nvPr/>
        </p:nvSpPr>
        <p:spPr>
          <a:xfrm>
            <a:off x="3737932" y="1217208"/>
            <a:ext cx="6206931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19A31535-2197-1947-BBCC-0B45F1E273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186992" y="30215"/>
            <a:ext cx="1386697" cy="1598226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0C27BEC0-ED5A-584A-8475-66EB14457C3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r="45972"/>
          <a:stretch/>
        </p:blipFill>
        <p:spPr>
          <a:xfrm>
            <a:off x="220034" y="9842213"/>
            <a:ext cx="2442742" cy="762000"/>
          </a:xfrm>
          <a:prstGeom prst="rect">
            <a:avLst/>
          </a:prstGeom>
        </p:spPr>
      </p:pic>
      <p:sp>
        <p:nvSpPr>
          <p:cNvPr id="292" name="Group">
            <a:extLst>
              <a:ext uri="{FF2B5EF4-FFF2-40B4-BE49-F238E27FC236}">
                <a16:creationId xmlns:a16="http://schemas.microsoft.com/office/drawing/2014/main" id="{E8C825FB-6A03-3144-B08D-CAEBFB0784E9}"/>
              </a:ext>
            </a:extLst>
          </p:cNvPr>
          <p:cNvSpPr/>
          <p:nvPr/>
        </p:nvSpPr>
        <p:spPr>
          <a:xfrm>
            <a:off x="3732012" y="1618369"/>
            <a:ext cx="6212851" cy="4795947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96" name="ggplot(mpg, aes(hwy, cty)) +…">
            <a:extLst>
              <a:ext uri="{FF2B5EF4-FFF2-40B4-BE49-F238E27FC236}">
                <a16:creationId xmlns:a16="http://schemas.microsoft.com/office/drawing/2014/main" id="{90474832-4648-0C46-B881-566280C00742}"/>
              </a:ext>
            </a:extLst>
          </p:cNvPr>
          <p:cNvSpPr txBox="1"/>
          <p:nvPr/>
        </p:nvSpPr>
        <p:spPr>
          <a:xfrm>
            <a:off x="291339" y="2703263"/>
            <a:ext cx="3190959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library</a:t>
            </a:r>
            <a:r>
              <a:rPr lang="fr-FR" dirty="0"/>
              <a:t>(</a:t>
            </a:r>
            <a:r>
              <a:rPr lang="fr-FR" dirty="0" err="1"/>
              <a:t>shinydashboard</a:t>
            </a:r>
            <a:r>
              <a:rPr lang="fr-FR" dirty="0"/>
              <a:t>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library</a:t>
            </a:r>
            <a:r>
              <a:rPr lang="fr-FR" dirty="0"/>
              <a:t>(</a:t>
            </a:r>
            <a:r>
              <a:rPr lang="fr-FR" dirty="0" err="1"/>
              <a:t>shinydashboardPlus</a:t>
            </a:r>
            <a:r>
              <a:rPr lang="fr-FR" dirty="0"/>
              <a:t>)</a:t>
            </a:r>
            <a:endParaRPr dirty="0"/>
          </a:p>
        </p:txBody>
      </p:sp>
      <p:sp>
        <p:nvSpPr>
          <p:cNvPr id="297" name="ggplot(mpg, aes(hwy, cty)) +…">
            <a:extLst>
              <a:ext uri="{FF2B5EF4-FFF2-40B4-BE49-F238E27FC236}">
                <a16:creationId xmlns:a16="http://schemas.microsoft.com/office/drawing/2014/main" id="{2D19AB4C-5C7F-324C-B764-E9309EE8DD47}"/>
              </a:ext>
            </a:extLst>
          </p:cNvPr>
          <p:cNvSpPr txBox="1"/>
          <p:nvPr/>
        </p:nvSpPr>
        <p:spPr>
          <a:xfrm>
            <a:off x="291339" y="3658924"/>
            <a:ext cx="3190959" cy="2695529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 err="1">
                <a:sym typeface="Menlo"/>
              </a:rPr>
              <a:t>shinyApp</a:t>
            </a:r>
            <a:r>
              <a:rPr lang="fr-FR" b="0" dirty="0">
                <a:sym typeface="Menlo"/>
              </a:rPr>
              <a:t>(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</a:t>
            </a:r>
            <a:r>
              <a:rPr lang="fr-FR" b="0" dirty="0" err="1">
                <a:sym typeface="Menlo"/>
              </a:rPr>
              <a:t>ui</a:t>
            </a:r>
            <a:r>
              <a:rPr lang="fr-FR" b="0" dirty="0">
                <a:sym typeface="Menlo"/>
              </a:rPr>
              <a:t> = </a:t>
            </a:r>
            <a:r>
              <a:rPr lang="fr-FR" b="0" dirty="0" err="1">
                <a:sym typeface="Menlo"/>
              </a:rPr>
              <a:t>dashboardPagePlus</a:t>
            </a:r>
            <a:r>
              <a:rPr lang="fr-FR" b="0" dirty="0">
                <a:sym typeface="Menlo"/>
              </a:rPr>
              <a:t>(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header = </a:t>
            </a:r>
            <a:r>
              <a:rPr lang="fr-FR" b="0" dirty="0" err="1">
                <a:sym typeface="Menlo"/>
              </a:rPr>
              <a:t>dashboardHeaderPlus</a:t>
            </a:r>
            <a:r>
              <a:rPr lang="fr-FR" b="0" dirty="0">
                <a:sym typeface="Menlo"/>
              </a:rPr>
              <a:t>(        	</a:t>
            </a:r>
            <a:r>
              <a:rPr lang="fr-FR" b="0" dirty="0" err="1">
                <a:sym typeface="Menlo"/>
              </a:rPr>
              <a:t>enable_rightsidebar</a:t>
            </a:r>
            <a:r>
              <a:rPr lang="fr-FR" b="0" dirty="0">
                <a:sym typeface="Menlo"/>
              </a:rPr>
              <a:t> = TRUE,  	</a:t>
            </a:r>
            <a:r>
              <a:rPr lang="fr-FR" b="0" dirty="0" err="1">
                <a:sym typeface="Menlo"/>
              </a:rPr>
              <a:t>rightSidebarIcon</a:t>
            </a:r>
            <a:r>
              <a:rPr lang="fr-FR" b="0" dirty="0">
                <a:sym typeface="Menlo"/>
              </a:rPr>
              <a:t> = "</a:t>
            </a:r>
            <a:r>
              <a:rPr lang="fr-FR" b="0" dirty="0" err="1">
                <a:sym typeface="Menlo"/>
              </a:rPr>
              <a:t>gears</a:t>
            </a:r>
            <a:r>
              <a:rPr lang="fr-FR" b="0" dirty="0">
                <a:sym typeface="Menlo"/>
              </a:rPr>
              <a:t>"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),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sidebar</a:t>
            </a:r>
            <a:r>
              <a:rPr lang="fr-FR" b="0" dirty="0">
                <a:sym typeface="Menlo"/>
              </a:rPr>
              <a:t> = </a:t>
            </a:r>
            <a:r>
              <a:rPr lang="fr-FR" b="0" dirty="0" err="1">
                <a:sym typeface="Menlo"/>
              </a:rPr>
              <a:t>dashboardSidebar</a:t>
            </a:r>
            <a:r>
              <a:rPr lang="fr-FR" b="0" dirty="0">
                <a:sym typeface="Menlo"/>
              </a:rPr>
              <a:t>(),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body = </a:t>
            </a:r>
            <a:r>
              <a:rPr lang="fr-FR" b="0" dirty="0" err="1">
                <a:sym typeface="Menlo"/>
              </a:rPr>
              <a:t>dashboardBody</a:t>
            </a:r>
            <a:r>
              <a:rPr lang="fr-FR" b="0" dirty="0">
                <a:sym typeface="Menlo"/>
              </a:rPr>
              <a:t>(),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rightsidebar</a:t>
            </a:r>
            <a:r>
              <a:rPr lang="fr-FR" b="0" dirty="0">
                <a:sym typeface="Menlo"/>
              </a:rPr>
              <a:t> = </a:t>
            </a:r>
            <a:r>
              <a:rPr lang="fr-FR" b="0" dirty="0" err="1">
                <a:sym typeface="Menlo"/>
              </a:rPr>
              <a:t>rightSidebar</a:t>
            </a:r>
            <a:r>
              <a:rPr lang="fr-FR" b="0" dirty="0">
                <a:sym typeface="Menlo"/>
              </a:rPr>
              <a:t>(),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title</a:t>
            </a:r>
            <a:r>
              <a:rPr lang="fr-FR" b="0" dirty="0">
                <a:sym typeface="Menlo"/>
              </a:rPr>
              <a:t> = "</a:t>
            </a:r>
            <a:r>
              <a:rPr lang="fr-FR" b="0" dirty="0" err="1">
                <a:sym typeface="Menlo"/>
              </a:rPr>
              <a:t>DashboardPage</a:t>
            </a:r>
            <a:r>
              <a:rPr lang="fr-FR" b="0" dirty="0">
                <a:sym typeface="Menlo"/>
              </a:rPr>
              <a:t>"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),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server = </a:t>
            </a:r>
            <a:r>
              <a:rPr lang="fr-FR" b="0" dirty="0" err="1">
                <a:sym typeface="Menlo"/>
              </a:rPr>
              <a:t>function</a:t>
            </a:r>
            <a:r>
              <a:rPr lang="fr-FR" b="0" dirty="0">
                <a:sym typeface="Menlo"/>
              </a:rPr>
              <a:t>(input, output) { }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)</a:t>
            </a:r>
            <a:endParaRPr dirty="0"/>
          </a:p>
        </p:txBody>
      </p:sp>
      <p:sp>
        <p:nvSpPr>
          <p:cNvPr id="49" name="ggplot(mpg, aes(hwy, cty)) +…">
            <a:extLst>
              <a:ext uri="{FF2B5EF4-FFF2-40B4-BE49-F238E27FC236}">
                <a16:creationId xmlns:a16="http://schemas.microsoft.com/office/drawing/2014/main" id="{3EC84487-29A0-1741-AD23-6B2A14382F71}"/>
              </a:ext>
            </a:extLst>
          </p:cNvPr>
          <p:cNvSpPr txBox="1"/>
          <p:nvPr/>
        </p:nvSpPr>
        <p:spPr>
          <a:xfrm>
            <a:off x="3855152" y="1699356"/>
            <a:ext cx="3938702" cy="113612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r>
              <a:rPr lang="fr-FR" b="0" dirty="0" err="1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dashboardHeaderPlus</a:t>
            </a:r>
            <a:r>
              <a:rPr lang="fr-FR" b="0" dirty="0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 </a:t>
            </a:r>
          </a:p>
          <a:p>
            <a:r>
              <a:rPr lang="fr-FR" b="0" dirty="0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fr-FR" b="0" dirty="0" err="1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enable_rightsidebar</a:t>
            </a:r>
            <a:r>
              <a:rPr lang="fr-FR" b="0" dirty="0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TRUE,</a:t>
            </a:r>
          </a:p>
          <a:p>
            <a:r>
              <a:rPr lang="fr-FR" b="0" dirty="0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fr-FR" b="0" dirty="0" err="1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rightSidebarIcon</a:t>
            </a:r>
            <a:r>
              <a:rPr lang="fr-FR" b="0" dirty="0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</a:t>
            </a:r>
            <a:r>
              <a:rPr lang="fr-FR" b="0" dirty="0" err="1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gears</a:t>
            </a:r>
            <a:r>
              <a:rPr lang="fr-FR" b="0" dirty="0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</a:t>
            </a:r>
          </a:p>
          <a:p>
            <a:r>
              <a:rPr lang="fr-FR" b="0" dirty="0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fr-FR" b="0" dirty="0" err="1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left_menu</a:t>
            </a:r>
            <a:r>
              <a:rPr lang="fr-FR" b="0" dirty="0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fr-FR" b="0" dirty="0" err="1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tagList</a:t>
            </a:r>
            <a:r>
              <a:rPr lang="fr-FR" b="0" dirty="0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fr-FR" b="0" dirty="0">
                <a:solidFill>
                  <a:schemeClr val="bg2">
                    <a:lumMod val="1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9F2388-97EE-0446-B690-FB2C96019195}"/>
              </a:ext>
            </a:extLst>
          </p:cNvPr>
          <p:cNvSpPr/>
          <p:nvPr/>
        </p:nvSpPr>
        <p:spPr>
          <a:xfrm>
            <a:off x="241300" y="3299318"/>
            <a:ext cx="2484976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90000"/>
              </a:lnSpc>
              <a:spcBef>
                <a:spcPts val="0"/>
              </a:spcBef>
              <a:buClr>
                <a:schemeClr val="bg2">
                  <a:lumMod val="10000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</a:defRPr>
            </a:pPr>
            <a:r>
              <a:rPr lang="fr-FR" dirty="0" err="1"/>
              <a:t>Below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main page  structure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D7A0F89-A900-CE49-99FB-4D9B88ACFEB9}"/>
              </a:ext>
            </a:extLst>
          </p:cNvPr>
          <p:cNvSpPr txBox="1"/>
          <p:nvPr/>
        </p:nvSpPr>
        <p:spPr>
          <a:xfrm>
            <a:off x="291339" y="7420033"/>
            <a:ext cx="3025059" cy="6898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Alternatively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you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fr-FR" b="0" dirty="0" err="1">
                <a:solidFill>
                  <a:schemeClr val="bg2">
                    <a:lumMod val="10000"/>
                  </a:schemeClr>
                </a:solidFill>
              </a:rPr>
              <a:t>can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embed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shinydashboardPlus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elements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in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vanilla</a:t>
            </a:r>
            <a:r>
              <a:rPr kumimoji="0" lang="fr-FR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shiny</a:t>
            </a:r>
            <a:r>
              <a:rPr lang="fr-FR" b="0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kumimoji="0" lang="fr-FR" sz="12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sym typeface="Source Sans Pro"/>
            </a:endParaRPr>
          </a:p>
        </p:txBody>
      </p:sp>
      <p:sp>
        <p:nvSpPr>
          <p:cNvPr id="51" name="ggplot(mpg, aes(hwy, cty)) +…">
            <a:extLst>
              <a:ext uri="{FF2B5EF4-FFF2-40B4-BE49-F238E27FC236}">
                <a16:creationId xmlns:a16="http://schemas.microsoft.com/office/drawing/2014/main" id="{7A776523-7C64-2D4D-BC4E-59B0D4A1D409}"/>
              </a:ext>
            </a:extLst>
          </p:cNvPr>
          <p:cNvSpPr txBox="1"/>
          <p:nvPr/>
        </p:nvSpPr>
        <p:spPr>
          <a:xfrm>
            <a:off x="291339" y="8236974"/>
            <a:ext cx="3190959" cy="1402867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library</a:t>
            </a:r>
            <a:r>
              <a:rPr lang="fr-FR" dirty="0"/>
              <a:t>(</a:t>
            </a:r>
            <a:r>
              <a:rPr lang="fr-FR" dirty="0" err="1"/>
              <a:t>shinyWidgets</a:t>
            </a:r>
            <a:r>
              <a:rPr lang="fr-FR" dirty="0"/>
              <a:t>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shinyApp</a:t>
            </a:r>
            <a:r>
              <a:rPr lang="fr-FR" dirty="0"/>
              <a:t>(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</a:t>
            </a:r>
            <a:r>
              <a:rPr lang="fr-FR" dirty="0" err="1"/>
              <a:t>ui</a:t>
            </a:r>
            <a:r>
              <a:rPr lang="fr-FR" dirty="0"/>
              <a:t> = </a:t>
            </a:r>
            <a:r>
              <a:rPr lang="fr-FR" dirty="0" err="1"/>
              <a:t>fluidPage</a:t>
            </a:r>
            <a:r>
              <a:rPr lang="fr-FR" dirty="0"/>
              <a:t>(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 </a:t>
            </a:r>
            <a:r>
              <a:rPr lang="fr-FR" dirty="0" err="1"/>
              <a:t>useShinydashboardPlus</a:t>
            </a:r>
            <a:r>
              <a:rPr lang="fr-FR" dirty="0"/>
              <a:t>(),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 …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)</a:t>
            </a:r>
            <a:endParaRPr dirty="0"/>
          </a:p>
        </p:txBody>
      </p:sp>
      <p:sp>
        <p:nvSpPr>
          <p:cNvPr id="59" name="Line">
            <a:extLst>
              <a:ext uri="{FF2B5EF4-FFF2-40B4-BE49-F238E27FC236}">
                <a16:creationId xmlns:a16="http://schemas.microsoft.com/office/drawing/2014/main" id="{B8AD09D8-B81C-C040-9DF1-C7D5D86A32B8}"/>
              </a:ext>
            </a:extLst>
          </p:cNvPr>
          <p:cNvSpPr/>
          <p:nvPr/>
        </p:nvSpPr>
        <p:spPr>
          <a:xfrm>
            <a:off x="3732012" y="6723660"/>
            <a:ext cx="6212851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0" name="Line">
            <a:extLst>
              <a:ext uri="{FF2B5EF4-FFF2-40B4-BE49-F238E27FC236}">
                <a16:creationId xmlns:a16="http://schemas.microsoft.com/office/drawing/2014/main" id="{16FDC73D-EBEE-0E48-87B0-AF9A09942070}"/>
              </a:ext>
            </a:extLst>
          </p:cNvPr>
          <p:cNvSpPr/>
          <p:nvPr/>
        </p:nvSpPr>
        <p:spPr>
          <a:xfrm>
            <a:off x="10366953" y="672366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" name="Basics">
            <a:extLst>
              <a:ext uri="{FF2B5EF4-FFF2-40B4-BE49-F238E27FC236}">
                <a16:creationId xmlns:a16="http://schemas.microsoft.com/office/drawing/2014/main" id="{BF51BDF3-6961-124C-B89B-3F61ABF10B7E}"/>
              </a:ext>
            </a:extLst>
          </p:cNvPr>
          <p:cNvSpPr txBox="1"/>
          <p:nvPr/>
        </p:nvSpPr>
        <p:spPr>
          <a:xfrm>
            <a:off x="10402406" y="6892952"/>
            <a:ext cx="2983189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 err="1"/>
              <a:t>Themes</a:t>
            </a:r>
            <a:r>
              <a:rPr lang="fr-FR" dirty="0"/>
              <a:t> (</a:t>
            </a:r>
            <a:r>
              <a:rPr lang="fr-FR" dirty="0" err="1"/>
              <a:t>material</a:t>
            </a:r>
            <a:r>
              <a:rPr lang="fr-FR" dirty="0"/>
              <a:t>, BS)</a:t>
            </a:r>
            <a:endParaRPr dirty="0"/>
          </a:p>
        </p:txBody>
      </p:sp>
      <p:sp>
        <p:nvSpPr>
          <p:cNvPr id="66" name="Group">
            <a:extLst>
              <a:ext uri="{FF2B5EF4-FFF2-40B4-BE49-F238E27FC236}">
                <a16:creationId xmlns:a16="http://schemas.microsoft.com/office/drawing/2014/main" id="{B7296B46-AD36-5C49-B11B-F0B8027B0F97}"/>
              </a:ext>
            </a:extLst>
          </p:cNvPr>
          <p:cNvSpPr/>
          <p:nvPr/>
        </p:nvSpPr>
        <p:spPr>
          <a:xfrm>
            <a:off x="10366953" y="7252796"/>
            <a:ext cx="3079672" cy="301306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67" name="Image 6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51D2F8C-EA15-6748-A3FE-20B7CC2219F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083"/>
          <a:stretch/>
        </p:blipFill>
        <p:spPr>
          <a:xfrm>
            <a:off x="10709277" y="8313610"/>
            <a:ext cx="2464676" cy="1877831"/>
          </a:xfrm>
          <a:prstGeom prst="rect">
            <a:avLst/>
          </a:prstGeom>
        </p:spPr>
      </p:pic>
      <p:sp>
        <p:nvSpPr>
          <p:cNvPr id="68" name="Basics">
            <a:extLst>
              <a:ext uri="{FF2B5EF4-FFF2-40B4-BE49-F238E27FC236}">
                <a16:creationId xmlns:a16="http://schemas.microsoft.com/office/drawing/2014/main" id="{830E9BB8-BB1E-9A4F-979B-49A210098D52}"/>
              </a:ext>
            </a:extLst>
          </p:cNvPr>
          <p:cNvSpPr txBox="1"/>
          <p:nvPr/>
        </p:nvSpPr>
        <p:spPr>
          <a:xfrm>
            <a:off x="3948602" y="6872651"/>
            <a:ext cx="221374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 err="1"/>
              <a:t>Enhanced</a:t>
            </a:r>
            <a:r>
              <a:rPr lang="fr-FR" dirty="0"/>
              <a:t> boxes</a:t>
            </a:r>
            <a:endParaRPr dirty="0"/>
          </a:p>
        </p:txBody>
      </p:sp>
      <p:sp>
        <p:nvSpPr>
          <p:cNvPr id="69" name="Group">
            <a:extLst>
              <a:ext uri="{FF2B5EF4-FFF2-40B4-BE49-F238E27FC236}">
                <a16:creationId xmlns:a16="http://schemas.microsoft.com/office/drawing/2014/main" id="{5AA9851F-2062-8640-8600-CAF4AC869566}"/>
              </a:ext>
            </a:extLst>
          </p:cNvPr>
          <p:cNvSpPr/>
          <p:nvPr/>
        </p:nvSpPr>
        <p:spPr>
          <a:xfrm>
            <a:off x="3754429" y="7292767"/>
            <a:ext cx="6212851" cy="297309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0" name="ggplot(mpg, aes(hwy, cty)) +…">
            <a:extLst>
              <a:ext uri="{FF2B5EF4-FFF2-40B4-BE49-F238E27FC236}">
                <a16:creationId xmlns:a16="http://schemas.microsoft.com/office/drawing/2014/main" id="{A65DF0F6-532C-7E48-8AE5-582BDDEFEDA5}"/>
              </a:ext>
            </a:extLst>
          </p:cNvPr>
          <p:cNvSpPr txBox="1"/>
          <p:nvPr/>
        </p:nvSpPr>
        <p:spPr>
          <a:xfrm>
            <a:off x="7467804" y="7794936"/>
            <a:ext cx="2349964" cy="121820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boxPlus</a:t>
            </a:r>
            <a:r>
              <a:rPr lang="fr-FR" dirty="0"/>
              <a:t>(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</a:t>
            </a:r>
            <a:r>
              <a:rPr lang="fr-FR" b="0" dirty="0" err="1">
                <a:sym typeface="Menlo"/>
              </a:rPr>
              <a:t>closable</a:t>
            </a:r>
            <a:r>
              <a:rPr lang="fr-FR" b="0" dirty="0">
                <a:sym typeface="Menlo"/>
              </a:rPr>
              <a:t> = TRUE,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</a:t>
            </a:r>
            <a:r>
              <a:rPr lang="fr-FR" b="0" dirty="0" err="1">
                <a:sym typeface="Menlo"/>
              </a:rPr>
              <a:t>enable_label</a:t>
            </a:r>
            <a:r>
              <a:rPr lang="fr-FR" b="0" dirty="0">
                <a:sym typeface="Menlo"/>
              </a:rPr>
              <a:t> = TRUE,   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</a:t>
            </a:r>
            <a:r>
              <a:rPr lang="fr-FR" b="0" dirty="0" err="1">
                <a:sym typeface="Menlo"/>
              </a:rPr>
              <a:t>enable_dropdown</a:t>
            </a:r>
            <a:r>
              <a:rPr lang="fr-FR" b="0" dirty="0">
                <a:sym typeface="Menlo"/>
              </a:rPr>
              <a:t> = TRUE,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</a:t>
            </a:r>
            <a:r>
              <a:rPr lang="fr-FR" b="0" dirty="0" err="1">
                <a:sym typeface="Menlo"/>
              </a:rPr>
              <a:t>enable_sidebar</a:t>
            </a:r>
            <a:r>
              <a:rPr lang="fr-FR" b="0" dirty="0">
                <a:sym typeface="Menlo"/>
              </a:rPr>
              <a:t> = TRUE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) </a:t>
            </a:r>
            <a:endParaRPr dirty="0"/>
          </a:p>
        </p:txBody>
      </p:sp>
      <p:pic>
        <p:nvPicPr>
          <p:cNvPr id="71" name="Image 7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6A87797-E81A-A547-882F-C26FFB2319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681" y="7468754"/>
            <a:ext cx="3553458" cy="2717714"/>
          </a:xfrm>
          <a:prstGeom prst="rect">
            <a:avLst/>
          </a:prstGeom>
        </p:spPr>
      </p:pic>
      <p:sp>
        <p:nvSpPr>
          <p:cNvPr id="72" name="Bulle rectangulaire 71">
            <a:extLst>
              <a:ext uri="{FF2B5EF4-FFF2-40B4-BE49-F238E27FC236}">
                <a16:creationId xmlns:a16="http://schemas.microsoft.com/office/drawing/2014/main" id="{F215FF0E-276D-C84D-97B3-E5683E02F409}"/>
              </a:ext>
            </a:extLst>
          </p:cNvPr>
          <p:cNvSpPr/>
          <p:nvPr/>
        </p:nvSpPr>
        <p:spPr>
          <a:xfrm>
            <a:off x="6069038" y="7158668"/>
            <a:ext cx="586298" cy="257939"/>
          </a:xfrm>
          <a:prstGeom prst="wedgeRectCallout">
            <a:avLst>
              <a:gd name="adj1" fmla="val 28818"/>
              <a:gd name="adj2" fmla="val 94439"/>
            </a:avLst>
          </a:prstGeom>
          <a:blipFill rotWithShape="1">
            <a:blip r:embed="rId1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>
                <a:solidFill>
                  <a:schemeClr val="bg1"/>
                </a:solidFill>
              </a:rPr>
              <a:t>label</a:t>
            </a:r>
            <a:r>
              <a:rPr kumimoji="0" lang="fr-FR" sz="12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</a:p>
        </p:txBody>
      </p:sp>
      <p:sp>
        <p:nvSpPr>
          <p:cNvPr id="73" name="Bulle rectangulaire 72">
            <a:extLst>
              <a:ext uri="{FF2B5EF4-FFF2-40B4-BE49-F238E27FC236}">
                <a16:creationId xmlns:a16="http://schemas.microsoft.com/office/drawing/2014/main" id="{D1CE9566-5AE7-4C4A-9EBE-DC0CC2984AE7}"/>
              </a:ext>
            </a:extLst>
          </p:cNvPr>
          <p:cNvSpPr/>
          <p:nvPr/>
        </p:nvSpPr>
        <p:spPr>
          <a:xfrm>
            <a:off x="7357139" y="9908006"/>
            <a:ext cx="700800" cy="257939"/>
          </a:xfrm>
          <a:prstGeom prst="wedgeRectCallout">
            <a:avLst>
              <a:gd name="adj1" fmla="val -84493"/>
              <a:gd name="adj2" fmla="val 15142"/>
            </a:avLst>
          </a:prstGeom>
          <a:blipFill rotWithShape="1">
            <a:blip r:embed="rId1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sidebar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Bulle rectangulaire 73">
            <a:extLst>
              <a:ext uri="{FF2B5EF4-FFF2-40B4-BE49-F238E27FC236}">
                <a16:creationId xmlns:a16="http://schemas.microsoft.com/office/drawing/2014/main" id="{F9D8B0BB-EA67-B64C-BFA6-FB9CB8CBA571}"/>
              </a:ext>
            </a:extLst>
          </p:cNvPr>
          <p:cNvSpPr/>
          <p:nvPr/>
        </p:nvSpPr>
        <p:spPr>
          <a:xfrm>
            <a:off x="7446640" y="7360591"/>
            <a:ext cx="516056" cy="257939"/>
          </a:xfrm>
          <a:prstGeom prst="wedgeRectCallout">
            <a:avLst>
              <a:gd name="adj1" fmla="val -81878"/>
              <a:gd name="adj2" fmla="val 43129"/>
            </a:avLst>
          </a:prstGeom>
          <a:blipFill rotWithShape="1">
            <a:blip r:embed="rId1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>
                <a:solidFill>
                  <a:schemeClr val="bg1"/>
                </a:solidFill>
              </a:rPr>
              <a:t>close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B911CBDA-63B6-5A47-A49B-D7009BD586A7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3" t="27599" r="36588" b="33210"/>
          <a:stretch/>
        </p:blipFill>
        <p:spPr>
          <a:xfrm>
            <a:off x="11280413" y="5567458"/>
            <a:ext cx="1252752" cy="1051502"/>
          </a:xfrm>
          <a:prstGeom prst="rect">
            <a:avLst/>
          </a:prstGeom>
        </p:spPr>
      </p:pic>
      <p:sp>
        <p:nvSpPr>
          <p:cNvPr id="77" name="Line">
            <a:extLst>
              <a:ext uri="{FF2B5EF4-FFF2-40B4-BE49-F238E27FC236}">
                <a16:creationId xmlns:a16="http://schemas.microsoft.com/office/drawing/2014/main" id="{3489B974-3857-D849-9D6F-9B58107430F9}"/>
              </a:ext>
            </a:extLst>
          </p:cNvPr>
          <p:cNvSpPr/>
          <p:nvPr/>
        </p:nvSpPr>
        <p:spPr>
          <a:xfrm>
            <a:off x="10366953" y="4130504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8" name="Basics">
            <a:extLst>
              <a:ext uri="{FF2B5EF4-FFF2-40B4-BE49-F238E27FC236}">
                <a16:creationId xmlns:a16="http://schemas.microsoft.com/office/drawing/2014/main" id="{779CF981-0A81-E74C-ABB0-F70B4BF376DE}"/>
              </a:ext>
            </a:extLst>
          </p:cNvPr>
          <p:cNvSpPr txBox="1"/>
          <p:nvPr/>
        </p:nvSpPr>
        <p:spPr>
          <a:xfrm>
            <a:off x="10402406" y="4212384"/>
            <a:ext cx="143949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 err="1"/>
              <a:t>Pre</a:t>
            </a:r>
            <a:r>
              <a:rPr lang="fr-FR" dirty="0"/>
              <a:t>-loader</a:t>
            </a:r>
            <a:endParaRPr dirty="0"/>
          </a:p>
        </p:txBody>
      </p:sp>
      <p:sp>
        <p:nvSpPr>
          <p:cNvPr id="79" name="ggplot(mpg, aes(hwy, cty)) +…">
            <a:extLst>
              <a:ext uri="{FF2B5EF4-FFF2-40B4-BE49-F238E27FC236}">
                <a16:creationId xmlns:a16="http://schemas.microsoft.com/office/drawing/2014/main" id="{3AE66870-A704-B54A-8D15-7335CF77077E}"/>
              </a:ext>
            </a:extLst>
          </p:cNvPr>
          <p:cNvSpPr txBox="1"/>
          <p:nvPr/>
        </p:nvSpPr>
        <p:spPr>
          <a:xfrm>
            <a:off x="10342161" y="4609014"/>
            <a:ext cx="2948186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dashboardPagePlus</a:t>
            </a:r>
            <a:r>
              <a:rPr lang="fr-FR" dirty="0"/>
              <a:t>(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</a:t>
            </a:r>
            <a:r>
              <a:rPr lang="fr-FR" dirty="0" err="1"/>
              <a:t>enable_preloader</a:t>
            </a:r>
            <a:r>
              <a:rPr lang="fr-FR" dirty="0"/>
              <a:t> = TRUE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…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)</a:t>
            </a:r>
          </a:p>
        </p:txBody>
      </p:sp>
      <p:sp>
        <p:nvSpPr>
          <p:cNvPr id="80" name="ggplot(mpg, aes(hwy, cty)) +…">
            <a:extLst>
              <a:ext uri="{FF2B5EF4-FFF2-40B4-BE49-F238E27FC236}">
                <a16:creationId xmlns:a16="http://schemas.microsoft.com/office/drawing/2014/main" id="{CED305D5-19CB-B548-AA07-36A2C42422D5}"/>
              </a:ext>
            </a:extLst>
          </p:cNvPr>
          <p:cNvSpPr txBox="1"/>
          <p:nvPr/>
        </p:nvSpPr>
        <p:spPr>
          <a:xfrm>
            <a:off x="10433341" y="7360040"/>
            <a:ext cx="2948186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dashboardPagePlus</a:t>
            </a:r>
            <a:r>
              <a:rPr lang="fr-FR" dirty="0"/>
              <a:t>(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md = TRUE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 …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/>
              <a:t>)</a:t>
            </a:r>
          </a:p>
        </p:txBody>
      </p:sp>
      <p:sp>
        <p:nvSpPr>
          <p:cNvPr id="75" name="Line">
            <a:extLst>
              <a:ext uri="{FF2B5EF4-FFF2-40B4-BE49-F238E27FC236}">
                <a16:creationId xmlns:a16="http://schemas.microsoft.com/office/drawing/2014/main" id="{13782409-CF28-5744-85D3-67AF6EF5B334}"/>
              </a:ext>
            </a:extLst>
          </p:cNvPr>
          <p:cNvSpPr/>
          <p:nvPr/>
        </p:nvSpPr>
        <p:spPr>
          <a:xfrm>
            <a:off x="10221131" y="1216304"/>
            <a:ext cx="2028275" cy="6613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6" name="Basics">
            <a:extLst>
              <a:ext uri="{FF2B5EF4-FFF2-40B4-BE49-F238E27FC236}">
                <a16:creationId xmlns:a16="http://schemas.microsoft.com/office/drawing/2014/main" id="{04081836-464D-064F-BFE1-A86D0B96A6E6}"/>
              </a:ext>
            </a:extLst>
          </p:cNvPr>
          <p:cNvSpPr txBox="1"/>
          <p:nvPr/>
        </p:nvSpPr>
        <p:spPr>
          <a:xfrm>
            <a:off x="10195592" y="1286244"/>
            <a:ext cx="209672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User </a:t>
            </a:r>
            <a:r>
              <a:rPr lang="fr-FR" dirty="0" err="1"/>
              <a:t>dropdown</a:t>
            </a:r>
            <a:endParaRPr dirty="0"/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51D071E-B5F4-714C-99D4-3C1367ECA4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985" y="1913182"/>
            <a:ext cx="1619573" cy="2092441"/>
          </a:xfrm>
          <a:prstGeom prst="rect">
            <a:avLst/>
          </a:prstGeom>
        </p:spPr>
      </p:pic>
      <p:pic>
        <p:nvPicPr>
          <p:cNvPr id="15" name="Image 1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42CF17D-1C8A-EF43-8DA7-78EFA0FC310F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40"/>
          <a:stretch/>
        </p:blipFill>
        <p:spPr>
          <a:xfrm>
            <a:off x="3821274" y="2602014"/>
            <a:ext cx="6067173" cy="2968511"/>
          </a:xfrm>
          <a:prstGeom prst="rect">
            <a:avLst/>
          </a:prstGeom>
        </p:spPr>
      </p:pic>
      <p:sp>
        <p:nvSpPr>
          <p:cNvPr id="82" name="Bulle rectangulaire 81">
            <a:extLst>
              <a:ext uri="{FF2B5EF4-FFF2-40B4-BE49-F238E27FC236}">
                <a16:creationId xmlns:a16="http://schemas.microsoft.com/office/drawing/2014/main" id="{46EE0303-F9F0-FF48-89E2-93DEAD19279A}"/>
              </a:ext>
            </a:extLst>
          </p:cNvPr>
          <p:cNvSpPr/>
          <p:nvPr/>
        </p:nvSpPr>
        <p:spPr>
          <a:xfrm>
            <a:off x="3803680" y="5744305"/>
            <a:ext cx="1543020" cy="405671"/>
          </a:xfrm>
          <a:prstGeom prst="wedgeRectCallout">
            <a:avLst>
              <a:gd name="adj1" fmla="val -33204"/>
              <a:gd name="adj2" fmla="val -107629"/>
            </a:avLst>
          </a:prstGeom>
          <a:blipFill rotWithShape="1">
            <a:blip r:embed="rId1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dashboardSidebar</a:t>
            </a:r>
            <a:r>
              <a:rPr kumimoji="0" lang="fr-FR" sz="12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Wingdings" pitchFamily="2" charset="2"/>
              </a:rPr>
              <a:t>(): semi-</a:t>
            </a:r>
            <a:r>
              <a:rPr kumimoji="0" lang="fr-FR" sz="120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Wingdings" pitchFamily="2" charset="2"/>
              </a:rPr>
              <a:t>collapsible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" name="ggplot(mpg, aes(hwy, cty)) +…">
            <a:extLst>
              <a:ext uri="{FF2B5EF4-FFF2-40B4-BE49-F238E27FC236}">
                <a16:creationId xmlns:a16="http://schemas.microsoft.com/office/drawing/2014/main" id="{DB7CB05E-97B4-0749-BF5B-B880569A2C66}"/>
              </a:ext>
            </a:extLst>
          </p:cNvPr>
          <p:cNvSpPr txBox="1"/>
          <p:nvPr/>
        </p:nvSpPr>
        <p:spPr>
          <a:xfrm>
            <a:off x="6224067" y="3146605"/>
            <a:ext cx="2336398" cy="2510863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 err="1">
                <a:sym typeface="Menlo"/>
              </a:rPr>
              <a:t>rightSidebar</a:t>
            </a:r>
            <a:r>
              <a:rPr lang="fr-FR" b="0" dirty="0">
                <a:sym typeface="Menlo"/>
              </a:rPr>
              <a:t>(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background = "</a:t>
            </a:r>
            <a:r>
              <a:rPr lang="fr-FR" b="0" dirty="0" err="1">
                <a:sym typeface="Menlo"/>
              </a:rPr>
              <a:t>dark</a:t>
            </a:r>
            <a:r>
              <a:rPr lang="fr-FR" b="0" dirty="0">
                <a:sym typeface="Menlo"/>
              </a:rPr>
              <a:t>",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</a:t>
            </a:r>
            <a:r>
              <a:rPr lang="fr-FR" b="0" dirty="0" err="1">
                <a:sym typeface="Menlo"/>
              </a:rPr>
              <a:t>rightSidebarTabContent</a:t>
            </a:r>
            <a:r>
              <a:rPr lang="fr-FR" b="0" dirty="0">
                <a:sym typeface="Menlo"/>
              </a:rPr>
              <a:t>(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id = 1,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icon</a:t>
            </a:r>
            <a:r>
              <a:rPr lang="fr-FR" b="0" dirty="0">
                <a:sym typeface="Menlo"/>
              </a:rPr>
              <a:t> = "desktop",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title</a:t>
            </a:r>
            <a:r>
              <a:rPr lang="fr-FR" b="0" dirty="0">
                <a:sym typeface="Menlo"/>
              </a:rPr>
              <a:t> = "Tab 1",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active = TRUE,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 </a:t>
            </a:r>
            <a:r>
              <a:rPr lang="fr-FR" b="0" dirty="0" err="1">
                <a:sym typeface="Menlo"/>
              </a:rPr>
              <a:t>sliderInput</a:t>
            </a:r>
            <a:r>
              <a:rPr lang="fr-FR" b="0" dirty="0">
                <a:sym typeface="Menlo"/>
              </a:rPr>
              <a:t>(…)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),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…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fr-FR" b="0" dirty="0">
              <a:sym typeface="Menlo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fr-FR" b="0" dirty="0">
              <a:sym typeface="Menlo"/>
            </a:endParaRPr>
          </a:p>
        </p:txBody>
      </p:sp>
      <p:sp>
        <p:nvSpPr>
          <p:cNvPr id="84" name="Bulle rectangulaire 83">
            <a:extLst>
              <a:ext uri="{FF2B5EF4-FFF2-40B4-BE49-F238E27FC236}">
                <a16:creationId xmlns:a16="http://schemas.microsoft.com/office/drawing/2014/main" id="{485BDFBE-32F8-4D44-BA99-9CE5D3E882E5}"/>
              </a:ext>
            </a:extLst>
          </p:cNvPr>
          <p:cNvSpPr/>
          <p:nvPr/>
        </p:nvSpPr>
        <p:spPr>
          <a:xfrm>
            <a:off x="7793854" y="5402745"/>
            <a:ext cx="1272954" cy="405671"/>
          </a:xfrm>
          <a:prstGeom prst="wedgeRectCallout">
            <a:avLst>
              <a:gd name="adj1" fmla="val 35764"/>
              <a:gd name="adj2" fmla="val -87408"/>
            </a:avLst>
          </a:prstGeom>
          <a:blipFill rotWithShape="1">
            <a:blip r:embed="rId1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rightSidebar</a:t>
            </a:r>
            <a:r>
              <a:rPr kumimoji="0" lang="fr-FR" sz="12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</a:p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" name="Bulle rectangulaire 84">
            <a:extLst>
              <a:ext uri="{FF2B5EF4-FFF2-40B4-BE49-F238E27FC236}">
                <a16:creationId xmlns:a16="http://schemas.microsoft.com/office/drawing/2014/main" id="{72EE8D2A-AD1B-BB44-AD3B-9AA641152380}"/>
              </a:ext>
            </a:extLst>
          </p:cNvPr>
          <p:cNvSpPr/>
          <p:nvPr/>
        </p:nvSpPr>
        <p:spPr>
          <a:xfrm>
            <a:off x="6607633" y="1958398"/>
            <a:ext cx="1727427" cy="405671"/>
          </a:xfrm>
          <a:prstGeom prst="wedgeRectCallout">
            <a:avLst>
              <a:gd name="adj1" fmla="val -39169"/>
              <a:gd name="adj2" fmla="val 149927"/>
            </a:avLst>
          </a:prstGeom>
          <a:blipFill rotWithShape="1">
            <a:blip r:embed="rId12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dashboardHeaderPlus</a:t>
            </a:r>
            <a:r>
              <a:rPr kumimoji="0" lang="fr-FR" sz="12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</a:p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ggplot(mpg, aes(hwy, cty)) +…">
            <a:extLst>
              <a:ext uri="{FF2B5EF4-FFF2-40B4-BE49-F238E27FC236}">
                <a16:creationId xmlns:a16="http://schemas.microsoft.com/office/drawing/2014/main" id="{58C256F2-458C-4A4E-9BB5-493BA3AE3CC5}"/>
              </a:ext>
            </a:extLst>
          </p:cNvPr>
          <p:cNvSpPr txBox="1"/>
          <p:nvPr/>
        </p:nvSpPr>
        <p:spPr>
          <a:xfrm>
            <a:off x="12035697" y="1878248"/>
            <a:ext cx="1714660" cy="214153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 err="1">
                <a:sym typeface="Menlo"/>
              </a:rPr>
              <a:t>dashboardUser</a:t>
            </a:r>
            <a:r>
              <a:rPr lang="fr-FR" b="0" dirty="0">
                <a:sym typeface="Menlo"/>
              </a:rPr>
              <a:t>(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...,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</a:t>
            </a:r>
            <a:r>
              <a:rPr lang="fr-FR" b="0" dirty="0" err="1">
                <a:sym typeface="Menlo"/>
              </a:rPr>
              <a:t>name</a:t>
            </a:r>
            <a:r>
              <a:rPr lang="fr-FR" b="0" dirty="0">
                <a:sym typeface="Menlo"/>
              </a:rPr>
              <a:t> = NULL,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</a:t>
            </a:r>
            <a:r>
              <a:rPr lang="fr-FR" b="0" dirty="0" err="1">
                <a:sym typeface="Menlo"/>
              </a:rPr>
              <a:t>src</a:t>
            </a:r>
            <a:r>
              <a:rPr lang="fr-FR" b="0" dirty="0">
                <a:sym typeface="Menlo"/>
              </a:rPr>
              <a:t> = NULL,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</a:t>
            </a:r>
            <a:r>
              <a:rPr lang="fr-FR" b="0" dirty="0" err="1">
                <a:sym typeface="Menlo"/>
              </a:rPr>
              <a:t>title</a:t>
            </a:r>
            <a:r>
              <a:rPr lang="fr-FR" b="0" dirty="0">
                <a:sym typeface="Menlo"/>
              </a:rPr>
              <a:t> = NULL,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</a:t>
            </a:r>
            <a:r>
              <a:rPr lang="fr-FR" b="0" dirty="0" err="1">
                <a:sym typeface="Menlo"/>
              </a:rPr>
              <a:t>subtitle</a:t>
            </a:r>
            <a:r>
              <a:rPr lang="fr-FR" b="0" dirty="0">
                <a:sym typeface="Menlo"/>
              </a:rPr>
              <a:t> = NULL,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 </a:t>
            </a:r>
            <a:r>
              <a:rPr lang="fr-FR" b="0" dirty="0" err="1">
                <a:sym typeface="Menlo"/>
              </a:rPr>
              <a:t>footer</a:t>
            </a:r>
            <a:r>
              <a:rPr lang="fr-FR" b="0" dirty="0">
                <a:sym typeface="Menlo"/>
              </a:rPr>
              <a:t> = NULL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>
                <a:sym typeface="Menlo"/>
              </a:rPr>
              <a:t>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fr-FR" b="0" dirty="0">
              <a:sym typeface="Menlo"/>
            </a:endParaRP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 err="1">
                <a:sym typeface="Menlo"/>
              </a:rPr>
              <a:t>renderUser</a:t>
            </a:r>
            <a:r>
              <a:rPr lang="fr-FR" b="0" dirty="0">
                <a:sym typeface="Menlo"/>
              </a:rPr>
              <a:t>({…})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b="0" dirty="0" err="1">
                <a:sym typeface="Menlo"/>
              </a:rPr>
              <a:t>userOutput</a:t>
            </a:r>
            <a:r>
              <a:rPr lang="fr-FR" b="0" dirty="0">
                <a:sym typeface="Menlo"/>
              </a:rPr>
              <a:t>(…)</a:t>
            </a:r>
            <a:endParaRPr dirty="0"/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EB634FFA-2F7C-F349-AC03-F150B9E25501}"/>
              </a:ext>
            </a:extLst>
          </p:cNvPr>
          <p:cNvSpPr/>
          <p:nvPr/>
        </p:nvSpPr>
        <p:spPr>
          <a:xfrm>
            <a:off x="9108141" y="1348831"/>
            <a:ext cx="1111624" cy="1143357"/>
          </a:xfrm>
          <a:custGeom>
            <a:avLst/>
            <a:gdLst>
              <a:gd name="connsiteX0" fmla="*/ 1111624 w 1111624"/>
              <a:gd name="connsiteY0" fmla="*/ 67593 h 1143357"/>
              <a:gd name="connsiteX1" fmla="*/ 645459 w 1111624"/>
              <a:gd name="connsiteY1" fmla="*/ 49663 h 1143357"/>
              <a:gd name="connsiteX2" fmla="*/ 107577 w 1111624"/>
              <a:gd name="connsiteY2" fmla="*/ 623404 h 1143357"/>
              <a:gd name="connsiteX3" fmla="*/ 0 w 1111624"/>
              <a:gd name="connsiteY3" fmla="*/ 1143357 h 114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1624" h="1143357">
                <a:moveTo>
                  <a:pt x="1111624" y="67593"/>
                </a:moveTo>
                <a:cubicBezTo>
                  <a:pt x="962212" y="12310"/>
                  <a:pt x="812800" y="-42972"/>
                  <a:pt x="645459" y="49663"/>
                </a:cubicBezTo>
                <a:cubicBezTo>
                  <a:pt x="478118" y="142298"/>
                  <a:pt x="215153" y="441122"/>
                  <a:pt x="107577" y="623404"/>
                </a:cubicBezTo>
                <a:cubicBezTo>
                  <a:pt x="0" y="805686"/>
                  <a:pt x="0" y="974521"/>
                  <a:pt x="0" y="1143357"/>
                </a:cubicBezTo>
              </a:path>
            </a:pathLst>
          </a:cu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4DFAF0E3-A610-D54F-AF93-29AB2E0E5EA5}"/>
              </a:ext>
            </a:extLst>
          </p:cNvPr>
          <p:cNvSpPr/>
          <p:nvPr/>
        </p:nvSpPr>
        <p:spPr>
          <a:xfrm>
            <a:off x="9054353" y="1352475"/>
            <a:ext cx="1057835" cy="1067996"/>
          </a:xfrm>
          <a:custGeom>
            <a:avLst/>
            <a:gdLst>
              <a:gd name="connsiteX0" fmla="*/ 1057835 w 1057835"/>
              <a:gd name="connsiteY0" fmla="*/ 28090 h 1067996"/>
              <a:gd name="connsiteX1" fmla="*/ 663388 w 1057835"/>
              <a:gd name="connsiteY1" fmla="*/ 46019 h 1067996"/>
              <a:gd name="connsiteX2" fmla="*/ 197223 w 1057835"/>
              <a:gd name="connsiteY2" fmla="*/ 458396 h 1067996"/>
              <a:gd name="connsiteX3" fmla="*/ 0 w 1057835"/>
              <a:gd name="connsiteY3" fmla="*/ 1067996 h 106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835" h="1067996">
                <a:moveTo>
                  <a:pt x="1057835" y="28090"/>
                </a:moveTo>
                <a:cubicBezTo>
                  <a:pt x="932329" y="1195"/>
                  <a:pt x="806823" y="-25699"/>
                  <a:pt x="663388" y="46019"/>
                </a:cubicBezTo>
                <a:cubicBezTo>
                  <a:pt x="519953" y="117737"/>
                  <a:pt x="307788" y="288067"/>
                  <a:pt x="197223" y="458396"/>
                </a:cubicBezTo>
                <a:cubicBezTo>
                  <a:pt x="86658" y="628725"/>
                  <a:pt x="43329" y="848360"/>
                  <a:pt x="0" y="1067996"/>
                </a:cubicBezTo>
              </a:path>
            </a:pathLst>
          </a:cu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2" name="Forme libre 21">
            <a:extLst>
              <a:ext uri="{FF2B5EF4-FFF2-40B4-BE49-F238E27FC236}">
                <a16:creationId xmlns:a16="http://schemas.microsoft.com/office/drawing/2014/main" id="{D0C6130D-7277-604C-A5AA-319AFED4816F}"/>
              </a:ext>
            </a:extLst>
          </p:cNvPr>
          <p:cNvSpPr/>
          <p:nvPr/>
        </p:nvSpPr>
        <p:spPr>
          <a:xfrm rot="14183796">
            <a:off x="9532804" y="1844728"/>
            <a:ext cx="305616" cy="896471"/>
          </a:xfrm>
          <a:custGeom>
            <a:avLst/>
            <a:gdLst>
              <a:gd name="connsiteX0" fmla="*/ 0 w 414825"/>
              <a:gd name="connsiteY0" fmla="*/ 896471 h 896471"/>
              <a:gd name="connsiteX1" fmla="*/ 394447 w 414825"/>
              <a:gd name="connsiteY1" fmla="*/ 340659 h 896471"/>
              <a:gd name="connsiteX2" fmla="*/ 322729 w 414825"/>
              <a:gd name="connsiteY2" fmla="*/ 0 h 896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4825" h="896471">
                <a:moveTo>
                  <a:pt x="0" y="896471"/>
                </a:moveTo>
                <a:cubicBezTo>
                  <a:pt x="170329" y="693271"/>
                  <a:pt x="340659" y="490071"/>
                  <a:pt x="394447" y="340659"/>
                </a:cubicBezTo>
                <a:cubicBezTo>
                  <a:pt x="448235" y="191247"/>
                  <a:pt x="385482" y="95623"/>
                  <a:pt x="322729" y="0"/>
                </a:cubicBezTo>
              </a:path>
            </a:pathLst>
          </a:custGeom>
          <a:noFill/>
          <a:ln w="38100" cap="flat">
            <a:solidFill>
              <a:schemeClr val="bg2">
                <a:lumMod val="10000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7C711922-BC96-3948-86CE-E09FF05BD716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9218491" y="2470275"/>
            <a:ext cx="46772" cy="12859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82769581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">
            <a:extLst>
              <a:ext uri="{FF2B5EF4-FFF2-40B4-BE49-F238E27FC236}">
                <a16:creationId xmlns:a16="http://schemas.microsoft.com/office/drawing/2014/main" id="{8398C916-D536-8549-8C8C-EBB834615356}"/>
              </a:ext>
            </a:extLst>
          </p:cNvPr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5" name="Group">
              <a:extLst>
                <a:ext uri="{FF2B5EF4-FFF2-40B4-BE49-F238E27FC236}">
                  <a16:creationId xmlns:a16="http://schemas.microsoft.com/office/drawing/2014/main" id="{E69C83D5-2D73-E44F-AF15-EF019A3F69E0}"/>
                </a:ext>
              </a:extLst>
            </p:cNvPr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8" name="Triangle">
                <a:extLst>
                  <a:ext uri="{FF2B5EF4-FFF2-40B4-BE49-F238E27FC236}">
                    <a16:creationId xmlns:a16="http://schemas.microsoft.com/office/drawing/2014/main" id="{30190FC8-710F-1C47-AF25-C092F0280AE6}"/>
                  </a:ext>
                </a:extLst>
              </p:cNvPr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9" name="Circle">
                <a:extLst>
                  <a:ext uri="{FF2B5EF4-FFF2-40B4-BE49-F238E27FC236}">
                    <a16:creationId xmlns:a16="http://schemas.microsoft.com/office/drawing/2014/main" id="{EB320D1E-901C-9E40-A8F6-983EF9AE460B}"/>
                  </a:ext>
                </a:extLst>
              </p:cNvPr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0" name="Circle">
                <a:extLst>
                  <a:ext uri="{FF2B5EF4-FFF2-40B4-BE49-F238E27FC236}">
                    <a16:creationId xmlns:a16="http://schemas.microsoft.com/office/drawing/2014/main" id="{C41A2359-50CE-A847-8E31-6BB967FF22C2}"/>
                  </a:ext>
                </a:extLst>
              </p:cNvPr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" name="Triangle">
                <a:extLst>
                  <a:ext uri="{FF2B5EF4-FFF2-40B4-BE49-F238E27FC236}">
                    <a16:creationId xmlns:a16="http://schemas.microsoft.com/office/drawing/2014/main" id="{E0D32E64-E341-FC4F-B5E2-5E9C3118DD41}"/>
                  </a:ext>
                </a:extLst>
              </p:cNvPr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" name="Triangle">
                <a:extLst>
                  <a:ext uri="{FF2B5EF4-FFF2-40B4-BE49-F238E27FC236}">
                    <a16:creationId xmlns:a16="http://schemas.microsoft.com/office/drawing/2014/main" id="{C5ED0C7F-4FBF-E648-8FD7-F3C8AD5E52A9}"/>
                  </a:ext>
                </a:extLst>
              </p:cNvPr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" name="Circle">
                <a:extLst>
                  <a:ext uri="{FF2B5EF4-FFF2-40B4-BE49-F238E27FC236}">
                    <a16:creationId xmlns:a16="http://schemas.microsoft.com/office/drawing/2014/main" id="{FCEC9269-9C25-B843-9064-952002AD6C69}"/>
                  </a:ext>
                </a:extLst>
              </p:cNvPr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" name="Circle">
                <a:extLst>
                  <a:ext uri="{FF2B5EF4-FFF2-40B4-BE49-F238E27FC236}">
                    <a16:creationId xmlns:a16="http://schemas.microsoft.com/office/drawing/2014/main" id="{EF85FF15-8D3E-3942-B0D0-C989BDE3A6E2}"/>
                  </a:ext>
                </a:extLst>
              </p:cNvPr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" name="Triangle">
                <a:extLst>
                  <a:ext uri="{FF2B5EF4-FFF2-40B4-BE49-F238E27FC236}">
                    <a16:creationId xmlns:a16="http://schemas.microsoft.com/office/drawing/2014/main" id="{7CC46F36-0423-1E40-B9E7-571357181313}"/>
                  </a:ext>
                </a:extLst>
              </p:cNvPr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FBE45F4A-7131-F340-A394-3F1E58CD8EE4}"/>
                  </a:ext>
                </a:extLst>
              </p:cNvPr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" name="Triangle">
                <a:extLst>
                  <a:ext uri="{FF2B5EF4-FFF2-40B4-BE49-F238E27FC236}">
                    <a16:creationId xmlns:a16="http://schemas.microsoft.com/office/drawing/2014/main" id="{899EBE8B-85E8-164F-942B-E6EFFA06D9CB}"/>
                  </a:ext>
                </a:extLst>
              </p:cNvPr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" name="Circle">
                <a:extLst>
                  <a:ext uri="{FF2B5EF4-FFF2-40B4-BE49-F238E27FC236}">
                    <a16:creationId xmlns:a16="http://schemas.microsoft.com/office/drawing/2014/main" id="{0D8C254F-9ED3-EC4C-BF16-8E25548B9AF7}"/>
                  </a:ext>
                </a:extLst>
              </p:cNvPr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" name="Triangle">
                <a:extLst>
                  <a:ext uri="{FF2B5EF4-FFF2-40B4-BE49-F238E27FC236}">
                    <a16:creationId xmlns:a16="http://schemas.microsoft.com/office/drawing/2014/main" id="{C18082B7-F3D5-1142-B302-41BED1806088}"/>
                  </a:ext>
                </a:extLst>
              </p:cNvPr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" name="Circle">
                <a:extLst>
                  <a:ext uri="{FF2B5EF4-FFF2-40B4-BE49-F238E27FC236}">
                    <a16:creationId xmlns:a16="http://schemas.microsoft.com/office/drawing/2014/main" id="{BEECC074-4CC6-5743-9FBE-856557755649}"/>
                  </a:ext>
                </a:extLst>
              </p:cNvPr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" name="Triangle">
                <a:extLst>
                  <a:ext uri="{FF2B5EF4-FFF2-40B4-BE49-F238E27FC236}">
                    <a16:creationId xmlns:a16="http://schemas.microsoft.com/office/drawing/2014/main" id="{794D9436-D6B9-E747-B012-5D96DD562A83}"/>
                  </a:ext>
                </a:extLst>
              </p:cNvPr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" name="Circle">
                <a:extLst>
                  <a:ext uri="{FF2B5EF4-FFF2-40B4-BE49-F238E27FC236}">
                    <a16:creationId xmlns:a16="http://schemas.microsoft.com/office/drawing/2014/main" id="{876C9163-2B6D-5E4D-AEC0-265A15CA7BB4}"/>
                  </a:ext>
                </a:extLst>
              </p:cNvPr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6" name="Rectangle">
              <a:extLst>
                <a:ext uri="{FF2B5EF4-FFF2-40B4-BE49-F238E27FC236}">
                  <a16:creationId xmlns:a16="http://schemas.microsoft.com/office/drawing/2014/main" id="{658A2EB3-7DCE-EC46-85E0-8C95C76BEE58}"/>
                </a:ext>
              </a:extLst>
            </p:cNvPr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7" name="Image" descr="Image">
              <a:extLst>
                <a:ext uri="{FF2B5EF4-FFF2-40B4-BE49-F238E27FC236}">
                  <a16:creationId xmlns:a16="http://schemas.microsoft.com/office/drawing/2014/main" id="{03D16C5A-CF84-7948-B7E9-6A78C75EE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" name="Line">
            <a:extLst>
              <a:ext uri="{FF2B5EF4-FFF2-40B4-BE49-F238E27FC236}">
                <a16:creationId xmlns:a16="http://schemas.microsoft.com/office/drawing/2014/main" id="{0B0F5864-D32F-D448-AA2C-7FAC5D6E35F7}"/>
              </a:ext>
            </a:extLst>
          </p:cNvPr>
          <p:cNvSpPr/>
          <p:nvPr/>
        </p:nvSpPr>
        <p:spPr>
          <a:xfrm>
            <a:off x="296751" y="345958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5" name="Basics">
            <a:extLst>
              <a:ext uri="{FF2B5EF4-FFF2-40B4-BE49-F238E27FC236}">
                <a16:creationId xmlns:a16="http://schemas.microsoft.com/office/drawing/2014/main" id="{B581A8B9-A833-D441-9184-9AC110C3CBCD}"/>
              </a:ext>
            </a:extLst>
          </p:cNvPr>
          <p:cNvSpPr txBox="1"/>
          <p:nvPr/>
        </p:nvSpPr>
        <p:spPr>
          <a:xfrm>
            <a:off x="258957" y="6665560"/>
            <a:ext cx="168956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Social boxes</a:t>
            </a:r>
            <a:endParaRPr dirty="0"/>
          </a:p>
        </p:txBody>
      </p:sp>
      <p:sp>
        <p:nvSpPr>
          <p:cNvPr id="46" name="Line">
            <a:extLst>
              <a:ext uri="{FF2B5EF4-FFF2-40B4-BE49-F238E27FC236}">
                <a16:creationId xmlns:a16="http://schemas.microsoft.com/office/drawing/2014/main" id="{17D989FE-BD70-204B-A3C8-2ADB8CD7E42B}"/>
              </a:ext>
            </a:extLst>
          </p:cNvPr>
          <p:cNvSpPr/>
          <p:nvPr/>
        </p:nvSpPr>
        <p:spPr>
          <a:xfrm>
            <a:off x="267608" y="6619675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7" name="Group">
            <a:extLst>
              <a:ext uri="{FF2B5EF4-FFF2-40B4-BE49-F238E27FC236}">
                <a16:creationId xmlns:a16="http://schemas.microsoft.com/office/drawing/2014/main" id="{0003786D-6155-2041-AC35-B158C110543A}"/>
              </a:ext>
            </a:extLst>
          </p:cNvPr>
          <p:cNvSpPr/>
          <p:nvPr/>
        </p:nvSpPr>
        <p:spPr>
          <a:xfrm>
            <a:off x="258958" y="7087268"/>
            <a:ext cx="3438880" cy="3445836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48" name="Image 4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DC7C121-6B21-4445-928D-6B8DBFDA8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70" y="7579922"/>
            <a:ext cx="3162979" cy="2810185"/>
          </a:xfrm>
          <a:prstGeom prst="rect">
            <a:avLst/>
          </a:prstGeom>
        </p:spPr>
      </p:pic>
      <p:sp>
        <p:nvSpPr>
          <p:cNvPr id="49" name="Group">
            <a:extLst>
              <a:ext uri="{FF2B5EF4-FFF2-40B4-BE49-F238E27FC236}">
                <a16:creationId xmlns:a16="http://schemas.microsoft.com/office/drawing/2014/main" id="{0D720CB6-21E4-C54C-923A-EF38B9BC9E9A}"/>
              </a:ext>
            </a:extLst>
          </p:cNvPr>
          <p:cNvSpPr/>
          <p:nvPr/>
        </p:nvSpPr>
        <p:spPr>
          <a:xfrm>
            <a:off x="4276483" y="898674"/>
            <a:ext cx="4118291" cy="9660477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50" name="Image 4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5157E59-08BB-3546-949F-94C90BF7F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508" y="6820665"/>
            <a:ext cx="2392791" cy="3657274"/>
          </a:xfrm>
          <a:prstGeom prst="rect">
            <a:avLst/>
          </a:prstGeom>
        </p:spPr>
      </p:pic>
      <p:pic>
        <p:nvPicPr>
          <p:cNvPr id="51" name="Image 50" descr="Une image contenant capture d’écran, intérieur, plancher&#10;&#10;Description générée automatiquement">
            <a:extLst>
              <a:ext uri="{FF2B5EF4-FFF2-40B4-BE49-F238E27FC236}">
                <a16:creationId xmlns:a16="http://schemas.microsoft.com/office/drawing/2014/main" id="{04A5077C-5118-9F47-BBE3-37CB70798D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286" y="1986310"/>
            <a:ext cx="3448683" cy="3896887"/>
          </a:xfrm>
          <a:prstGeom prst="rect">
            <a:avLst/>
          </a:prstGeom>
        </p:spPr>
      </p:pic>
      <p:sp>
        <p:nvSpPr>
          <p:cNvPr id="52" name="Group">
            <a:extLst>
              <a:ext uri="{FF2B5EF4-FFF2-40B4-BE49-F238E27FC236}">
                <a16:creationId xmlns:a16="http://schemas.microsoft.com/office/drawing/2014/main" id="{BA9B9EF8-1BDE-DB47-BDC1-D52775C00955}"/>
              </a:ext>
            </a:extLst>
          </p:cNvPr>
          <p:cNvSpPr/>
          <p:nvPr/>
        </p:nvSpPr>
        <p:spPr>
          <a:xfrm>
            <a:off x="8997231" y="898674"/>
            <a:ext cx="4645109" cy="9660477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53" name="Image 5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4D89221-DB28-B14B-A734-670FB995C5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999" y="1369125"/>
            <a:ext cx="3394621" cy="3767587"/>
          </a:xfrm>
          <a:prstGeom prst="rect">
            <a:avLst/>
          </a:prstGeom>
        </p:spPr>
      </p:pic>
      <p:sp>
        <p:nvSpPr>
          <p:cNvPr id="54" name="Basics">
            <a:extLst>
              <a:ext uri="{FF2B5EF4-FFF2-40B4-BE49-F238E27FC236}">
                <a16:creationId xmlns:a16="http://schemas.microsoft.com/office/drawing/2014/main" id="{E6345E51-6DC9-2D49-8635-03EB31E677FA}"/>
              </a:ext>
            </a:extLst>
          </p:cNvPr>
          <p:cNvSpPr txBox="1"/>
          <p:nvPr/>
        </p:nvSpPr>
        <p:spPr>
          <a:xfrm>
            <a:off x="4973548" y="389399"/>
            <a:ext cx="260327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Extra Box </a:t>
            </a:r>
            <a:r>
              <a:rPr lang="fr-FR" dirty="0" err="1"/>
              <a:t>Elements</a:t>
            </a:r>
            <a:endParaRPr dirty="0"/>
          </a:p>
        </p:txBody>
      </p:sp>
      <p:sp>
        <p:nvSpPr>
          <p:cNvPr id="55" name="Line">
            <a:extLst>
              <a:ext uri="{FF2B5EF4-FFF2-40B4-BE49-F238E27FC236}">
                <a16:creationId xmlns:a16="http://schemas.microsoft.com/office/drawing/2014/main" id="{B784CB72-4EB6-204B-A32E-1D3A98F52EEA}"/>
              </a:ext>
            </a:extLst>
          </p:cNvPr>
          <p:cNvSpPr/>
          <p:nvPr/>
        </p:nvSpPr>
        <p:spPr>
          <a:xfrm flipV="1">
            <a:off x="4032642" y="343513"/>
            <a:ext cx="4118291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57" name="Image 5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3C245F5-65F7-B644-8B4E-BCA27026B4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999" y="5610405"/>
            <a:ext cx="3469399" cy="1129050"/>
          </a:xfrm>
          <a:prstGeom prst="rect">
            <a:avLst/>
          </a:prstGeom>
        </p:spPr>
      </p:pic>
      <p:pic>
        <p:nvPicPr>
          <p:cNvPr id="59" name="Image 5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ED423733-DA17-2847-B510-CA0911C39C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890" y="6984105"/>
            <a:ext cx="3676494" cy="1665197"/>
          </a:xfrm>
          <a:prstGeom prst="rect">
            <a:avLst/>
          </a:prstGeom>
        </p:spPr>
      </p:pic>
      <p:sp>
        <p:nvSpPr>
          <p:cNvPr id="63" name="ggplot(mpg, aes(hwy, cty)) +…">
            <a:extLst>
              <a:ext uri="{FF2B5EF4-FFF2-40B4-BE49-F238E27FC236}">
                <a16:creationId xmlns:a16="http://schemas.microsoft.com/office/drawing/2014/main" id="{43152250-0383-FB43-9E33-332DF7284F57}"/>
              </a:ext>
            </a:extLst>
          </p:cNvPr>
          <p:cNvSpPr txBox="1"/>
          <p:nvPr/>
        </p:nvSpPr>
        <p:spPr>
          <a:xfrm>
            <a:off x="617469" y="7186159"/>
            <a:ext cx="2700979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widgetUserBox</a:t>
            </a:r>
            <a:r>
              <a:rPr lang="fr-FR" dirty="0"/>
              <a:t>()</a:t>
            </a:r>
            <a:endParaRPr dirty="0"/>
          </a:p>
        </p:txBody>
      </p:sp>
      <p:sp>
        <p:nvSpPr>
          <p:cNvPr id="64" name="ggplot(mpg, aes(hwy, cty)) +…">
            <a:extLst>
              <a:ext uri="{FF2B5EF4-FFF2-40B4-BE49-F238E27FC236}">
                <a16:creationId xmlns:a16="http://schemas.microsoft.com/office/drawing/2014/main" id="{4C5DDA63-CD70-E344-972A-241197A52ABD}"/>
              </a:ext>
            </a:extLst>
          </p:cNvPr>
          <p:cNvSpPr txBox="1"/>
          <p:nvPr/>
        </p:nvSpPr>
        <p:spPr>
          <a:xfrm>
            <a:off x="4975731" y="1001533"/>
            <a:ext cx="2700979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userPost</a:t>
            </a:r>
            <a:r>
              <a:rPr lang="fr-FR" dirty="0"/>
              <a:t>()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userPostToolItemList</a:t>
            </a:r>
            <a:r>
              <a:rPr lang="fr-FR" dirty="0"/>
              <a:t>()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userPostToolItem</a:t>
            </a:r>
            <a:r>
              <a:rPr lang="fr-FR" dirty="0"/>
              <a:t>()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userPostMedia</a:t>
            </a:r>
            <a:r>
              <a:rPr lang="fr-FR" dirty="0"/>
              <a:t>()</a:t>
            </a:r>
            <a:endParaRPr dirty="0"/>
          </a:p>
        </p:txBody>
      </p:sp>
      <p:sp>
        <p:nvSpPr>
          <p:cNvPr id="65" name="ggplot(mpg, aes(hwy, cty)) +…">
            <a:extLst>
              <a:ext uri="{FF2B5EF4-FFF2-40B4-BE49-F238E27FC236}">
                <a16:creationId xmlns:a16="http://schemas.microsoft.com/office/drawing/2014/main" id="{08D34B40-2BBD-CE49-9DAF-613146BD7C4F}"/>
              </a:ext>
            </a:extLst>
          </p:cNvPr>
          <p:cNvSpPr txBox="1"/>
          <p:nvPr/>
        </p:nvSpPr>
        <p:spPr>
          <a:xfrm>
            <a:off x="4975731" y="6075249"/>
            <a:ext cx="2700979" cy="66420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boxProfile</a:t>
            </a:r>
            <a:r>
              <a:rPr lang="fr-FR" dirty="0"/>
              <a:t>()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boxProfileItemList</a:t>
            </a:r>
            <a:r>
              <a:rPr lang="fr-FR" dirty="0"/>
              <a:t>()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boxProfileItem</a:t>
            </a:r>
            <a:r>
              <a:rPr lang="fr-FR" dirty="0"/>
              <a:t>()</a:t>
            </a:r>
          </a:p>
        </p:txBody>
      </p:sp>
      <p:sp>
        <p:nvSpPr>
          <p:cNvPr id="66" name="ggplot(mpg, aes(hwy, cty)) +…">
            <a:extLst>
              <a:ext uri="{FF2B5EF4-FFF2-40B4-BE49-F238E27FC236}">
                <a16:creationId xmlns:a16="http://schemas.microsoft.com/office/drawing/2014/main" id="{58BEA174-3EFB-B543-9AF5-943D05CF5A4C}"/>
              </a:ext>
            </a:extLst>
          </p:cNvPr>
          <p:cNvSpPr txBox="1"/>
          <p:nvPr/>
        </p:nvSpPr>
        <p:spPr>
          <a:xfrm>
            <a:off x="9635642" y="976930"/>
            <a:ext cx="2700979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timeLineBlock</a:t>
            </a:r>
            <a:r>
              <a:rPr lang="fr-FR" dirty="0"/>
              <a:t>()</a:t>
            </a:r>
          </a:p>
        </p:txBody>
      </p:sp>
      <p:sp>
        <p:nvSpPr>
          <p:cNvPr id="67" name="Basics">
            <a:extLst>
              <a:ext uri="{FF2B5EF4-FFF2-40B4-BE49-F238E27FC236}">
                <a16:creationId xmlns:a16="http://schemas.microsoft.com/office/drawing/2014/main" id="{CCDE9D50-8311-EC49-96C9-F415A0095617}"/>
              </a:ext>
            </a:extLst>
          </p:cNvPr>
          <p:cNvSpPr txBox="1"/>
          <p:nvPr/>
        </p:nvSpPr>
        <p:spPr>
          <a:xfrm>
            <a:off x="296751" y="484299"/>
            <a:ext cx="204543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fr-FR" dirty="0"/>
              <a:t>Gradient boxes</a:t>
            </a:r>
            <a:endParaRPr dirty="0"/>
          </a:p>
        </p:txBody>
      </p:sp>
      <p:sp>
        <p:nvSpPr>
          <p:cNvPr id="68" name="Group">
            <a:extLst>
              <a:ext uri="{FF2B5EF4-FFF2-40B4-BE49-F238E27FC236}">
                <a16:creationId xmlns:a16="http://schemas.microsoft.com/office/drawing/2014/main" id="{C6A57B18-4617-514A-81EB-C4A8140C61EA}"/>
              </a:ext>
            </a:extLst>
          </p:cNvPr>
          <p:cNvSpPr/>
          <p:nvPr/>
        </p:nvSpPr>
        <p:spPr>
          <a:xfrm>
            <a:off x="258957" y="898674"/>
            <a:ext cx="3438881" cy="4984521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69" name="Image 6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821DD68-5FD0-414A-8FFD-179B0C5FC6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35" y="1475934"/>
            <a:ext cx="3119574" cy="3080510"/>
          </a:xfrm>
          <a:prstGeom prst="rect">
            <a:avLst/>
          </a:prstGeom>
        </p:spPr>
      </p:pic>
      <p:sp>
        <p:nvSpPr>
          <p:cNvPr id="70" name="ggplot(mpg, aes(hwy, cty)) +…">
            <a:extLst>
              <a:ext uri="{FF2B5EF4-FFF2-40B4-BE49-F238E27FC236}">
                <a16:creationId xmlns:a16="http://schemas.microsoft.com/office/drawing/2014/main" id="{A40F4556-B1F5-2345-B3B2-46095DB598B7}"/>
              </a:ext>
            </a:extLst>
          </p:cNvPr>
          <p:cNvSpPr txBox="1"/>
          <p:nvPr/>
        </p:nvSpPr>
        <p:spPr>
          <a:xfrm>
            <a:off x="486097" y="1082171"/>
            <a:ext cx="2700979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fr-FR" dirty="0" err="1"/>
              <a:t>gradientBox</a:t>
            </a:r>
            <a:r>
              <a:rPr lang="fr-FR" dirty="0"/>
              <a:t>()</a:t>
            </a:r>
            <a:endParaRPr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E5A1545-246B-7E45-BD36-88ADAAB474B4}"/>
              </a:ext>
            </a:extLst>
          </p:cNvPr>
          <p:cNvSpPr txBox="1"/>
          <p:nvPr/>
        </p:nvSpPr>
        <p:spPr>
          <a:xfrm>
            <a:off x="486097" y="4613523"/>
            <a:ext cx="2700979" cy="10591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This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feature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renders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well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only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for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advanced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ploting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libraries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supporting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plot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with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transparent background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such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as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plotly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, echart4r,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rbokeh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, g2r, </a:t>
            </a:r>
            <a:r>
              <a:rPr kumimoji="0" lang="fr-FR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highcharter</a:t>
            </a: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!</a:t>
            </a:r>
          </a:p>
        </p:txBody>
      </p:sp>
      <p:sp>
        <p:nvSpPr>
          <p:cNvPr id="71" name="Bulle rectangulaire 70">
            <a:extLst>
              <a:ext uri="{FF2B5EF4-FFF2-40B4-BE49-F238E27FC236}">
                <a16:creationId xmlns:a16="http://schemas.microsoft.com/office/drawing/2014/main" id="{91E4EB34-C429-F04B-9625-E3BA84BA5E7E}"/>
              </a:ext>
            </a:extLst>
          </p:cNvPr>
          <p:cNvSpPr/>
          <p:nvPr/>
        </p:nvSpPr>
        <p:spPr>
          <a:xfrm>
            <a:off x="10899098" y="1779554"/>
            <a:ext cx="1223353" cy="257939"/>
          </a:xfrm>
          <a:prstGeom prst="wedgeRectCallout">
            <a:avLst>
              <a:gd name="adj1" fmla="val -39912"/>
              <a:gd name="adj2" fmla="val 117761"/>
            </a:avLst>
          </a:prstGeom>
          <a:blipFill rotWithShape="1">
            <a:blip r:embed="rId10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timelineItem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Bulle rectangulaire 72">
            <a:extLst>
              <a:ext uri="{FF2B5EF4-FFF2-40B4-BE49-F238E27FC236}">
                <a16:creationId xmlns:a16="http://schemas.microsoft.com/office/drawing/2014/main" id="{C28D7C23-23B8-2F45-A044-E2250A186E12}"/>
              </a:ext>
            </a:extLst>
          </p:cNvPr>
          <p:cNvSpPr/>
          <p:nvPr/>
        </p:nvSpPr>
        <p:spPr>
          <a:xfrm>
            <a:off x="9958106" y="1358915"/>
            <a:ext cx="1201682" cy="257939"/>
          </a:xfrm>
          <a:prstGeom prst="wedgeRectCallout">
            <a:avLst>
              <a:gd name="adj1" fmla="val -72478"/>
              <a:gd name="adj2" fmla="val 19807"/>
            </a:avLst>
          </a:prstGeom>
          <a:blipFill rotWithShape="1">
            <a:blip r:embed="rId10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timelineStart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Bulle rectangulaire 73">
            <a:extLst>
              <a:ext uri="{FF2B5EF4-FFF2-40B4-BE49-F238E27FC236}">
                <a16:creationId xmlns:a16="http://schemas.microsoft.com/office/drawing/2014/main" id="{5038D145-07DB-8645-BBE0-D91C1B2FAAAE}"/>
              </a:ext>
            </a:extLst>
          </p:cNvPr>
          <p:cNvSpPr/>
          <p:nvPr/>
        </p:nvSpPr>
        <p:spPr>
          <a:xfrm>
            <a:off x="9966777" y="4770923"/>
            <a:ext cx="1201682" cy="257939"/>
          </a:xfrm>
          <a:prstGeom prst="wedgeRectCallout">
            <a:avLst>
              <a:gd name="adj1" fmla="val -72478"/>
              <a:gd name="adj2" fmla="val 19807"/>
            </a:avLst>
          </a:prstGeom>
          <a:blipFill rotWithShape="1">
            <a:blip r:embed="rId10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timelineStop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Bulle rectangulaire 74">
            <a:extLst>
              <a:ext uri="{FF2B5EF4-FFF2-40B4-BE49-F238E27FC236}">
                <a16:creationId xmlns:a16="http://schemas.microsoft.com/office/drawing/2014/main" id="{03EA35CC-2205-0B48-B782-57847B99DC7D}"/>
              </a:ext>
            </a:extLst>
          </p:cNvPr>
          <p:cNvSpPr/>
          <p:nvPr/>
        </p:nvSpPr>
        <p:spPr>
          <a:xfrm>
            <a:off x="10356067" y="3616310"/>
            <a:ext cx="1499036" cy="257939"/>
          </a:xfrm>
          <a:prstGeom prst="wedgeRectCallout">
            <a:avLst>
              <a:gd name="adj1" fmla="val -39912"/>
              <a:gd name="adj2" fmla="val 117761"/>
            </a:avLst>
          </a:prstGeom>
          <a:blipFill rotWithShape="1">
            <a:blip r:embed="rId10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timelineItemMedia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" name="Bulle rectangulaire 75">
            <a:extLst>
              <a:ext uri="{FF2B5EF4-FFF2-40B4-BE49-F238E27FC236}">
                <a16:creationId xmlns:a16="http://schemas.microsoft.com/office/drawing/2014/main" id="{38DD1AE3-589F-884F-866C-896797221BB1}"/>
              </a:ext>
            </a:extLst>
          </p:cNvPr>
          <p:cNvSpPr/>
          <p:nvPr/>
        </p:nvSpPr>
        <p:spPr>
          <a:xfrm>
            <a:off x="12057323" y="5529319"/>
            <a:ext cx="1390895" cy="257939"/>
          </a:xfrm>
          <a:prstGeom prst="wedgeRectCallout">
            <a:avLst>
              <a:gd name="adj1" fmla="val -72478"/>
              <a:gd name="adj2" fmla="val 19807"/>
            </a:avLst>
          </a:prstGeom>
          <a:blipFill rotWithShape="1">
            <a:blip r:embed="rId10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dashboardLabel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Bulle rectangulaire 76">
            <a:extLst>
              <a:ext uri="{FF2B5EF4-FFF2-40B4-BE49-F238E27FC236}">
                <a16:creationId xmlns:a16="http://schemas.microsoft.com/office/drawing/2014/main" id="{86DED3EE-EAF9-894E-92A4-906F03E1BFA0}"/>
              </a:ext>
            </a:extLst>
          </p:cNvPr>
          <p:cNvSpPr/>
          <p:nvPr/>
        </p:nvSpPr>
        <p:spPr>
          <a:xfrm>
            <a:off x="9924430" y="3259688"/>
            <a:ext cx="1201682" cy="257939"/>
          </a:xfrm>
          <a:prstGeom prst="wedgeRectCallout">
            <a:avLst>
              <a:gd name="adj1" fmla="val -72478"/>
              <a:gd name="adj2" fmla="val 19807"/>
            </a:avLst>
          </a:prstGeom>
          <a:blipFill rotWithShape="1">
            <a:blip r:embed="rId10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timelineLabel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Bulle rectangulaire 77">
            <a:extLst>
              <a:ext uri="{FF2B5EF4-FFF2-40B4-BE49-F238E27FC236}">
                <a16:creationId xmlns:a16="http://schemas.microsoft.com/office/drawing/2014/main" id="{67BB6D67-CB56-CA4A-948F-CE1B33EF24A1}"/>
              </a:ext>
            </a:extLst>
          </p:cNvPr>
          <p:cNvSpPr/>
          <p:nvPr/>
        </p:nvSpPr>
        <p:spPr>
          <a:xfrm>
            <a:off x="9298798" y="8405131"/>
            <a:ext cx="1499036" cy="257939"/>
          </a:xfrm>
          <a:prstGeom prst="wedgeRectCallout">
            <a:avLst>
              <a:gd name="adj1" fmla="val -16636"/>
              <a:gd name="adj2" fmla="val -152781"/>
            </a:avLst>
          </a:prstGeom>
          <a:blipFill rotWithShape="1">
            <a:blip r:embed="rId10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boxPad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Bulle rectangulaire 78">
            <a:extLst>
              <a:ext uri="{FF2B5EF4-FFF2-40B4-BE49-F238E27FC236}">
                <a16:creationId xmlns:a16="http://schemas.microsoft.com/office/drawing/2014/main" id="{B064F78D-846E-EB48-920B-3A88A3E223DA}"/>
              </a:ext>
            </a:extLst>
          </p:cNvPr>
          <p:cNvSpPr/>
          <p:nvPr/>
        </p:nvSpPr>
        <p:spPr>
          <a:xfrm>
            <a:off x="11913512" y="8826289"/>
            <a:ext cx="1499036" cy="257939"/>
          </a:xfrm>
          <a:prstGeom prst="wedgeRectCallout">
            <a:avLst>
              <a:gd name="adj1" fmla="val -37505"/>
              <a:gd name="adj2" fmla="val -143452"/>
            </a:avLst>
          </a:prstGeom>
          <a:blipFill rotWithShape="1">
            <a:blip r:embed="rId10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verticalProgress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Bulle rectangulaire 79">
            <a:extLst>
              <a:ext uri="{FF2B5EF4-FFF2-40B4-BE49-F238E27FC236}">
                <a16:creationId xmlns:a16="http://schemas.microsoft.com/office/drawing/2014/main" id="{0AD2443A-435C-6748-ACF3-A019837FD8B9}"/>
              </a:ext>
            </a:extLst>
          </p:cNvPr>
          <p:cNvSpPr/>
          <p:nvPr/>
        </p:nvSpPr>
        <p:spPr>
          <a:xfrm>
            <a:off x="10324154" y="6292037"/>
            <a:ext cx="943667" cy="257939"/>
          </a:xfrm>
          <a:prstGeom prst="wedgeRectCallout">
            <a:avLst>
              <a:gd name="adj1" fmla="val -72478"/>
              <a:gd name="adj2" fmla="val 19807"/>
            </a:avLst>
          </a:prstGeom>
          <a:blipFill rotWithShape="1">
            <a:blip r:embed="rId10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starBlock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" name="Bulle rectangulaire 80">
            <a:extLst>
              <a:ext uri="{FF2B5EF4-FFF2-40B4-BE49-F238E27FC236}">
                <a16:creationId xmlns:a16="http://schemas.microsoft.com/office/drawing/2014/main" id="{D29A6394-329E-B94B-8CD9-3A47E83120DB}"/>
              </a:ext>
            </a:extLst>
          </p:cNvPr>
          <p:cNvSpPr/>
          <p:nvPr/>
        </p:nvSpPr>
        <p:spPr>
          <a:xfrm>
            <a:off x="7082382" y="7621501"/>
            <a:ext cx="943667" cy="257939"/>
          </a:xfrm>
          <a:prstGeom prst="wedgeRectCallout">
            <a:avLst>
              <a:gd name="adj1" fmla="val -64828"/>
              <a:gd name="adj2" fmla="val 131755"/>
            </a:avLst>
          </a:prstGeom>
          <a:blipFill rotWithShape="1">
            <a:blip r:embed="rId10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boxProfile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2" name="Bulle rectangulaire 81">
            <a:extLst>
              <a:ext uri="{FF2B5EF4-FFF2-40B4-BE49-F238E27FC236}">
                <a16:creationId xmlns:a16="http://schemas.microsoft.com/office/drawing/2014/main" id="{C49E230B-21CC-DA46-9D9B-76618257862B}"/>
              </a:ext>
            </a:extLst>
          </p:cNvPr>
          <p:cNvSpPr/>
          <p:nvPr/>
        </p:nvSpPr>
        <p:spPr>
          <a:xfrm>
            <a:off x="6787271" y="8520332"/>
            <a:ext cx="1535330" cy="257939"/>
          </a:xfrm>
          <a:prstGeom prst="wedgeRectCallout">
            <a:avLst>
              <a:gd name="adj1" fmla="val -38184"/>
              <a:gd name="adj2" fmla="val 145749"/>
            </a:avLst>
          </a:prstGeom>
          <a:blipFill rotWithShape="1">
            <a:blip r:embed="rId10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boxProfileItemList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" name="Bulle rectangulaire 55">
            <a:extLst>
              <a:ext uri="{FF2B5EF4-FFF2-40B4-BE49-F238E27FC236}">
                <a16:creationId xmlns:a16="http://schemas.microsoft.com/office/drawing/2014/main" id="{8992616E-4942-9747-9CE2-6108736A0DFB}"/>
              </a:ext>
            </a:extLst>
          </p:cNvPr>
          <p:cNvSpPr/>
          <p:nvPr/>
        </p:nvSpPr>
        <p:spPr>
          <a:xfrm>
            <a:off x="6255322" y="2326767"/>
            <a:ext cx="1445949" cy="257939"/>
          </a:xfrm>
          <a:prstGeom prst="wedgeRectCallout">
            <a:avLst>
              <a:gd name="adj1" fmla="val -63738"/>
              <a:gd name="adj2" fmla="val 22689"/>
            </a:avLst>
          </a:prstGeom>
          <a:blipFill rotWithShape="1">
            <a:blip r:embed="rId10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userPostToolItem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" name="Bulle rectangulaire 57">
            <a:extLst>
              <a:ext uri="{FF2B5EF4-FFF2-40B4-BE49-F238E27FC236}">
                <a16:creationId xmlns:a16="http://schemas.microsoft.com/office/drawing/2014/main" id="{B3AB8B2F-0AD1-CA48-8799-2258E8763CF8}"/>
              </a:ext>
            </a:extLst>
          </p:cNvPr>
          <p:cNvSpPr/>
          <p:nvPr/>
        </p:nvSpPr>
        <p:spPr>
          <a:xfrm>
            <a:off x="5636433" y="5505256"/>
            <a:ext cx="1445949" cy="257939"/>
          </a:xfrm>
          <a:prstGeom prst="wedgeRectCallout">
            <a:avLst>
              <a:gd name="adj1" fmla="val -26206"/>
              <a:gd name="adj2" fmla="val -109889"/>
            </a:avLst>
          </a:prstGeom>
          <a:blipFill rotWithShape="1">
            <a:blip r:embed="rId10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userPostMedia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88B9784-6629-9745-B0CD-334189D40D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430" y="9531247"/>
            <a:ext cx="2849854" cy="797959"/>
          </a:xfrm>
          <a:prstGeom prst="rect">
            <a:avLst/>
          </a:prstGeom>
        </p:spPr>
      </p:pic>
      <p:sp>
        <p:nvSpPr>
          <p:cNvPr id="60" name="Bulle rectangulaire 59">
            <a:extLst>
              <a:ext uri="{FF2B5EF4-FFF2-40B4-BE49-F238E27FC236}">
                <a16:creationId xmlns:a16="http://schemas.microsoft.com/office/drawing/2014/main" id="{55B648E2-A918-3741-A1B3-45B20E1D997E}"/>
              </a:ext>
            </a:extLst>
          </p:cNvPr>
          <p:cNvSpPr/>
          <p:nvPr/>
        </p:nvSpPr>
        <p:spPr>
          <a:xfrm>
            <a:off x="10861077" y="9434781"/>
            <a:ext cx="1499036" cy="257939"/>
          </a:xfrm>
          <a:prstGeom prst="wedgeRectCallout">
            <a:avLst>
              <a:gd name="adj1" fmla="val -27586"/>
              <a:gd name="adj2" fmla="val 115940"/>
            </a:avLst>
          </a:prstGeom>
          <a:blipFill rotWithShape="1">
            <a:blip r:embed="rId10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dirty="0" err="1">
                <a:solidFill>
                  <a:schemeClr val="bg1"/>
                </a:solidFill>
              </a:rPr>
              <a:t>descriptionBlock</a:t>
            </a:r>
            <a:r>
              <a:rPr lang="fr-FR" dirty="0">
                <a:solidFill>
                  <a:schemeClr val="bg1"/>
                </a:solidFill>
              </a:rPr>
              <a:t>()</a:t>
            </a:r>
            <a:endParaRPr kumimoji="0" lang="fr-FR" sz="12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81997247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426</Words>
  <Application>Microsoft Macintosh PowerPoint</Application>
  <PresentationFormat>Personnalisé</PresentationFormat>
  <Paragraphs>110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0" baseType="lpstr">
      <vt:lpstr>Arial</vt:lpstr>
      <vt:lpstr>Avenir Roman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shinydashboardPlus: : CHEAT SHEET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david Granjon</cp:lastModifiedBy>
  <cp:revision>125</cp:revision>
  <dcterms:modified xsi:type="dcterms:W3CDTF">2019-06-17T21:26:45Z</dcterms:modified>
</cp:coreProperties>
</file>