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626"/>
  </p:normalViewPr>
  <p:slideViewPr>
    <p:cSldViewPr snapToGrid="0" snapToObjects="1">
      <p:cViewPr>
        <p:scale>
          <a:sx n="107" d="100"/>
          <a:sy n="107" d="100"/>
        </p:scale>
        <p:origin x="4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2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rinterface.github.io/shinydashboardPlus/" TargetMode="External"/><Relationship Id="rId4" Type="http://schemas.openxmlformats.org/officeDocument/2006/relationships/hyperlink" Target="https://divadnojnarg.github.io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shinydashboard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hyperlink" Target="https://adminlte.io/pre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hyperlink" Target="https://gadenbuie.shinyapps.io/tweet-conf-dash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shiny.rstudio.com/articles/dashboards.html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hub.com/rstudio/shiny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 err="1"/>
              <a:t>shinydashboard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 err="1"/>
              <a:t>rstudio</a:t>
            </a:r>
            <a:r>
              <a:rPr lang="fr-FR" dirty="0"/>
              <a:t> </a:t>
            </a:r>
            <a:r>
              <a:rPr dirty="0"/>
              <a:t>•  </a:t>
            </a:r>
            <a:r>
              <a:rPr lang="fr-FR" dirty="0" err="1"/>
              <a:t>dgranjon</a:t>
            </a:r>
            <a:r>
              <a:rPr dirty="0">
                <a:hlinkClick r:id="rId3"/>
              </a:rPr>
              <a:t>@</a:t>
            </a:r>
            <a:r>
              <a:rPr lang="fr-FR" dirty="0">
                <a:hlinkClick r:id="rId3"/>
              </a:rPr>
              <a:t>ymail</a:t>
            </a:r>
            <a:r>
              <a:rPr dirty="0">
                <a:hlinkClick r:id="rId3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4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5"/>
              </a:rPr>
              <a:t>https://rinterface.github.io/shinydashboardPlus/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7</a:t>
            </a:r>
            <a:r>
              <a:rPr dirty="0"/>
              <a:t>.</a:t>
            </a:r>
            <a:r>
              <a:rPr lang="fr-FR" dirty="0"/>
              <a:t>5</a:t>
            </a:r>
            <a:r>
              <a:rPr dirty="0"/>
              <a:t>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81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 err="1"/>
              <a:t>Shinydashboard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for </a:t>
            </a:r>
            <a:r>
              <a:rPr lang="fr-FR" dirty="0" err="1"/>
              <a:t>shiny</a:t>
            </a:r>
            <a:r>
              <a:rPr lang="fr-FR" dirty="0"/>
              <a:t>, </a:t>
            </a:r>
            <a:r>
              <a:rPr lang="fr-FR" dirty="0" err="1"/>
              <a:t>built</a:t>
            </a:r>
            <a:r>
              <a:rPr lang="fr-FR" dirty="0"/>
              <a:t> on top of the AdminLTE2 HTML </a:t>
            </a:r>
            <a:r>
              <a:rPr lang="fr-FR" dirty="0" err="1"/>
              <a:t>template</a:t>
            </a:r>
            <a:endParaRPr lang="fr-FR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972"/>
          <a:stretch/>
        </p:blipFill>
        <p:spPr>
          <a:xfrm>
            <a:off x="420730" y="9972166"/>
            <a:ext cx="2442742" cy="762000"/>
          </a:xfrm>
          <a:prstGeom prst="rect">
            <a:avLst/>
          </a:prstGeom>
        </p:spPr>
      </p:pic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2684457"/>
            <a:ext cx="3190959" cy="251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dashboardPage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dashboardHeader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dashboardSidebar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dashboardBody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  </a:t>
            </a:r>
            <a:r>
              <a:rPr lang="fr-FR" dirty="0" err="1"/>
              <a:t>title</a:t>
            </a:r>
            <a:r>
              <a:rPr lang="fr-FR" dirty="0"/>
              <a:t> = "Dashboard </a:t>
            </a:r>
            <a:r>
              <a:rPr lang="fr-FR" dirty="0" err="1"/>
              <a:t>example</a:t>
            </a:r>
            <a:r>
              <a:rPr lang="fr-FR" dirty="0"/>
              <a:t>"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server = </a:t>
            </a:r>
            <a:r>
              <a:rPr lang="fr-FR" dirty="0" err="1"/>
              <a:t>function</a:t>
            </a:r>
            <a:r>
              <a:rPr lang="fr-FR" dirty="0"/>
              <a:t>(input, output) {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2232518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117" name="ggplot(mpg, aes(hwy, cty)) +…">
            <a:extLst>
              <a:ext uri="{FF2B5EF4-FFF2-40B4-BE49-F238E27FC236}">
                <a16:creationId xmlns:a16="http://schemas.microsoft.com/office/drawing/2014/main" id="{3E55C8D3-161C-6E43-BC57-1EB4E4A7AF0A}"/>
              </a:ext>
            </a:extLst>
          </p:cNvPr>
          <p:cNvSpPr txBox="1"/>
          <p:nvPr/>
        </p:nvSpPr>
        <p:spPr>
          <a:xfrm>
            <a:off x="-7780177" y="6916874"/>
            <a:ext cx="225135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sidebarSearchForm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18" name="ggplot(mpg, aes(hwy, cty)) +…">
            <a:extLst>
              <a:ext uri="{FF2B5EF4-FFF2-40B4-BE49-F238E27FC236}">
                <a16:creationId xmlns:a16="http://schemas.microsoft.com/office/drawing/2014/main" id="{2788E6B9-47D0-974B-8BE5-14CAC89E0E60}"/>
              </a:ext>
            </a:extLst>
          </p:cNvPr>
          <p:cNvSpPr txBox="1"/>
          <p:nvPr/>
        </p:nvSpPr>
        <p:spPr>
          <a:xfrm>
            <a:off x="-7780177" y="6204003"/>
            <a:ext cx="225135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sidebarUserPanel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123" name="Group">
            <a:extLst>
              <a:ext uri="{FF2B5EF4-FFF2-40B4-BE49-F238E27FC236}">
                <a16:creationId xmlns:a16="http://schemas.microsoft.com/office/drawing/2014/main" id="{8091908F-D316-9B49-8152-BD1F02D3406C}"/>
              </a:ext>
            </a:extLst>
          </p:cNvPr>
          <p:cNvSpPr/>
          <p:nvPr/>
        </p:nvSpPr>
        <p:spPr>
          <a:xfrm>
            <a:off x="-4963457" y="5044637"/>
            <a:ext cx="3148808" cy="360028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Layout Suggestions">
            <a:extLst>
              <a:ext uri="{FF2B5EF4-FFF2-40B4-BE49-F238E27FC236}">
                <a16:creationId xmlns:a16="http://schemas.microsoft.com/office/drawing/2014/main" id="{D17F4CFF-AD93-4141-963C-E956B0693D6A}"/>
              </a:ext>
            </a:extLst>
          </p:cNvPr>
          <p:cNvSpPr txBox="1"/>
          <p:nvPr/>
        </p:nvSpPr>
        <p:spPr>
          <a:xfrm>
            <a:off x="17032457" y="1902643"/>
            <a:ext cx="10018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Header</a:t>
            </a:r>
            <a:endParaRPr dirty="0"/>
          </a:p>
        </p:txBody>
      </p:sp>
      <p:sp>
        <p:nvSpPr>
          <p:cNvPr id="58" name="ggplot(mpg, aes(hwy, cty)) +…">
            <a:extLst>
              <a:ext uri="{FF2B5EF4-FFF2-40B4-BE49-F238E27FC236}">
                <a16:creationId xmlns:a16="http://schemas.microsoft.com/office/drawing/2014/main" id="{4DBFCBA6-B281-A94C-9D74-DC1A416D8722}"/>
              </a:ext>
            </a:extLst>
          </p:cNvPr>
          <p:cNvSpPr txBox="1"/>
          <p:nvPr/>
        </p:nvSpPr>
        <p:spPr>
          <a:xfrm>
            <a:off x="18422555" y="3132742"/>
            <a:ext cx="217709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notificationItems</a:t>
            </a:r>
            <a:r>
              <a:rPr lang="fr-FR" dirty="0"/>
              <a:t>(...)</a:t>
            </a:r>
          </a:p>
        </p:txBody>
      </p:sp>
      <p:sp>
        <p:nvSpPr>
          <p:cNvPr id="60" name="ggplot(mpg, aes(hwy, cty)) +…">
            <a:extLst>
              <a:ext uri="{FF2B5EF4-FFF2-40B4-BE49-F238E27FC236}">
                <a16:creationId xmlns:a16="http://schemas.microsoft.com/office/drawing/2014/main" id="{1DF7A590-20D8-AE46-83BC-3E781A591F85}"/>
              </a:ext>
            </a:extLst>
          </p:cNvPr>
          <p:cNvSpPr txBox="1"/>
          <p:nvPr/>
        </p:nvSpPr>
        <p:spPr>
          <a:xfrm>
            <a:off x="19840646" y="2614846"/>
            <a:ext cx="142688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taskItems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5" name="Group">
            <a:extLst>
              <a:ext uri="{FF2B5EF4-FFF2-40B4-BE49-F238E27FC236}">
                <a16:creationId xmlns:a16="http://schemas.microsoft.com/office/drawing/2014/main" id="{DCF6F27E-A944-2046-8AD4-589FF5CAA1C9}"/>
              </a:ext>
            </a:extLst>
          </p:cNvPr>
          <p:cNvSpPr/>
          <p:nvPr/>
        </p:nvSpPr>
        <p:spPr>
          <a:xfrm>
            <a:off x="310795" y="7849406"/>
            <a:ext cx="3204650" cy="20844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0653863-3C53-B24C-B897-DDFF6FBE2732}"/>
              </a:ext>
            </a:extLst>
          </p:cNvPr>
          <p:cNvSpPr txBox="1"/>
          <p:nvPr/>
        </p:nvSpPr>
        <p:spPr>
          <a:xfrm>
            <a:off x="282788" y="5751153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67" name="ggplot(mpg, aes(hwy, cty)) +…">
            <a:extLst>
              <a:ext uri="{FF2B5EF4-FFF2-40B4-BE49-F238E27FC236}">
                <a16:creationId xmlns:a16="http://schemas.microsoft.com/office/drawing/2014/main" id="{FF649F1B-ACFB-CC4B-AA6A-FAE9770B1ABC}"/>
              </a:ext>
            </a:extLst>
          </p:cNvPr>
          <p:cNvSpPr txBox="1"/>
          <p:nvPr/>
        </p:nvSpPr>
        <p:spPr>
          <a:xfrm>
            <a:off x="308593" y="6351439"/>
            <a:ext cx="3173706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useShinydashboard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pic>
        <p:nvPicPr>
          <p:cNvPr id="68" name="Image 6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57AE10-C83F-FF40-8DDF-AB15038D4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1" y="7951936"/>
            <a:ext cx="3130550" cy="1917700"/>
          </a:xfrm>
          <a:prstGeom prst="rect">
            <a:avLst/>
          </a:prstGeom>
        </p:spPr>
      </p:pic>
      <p:sp>
        <p:nvSpPr>
          <p:cNvPr id="69" name="Basics">
            <a:extLst>
              <a:ext uri="{FF2B5EF4-FFF2-40B4-BE49-F238E27FC236}">
                <a16:creationId xmlns:a16="http://schemas.microsoft.com/office/drawing/2014/main" id="{822F3452-8D10-CB4D-8DE4-D0D4E10C27AE}"/>
              </a:ext>
            </a:extLst>
          </p:cNvPr>
          <p:cNvSpPr txBox="1"/>
          <p:nvPr/>
        </p:nvSpPr>
        <p:spPr>
          <a:xfrm>
            <a:off x="282688" y="5411124"/>
            <a:ext cx="221374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Export </a:t>
            </a:r>
            <a:r>
              <a:rPr lang="fr-FR" dirty="0" err="1"/>
              <a:t>elements</a:t>
            </a:r>
            <a:endParaRPr dirty="0"/>
          </a:p>
        </p:txBody>
      </p:sp>
      <p:sp>
        <p:nvSpPr>
          <p:cNvPr id="70" name="Line">
            <a:extLst>
              <a:ext uri="{FF2B5EF4-FFF2-40B4-BE49-F238E27FC236}">
                <a16:creationId xmlns:a16="http://schemas.microsoft.com/office/drawing/2014/main" id="{BBC22961-D34D-8743-A54B-4ABAE2303E4C}"/>
              </a:ext>
            </a:extLst>
          </p:cNvPr>
          <p:cNvSpPr/>
          <p:nvPr/>
        </p:nvSpPr>
        <p:spPr>
          <a:xfrm>
            <a:off x="291339" y="536523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27" name="Image 22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1ACE912-99BE-3047-AB7A-E9AE2AF343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12" y="1715304"/>
            <a:ext cx="9922002" cy="8220456"/>
          </a:xfrm>
          <a:prstGeom prst="rect">
            <a:avLst/>
          </a:prstGeom>
        </p:spPr>
      </p:pic>
      <p:sp>
        <p:nvSpPr>
          <p:cNvPr id="291" name="Group">
            <a:extLst>
              <a:ext uri="{FF2B5EF4-FFF2-40B4-BE49-F238E27FC236}">
                <a16:creationId xmlns:a16="http://schemas.microsoft.com/office/drawing/2014/main" id="{A14FC2DC-95FE-9A46-9010-F8D3D0665A0E}"/>
              </a:ext>
            </a:extLst>
          </p:cNvPr>
          <p:cNvSpPr/>
          <p:nvPr/>
        </p:nvSpPr>
        <p:spPr>
          <a:xfrm>
            <a:off x="6316304" y="2226468"/>
            <a:ext cx="7404094" cy="7719682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5EAA0770-1D93-F143-9F27-8347511B2999}"/>
              </a:ext>
            </a:extLst>
          </p:cNvPr>
          <p:cNvSpPr/>
          <p:nvPr/>
        </p:nvSpPr>
        <p:spPr>
          <a:xfrm>
            <a:off x="3737932" y="1217208"/>
            <a:ext cx="620693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3" name="Layout Suggestions">
            <a:extLst>
              <a:ext uri="{FF2B5EF4-FFF2-40B4-BE49-F238E27FC236}">
                <a16:creationId xmlns:a16="http://schemas.microsoft.com/office/drawing/2014/main" id="{692BDE18-978E-304B-A50B-3387EB84F881}"/>
              </a:ext>
            </a:extLst>
          </p:cNvPr>
          <p:cNvSpPr txBox="1"/>
          <p:nvPr/>
        </p:nvSpPr>
        <p:spPr>
          <a:xfrm>
            <a:off x="5700858" y="1282755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294" name="Forme libre 293">
            <a:extLst>
              <a:ext uri="{FF2B5EF4-FFF2-40B4-BE49-F238E27FC236}">
                <a16:creationId xmlns:a16="http://schemas.microsoft.com/office/drawing/2014/main" id="{C271C503-5865-1746-BFB7-FB6E6A10944D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5" name="Forme libre 294">
            <a:extLst>
              <a:ext uri="{FF2B5EF4-FFF2-40B4-BE49-F238E27FC236}">
                <a16:creationId xmlns:a16="http://schemas.microsoft.com/office/drawing/2014/main" id="{F5D66475-BF57-E34E-B84C-25B15C17B238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6" name="Group">
            <a:extLst>
              <a:ext uri="{FF2B5EF4-FFF2-40B4-BE49-F238E27FC236}">
                <a16:creationId xmlns:a16="http://schemas.microsoft.com/office/drawing/2014/main" id="{431E98EB-4F85-DA4F-A3AF-7DAC1630DAF0}"/>
              </a:ext>
            </a:extLst>
          </p:cNvPr>
          <p:cNvSpPr/>
          <p:nvPr/>
        </p:nvSpPr>
        <p:spPr>
          <a:xfrm>
            <a:off x="11315194" y="4186752"/>
            <a:ext cx="2268324" cy="5740887"/>
          </a:xfrm>
          <a:prstGeom prst="rect">
            <a:avLst/>
          </a:prstGeom>
          <a:solidFill>
            <a:schemeClr val="accent6"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8" name="ggplot(mpg, aes(hwy, cty)) +…">
            <a:extLst>
              <a:ext uri="{FF2B5EF4-FFF2-40B4-BE49-F238E27FC236}">
                <a16:creationId xmlns:a16="http://schemas.microsoft.com/office/drawing/2014/main" id="{8BC610F4-71DC-0A43-AF6A-9641CE12177D}"/>
              </a:ext>
            </a:extLst>
          </p:cNvPr>
          <p:cNvSpPr txBox="1"/>
          <p:nvPr/>
        </p:nvSpPr>
        <p:spPr>
          <a:xfrm>
            <a:off x="11445610" y="4338958"/>
            <a:ext cx="204305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dashboardHeader</a:t>
            </a:r>
            <a:r>
              <a:rPr lang="fr-FR" b="0" dirty="0">
                <a:sym typeface="Menlo"/>
              </a:rPr>
              <a:t>(...)</a:t>
            </a:r>
            <a:endParaRPr dirty="0"/>
          </a:p>
        </p:txBody>
      </p:sp>
      <p:sp>
        <p:nvSpPr>
          <p:cNvPr id="299" name="ggplot(mpg, aes(hwy, cty)) +…">
            <a:extLst>
              <a:ext uri="{FF2B5EF4-FFF2-40B4-BE49-F238E27FC236}">
                <a16:creationId xmlns:a16="http://schemas.microsoft.com/office/drawing/2014/main" id="{7FBD448B-41DF-D244-B643-E78B4EBCF837}"/>
              </a:ext>
            </a:extLst>
          </p:cNvPr>
          <p:cNvSpPr txBox="1"/>
          <p:nvPr/>
        </p:nvSpPr>
        <p:spPr>
          <a:xfrm>
            <a:off x="11574892" y="5415324"/>
            <a:ext cx="170300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dropdownMenu</a:t>
            </a:r>
            <a:r>
              <a:rPr lang="fr-FR" b="0" dirty="0">
                <a:sym typeface="Menlo"/>
              </a:rPr>
              <a:t>(...)</a:t>
            </a:r>
            <a:endParaRPr dirty="0"/>
          </a:p>
        </p:txBody>
      </p:sp>
      <p:sp>
        <p:nvSpPr>
          <p:cNvPr id="300" name="ggplot(mpg, aes(hwy, cty)) +…">
            <a:extLst>
              <a:ext uri="{FF2B5EF4-FFF2-40B4-BE49-F238E27FC236}">
                <a16:creationId xmlns:a16="http://schemas.microsoft.com/office/drawing/2014/main" id="{DE070333-D4C0-B540-957F-8BD2BE9FF91C}"/>
              </a:ext>
            </a:extLst>
          </p:cNvPr>
          <p:cNvSpPr txBox="1"/>
          <p:nvPr/>
        </p:nvSpPr>
        <p:spPr>
          <a:xfrm>
            <a:off x="11365142" y="6422191"/>
            <a:ext cx="217709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messageItems</a:t>
            </a:r>
            <a:r>
              <a:rPr lang="fr-FR" dirty="0"/>
              <a:t>(...)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notificationItems</a:t>
            </a:r>
            <a:r>
              <a:rPr lang="fr-FR" dirty="0"/>
              <a:t>(...)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taskItems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301" name="ggplot(mpg, aes(hwy, cty)) +…">
            <a:extLst>
              <a:ext uri="{FF2B5EF4-FFF2-40B4-BE49-F238E27FC236}">
                <a16:creationId xmlns:a16="http://schemas.microsoft.com/office/drawing/2014/main" id="{DEB0ED50-4F6A-4148-BDE1-367FC76ACF0E}"/>
              </a:ext>
            </a:extLst>
          </p:cNvPr>
          <p:cNvSpPr txBox="1"/>
          <p:nvPr/>
        </p:nvSpPr>
        <p:spPr>
          <a:xfrm>
            <a:off x="8779349" y="2533871"/>
            <a:ext cx="176920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dashboardPage</a:t>
            </a:r>
            <a:r>
              <a:rPr lang="fr-FR" dirty="0"/>
              <a:t>(...)</a:t>
            </a:r>
            <a:endParaRPr dirty="0"/>
          </a:p>
        </p:txBody>
      </p:sp>
      <p:cxnSp>
        <p:nvCxnSpPr>
          <p:cNvPr id="302" name="Connecteur droit avec flèche 301">
            <a:extLst>
              <a:ext uri="{FF2B5EF4-FFF2-40B4-BE49-F238E27FC236}">
                <a16:creationId xmlns:a16="http://schemas.microsoft.com/office/drawing/2014/main" id="{67E5FB5D-0432-E64C-9C85-7C138C284961}"/>
              </a:ext>
            </a:extLst>
          </p:cNvPr>
          <p:cNvCxnSpPr>
            <a:cxnSpLocks/>
          </p:cNvCxnSpPr>
          <p:nvPr/>
        </p:nvCxnSpPr>
        <p:spPr>
          <a:xfrm flipV="1">
            <a:off x="7795647" y="2940478"/>
            <a:ext cx="983702" cy="10064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3" name="Group">
            <a:extLst>
              <a:ext uri="{FF2B5EF4-FFF2-40B4-BE49-F238E27FC236}">
                <a16:creationId xmlns:a16="http://schemas.microsoft.com/office/drawing/2014/main" id="{6D98690A-C989-E740-9F41-E435611B1290}"/>
              </a:ext>
            </a:extLst>
          </p:cNvPr>
          <p:cNvSpPr/>
          <p:nvPr/>
        </p:nvSpPr>
        <p:spPr>
          <a:xfrm>
            <a:off x="6434462" y="4192938"/>
            <a:ext cx="2522697" cy="5740888"/>
          </a:xfrm>
          <a:prstGeom prst="rect">
            <a:avLst/>
          </a:prstGeom>
          <a:solidFill>
            <a:schemeClr val="accent2"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04" name="ggplot(mpg, aes(hwy, cty)) +…">
            <a:extLst>
              <a:ext uri="{FF2B5EF4-FFF2-40B4-BE49-F238E27FC236}">
                <a16:creationId xmlns:a16="http://schemas.microsoft.com/office/drawing/2014/main" id="{91544DFD-BB75-3B4B-82A1-5221520BC938}"/>
              </a:ext>
            </a:extLst>
          </p:cNvPr>
          <p:cNvSpPr txBox="1"/>
          <p:nvPr/>
        </p:nvSpPr>
        <p:spPr>
          <a:xfrm>
            <a:off x="6557677" y="4327536"/>
            <a:ext cx="225135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dashboardSidebar</a:t>
            </a:r>
            <a:r>
              <a:rPr lang="fr-FR" dirty="0"/>
              <a:t>(...,)</a:t>
            </a:r>
            <a:endParaRPr dirty="0"/>
          </a:p>
        </p:txBody>
      </p:sp>
      <p:sp>
        <p:nvSpPr>
          <p:cNvPr id="306" name="ggplot(mpg, aes(hwy, cty)) +…">
            <a:extLst>
              <a:ext uri="{FF2B5EF4-FFF2-40B4-BE49-F238E27FC236}">
                <a16:creationId xmlns:a16="http://schemas.microsoft.com/office/drawing/2014/main" id="{F23DF406-90F4-9B4F-94B6-14F59BBE9F4A}"/>
              </a:ext>
            </a:extLst>
          </p:cNvPr>
          <p:cNvSpPr txBox="1"/>
          <p:nvPr/>
        </p:nvSpPr>
        <p:spPr>
          <a:xfrm>
            <a:off x="6553421" y="6310340"/>
            <a:ext cx="2251352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menuItem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...,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tabName</a:t>
            </a:r>
            <a:r>
              <a:rPr lang="fr-FR" dirty="0"/>
              <a:t> = NULL,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href</a:t>
            </a:r>
            <a:r>
              <a:rPr lang="fr-FR" dirty="0"/>
              <a:t> =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307" name="ggplot(mpg, aes(hwy, cty)) +…">
            <a:extLst>
              <a:ext uri="{FF2B5EF4-FFF2-40B4-BE49-F238E27FC236}">
                <a16:creationId xmlns:a16="http://schemas.microsoft.com/office/drawing/2014/main" id="{FB4D4EE2-4AAD-0C4F-9CE9-205E57B0AFB9}"/>
              </a:ext>
            </a:extLst>
          </p:cNvPr>
          <p:cNvSpPr txBox="1"/>
          <p:nvPr/>
        </p:nvSpPr>
        <p:spPr>
          <a:xfrm>
            <a:off x="6434463" y="5389363"/>
            <a:ext cx="252269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sidebarMenu</a:t>
            </a:r>
            <a:r>
              <a:rPr lang="fr-FR" dirty="0"/>
              <a:t>(...,id = NULL)</a:t>
            </a:r>
            <a:endParaRPr dirty="0"/>
          </a:p>
        </p:txBody>
      </p:sp>
      <p:sp>
        <p:nvSpPr>
          <p:cNvPr id="308" name="ggplot(mpg, aes(hwy, cty)) +…">
            <a:extLst>
              <a:ext uri="{FF2B5EF4-FFF2-40B4-BE49-F238E27FC236}">
                <a16:creationId xmlns:a16="http://schemas.microsoft.com/office/drawing/2014/main" id="{EA9DA41E-436F-7E4B-A27D-5A6BFB1F4752}"/>
              </a:ext>
            </a:extLst>
          </p:cNvPr>
          <p:cNvSpPr txBox="1"/>
          <p:nvPr/>
        </p:nvSpPr>
        <p:spPr>
          <a:xfrm>
            <a:off x="6553421" y="8301873"/>
            <a:ext cx="2251352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menuSubItem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...,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tabName</a:t>
            </a:r>
            <a:r>
              <a:rPr lang="fr-FR" dirty="0"/>
              <a:t> = NULL,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href</a:t>
            </a:r>
            <a:r>
              <a:rPr lang="fr-FR" dirty="0"/>
              <a:t> =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309" name="Layout Suggestions">
            <a:extLst>
              <a:ext uri="{FF2B5EF4-FFF2-40B4-BE49-F238E27FC236}">
                <a16:creationId xmlns:a16="http://schemas.microsoft.com/office/drawing/2014/main" id="{6CDC33F1-32F0-9E49-BE42-02FE131C5BDA}"/>
              </a:ext>
            </a:extLst>
          </p:cNvPr>
          <p:cNvSpPr txBox="1"/>
          <p:nvPr/>
        </p:nvSpPr>
        <p:spPr>
          <a:xfrm>
            <a:off x="6899905" y="3181339"/>
            <a:ext cx="106279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>
                <a:solidFill>
                  <a:schemeClr val="accent2"/>
                </a:solidFill>
              </a:rPr>
              <a:t>Sidebar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2" name="Group">
            <a:extLst>
              <a:ext uri="{FF2B5EF4-FFF2-40B4-BE49-F238E27FC236}">
                <a16:creationId xmlns:a16="http://schemas.microsoft.com/office/drawing/2014/main" id="{BD33059D-7A7D-404E-9E8E-687CAE17B89B}"/>
              </a:ext>
            </a:extLst>
          </p:cNvPr>
          <p:cNvSpPr/>
          <p:nvPr/>
        </p:nvSpPr>
        <p:spPr>
          <a:xfrm>
            <a:off x="9098504" y="4192938"/>
            <a:ext cx="2075345" cy="574088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E8C133C3-A18D-1945-B31C-52901BC067C2}"/>
              </a:ext>
            </a:extLst>
          </p:cNvPr>
          <p:cNvCxnSpPr>
            <a:cxnSpLocks/>
          </p:cNvCxnSpPr>
          <p:nvPr/>
        </p:nvCxnSpPr>
        <p:spPr>
          <a:xfrm flipV="1">
            <a:off x="9965254" y="2975939"/>
            <a:ext cx="0" cy="10036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4" name="Layout Suggestions">
            <a:extLst>
              <a:ext uri="{FF2B5EF4-FFF2-40B4-BE49-F238E27FC236}">
                <a16:creationId xmlns:a16="http://schemas.microsoft.com/office/drawing/2014/main" id="{D154FB09-F180-7C4E-904D-4F2FEC7DB8D3}"/>
              </a:ext>
            </a:extLst>
          </p:cNvPr>
          <p:cNvSpPr txBox="1"/>
          <p:nvPr/>
        </p:nvSpPr>
        <p:spPr>
          <a:xfrm>
            <a:off x="10133399" y="3523625"/>
            <a:ext cx="71493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Body</a:t>
            </a:r>
            <a:endParaRPr dirty="0"/>
          </a:p>
        </p:txBody>
      </p:sp>
      <p:sp>
        <p:nvSpPr>
          <p:cNvPr id="315" name="ggplot(mpg, aes(hwy, cty)) +…">
            <a:extLst>
              <a:ext uri="{FF2B5EF4-FFF2-40B4-BE49-F238E27FC236}">
                <a16:creationId xmlns:a16="http://schemas.microsoft.com/office/drawing/2014/main" id="{0F28849B-7CAD-4E41-A5BF-AF989670E104}"/>
              </a:ext>
            </a:extLst>
          </p:cNvPr>
          <p:cNvSpPr txBox="1"/>
          <p:nvPr/>
        </p:nvSpPr>
        <p:spPr>
          <a:xfrm>
            <a:off x="9208115" y="4323203"/>
            <a:ext cx="186519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dashboardBody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316" name="ggplot(mpg, aes(hwy, cty)) +…">
            <a:extLst>
              <a:ext uri="{FF2B5EF4-FFF2-40B4-BE49-F238E27FC236}">
                <a16:creationId xmlns:a16="http://schemas.microsoft.com/office/drawing/2014/main" id="{CDEFB953-F07C-4344-99B4-3FD788C6D3CA}"/>
              </a:ext>
            </a:extLst>
          </p:cNvPr>
          <p:cNvSpPr txBox="1"/>
          <p:nvPr/>
        </p:nvSpPr>
        <p:spPr>
          <a:xfrm>
            <a:off x="9407575" y="5415324"/>
            <a:ext cx="145164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tabItems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317" name="ggplot(mpg, aes(hwy, cty)) +…">
            <a:extLst>
              <a:ext uri="{FF2B5EF4-FFF2-40B4-BE49-F238E27FC236}">
                <a16:creationId xmlns:a16="http://schemas.microsoft.com/office/drawing/2014/main" id="{6CC0CAC7-C47B-9148-9EA0-E0AE7AD92627}"/>
              </a:ext>
            </a:extLst>
          </p:cNvPr>
          <p:cNvSpPr txBox="1"/>
          <p:nvPr/>
        </p:nvSpPr>
        <p:spPr>
          <a:xfrm>
            <a:off x="9191493" y="6314856"/>
            <a:ext cx="1705348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tabItem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tabName</a:t>
            </a:r>
            <a:r>
              <a:rPr lang="fr-FR" dirty="0"/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...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cxnSp>
        <p:nvCxnSpPr>
          <p:cNvPr id="318" name="Connecteur droit avec flèche 317">
            <a:extLst>
              <a:ext uri="{FF2B5EF4-FFF2-40B4-BE49-F238E27FC236}">
                <a16:creationId xmlns:a16="http://schemas.microsoft.com/office/drawing/2014/main" id="{57BEC00D-841D-4B4B-A8FD-1FC3602C3A83}"/>
              </a:ext>
            </a:extLst>
          </p:cNvPr>
          <p:cNvCxnSpPr>
            <a:cxnSpLocks/>
          </p:cNvCxnSpPr>
          <p:nvPr/>
        </p:nvCxnSpPr>
        <p:spPr>
          <a:xfrm flipV="1">
            <a:off x="10111373" y="4675644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C501C18-D44B-A940-9959-7D135722EE77}"/>
              </a:ext>
            </a:extLst>
          </p:cNvPr>
          <p:cNvSpPr txBox="1"/>
          <p:nvPr/>
        </p:nvSpPr>
        <p:spPr>
          <a:xfrm>
            <a:off x="9174516" y="7490198"/>
            <a:ext cx="2113794" cy="1243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each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argument must correspond to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menuSubItem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r>
              <a:rPr lang="fr-FR" dirty="0" err="1"/>
              <a:t>Menu</a:t>
            </a:r>
            <a:r>
              <a:rPr lang="fr-FR" dirty="0"/>
              <a:t>, if </a:t>
            </a:r>
            <a:r>
              <a:rPr lang="fr-FR" dirty="0" err="1"/>
              <a:t>provided</a:t>
            </a:r>
            <a:r>
              <a:rPr lang="fr-FR" dirty="0"/>
              <a:t>.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011834A2-6A9D-6848-9BA0-AA2664B11FF2}"/>
              </a:ext>
            </a:extLst>
          </p:cNvPr>
          <p:cNvSpPr txBox="1"/>
          <p:nvPr/>
        </p:nvSpPr>
        <p:spPr>
          <a:xfrm>
            <a:off x="3889507" y="6877927"/>
            <a:ext cx="2308802" cy="1613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provide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argument 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each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menuItem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menuSubItem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or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alternatively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the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href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argument.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While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the first solution must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be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used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in combinaison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with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dashboard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body’s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tabItems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the second opens a new page. 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cxnSp>
        <p:nvCxnSpPr>
          <p:cNvPr id="322" name="Connecteur droit avec flèche 321">
            <a:extLst>
              <a:ext uri="{FF2B5EF4-FFF2-40B4-BE49-F238E27FC236}">
                <a16:creationId xmlns:a16="http://schemas.microsoft.com/office/drawing/2014/main" id="{85345DE6-7E26-3947-B76E-AAC325B2276F}"/>
              </a:ext>
            </a:extLst>
          </p:cNvPr>
          <p:cNvCxnSpPr>
            <a:cxnSpLocks/>
          </p:cNvCxnSpPr>
          <p:nvPr/>
        </p:nvCxnSpPr>
        <p:spPr>
          <a:xfrm flipH="1" flipV="1">
            <a:off x="10755055" y="2649878"/>
            <a:ext cx="1651434" cy="10448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3" name="Layout Suggestions">
            <a:extLst>
              <a:ext uri="{FF2B5EF4-FFF2-40B4-BE49-F238E27FC236}">
                <a16:creationId xmlns:a16="http://schemas.microsoft.com/office/drawing/2014/main" id="{3E365E12-4303-0D44-9849-A49C0F10EF15}"/>
              </a:ext>
            </a:extLst>
          </p:cNvPr>
          <p:cNvSpPr txBox="1"/>
          <p:nvPr/>
        </p:nvSpPr>
        <p:spPr>
          <a:xfrm>
            <a:off x="11940961" y="2957017"/>
            <a:ext cx="10018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>
                <a:solidFill>
                  <a:schemeClr val="accent6"/>
                </a:solidFill>
              </a:rPr>
              <a:t>Header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324" name="Connecteur droit avec flèche 323">
            <a:extLst>
              <a:ext uri="{FF2B5EF4-FFF2-40B4-BE49-F238E27FC236}">
                <a16:creationId xmlns:a16="http://schemas.microsoft.com/office/drawing/2014/main" id="{A6737CA4-6D84-9B45-A83F-4A407C30ECC9}"/>
              </a:ext>
            </a:extLst>
          </p:cNvPr>
          <p:cNvCxnSpPr>
            <a:cxnSpLocks/>
          </p:cNvCxnSpPr>
          <p:nvPr/>
        </p:nvCxnSpPr>
        <p:spPr>
          <a:xfrm flipV="1">
            <a:off x="12441899" y="4675644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6" name="Group">
            <a:extLst>
              <a:ext uri="{FF2B5EF4-FFF2-40B4-BE49-F238E27FC236}">
                <a16:creationId xmlns:a16="http://schemas.microsoft.com/office/drawing/2014/main" id="{7840911D-9A6D-054D-ACC7-147074A27717}"/>
              </a:ext>
            </a:extLst>
          </p:cNvPr>
          <p:cNvSpPr/>
          <p:nvPr/>
        </p:nvSpPr>
        <p:spPr>
          <a:xfrm>
            <a:off x="3788575" y="3863655"/>
            <a:ext cx="2535890" cy="2494266"/>
          </a:xfrm>
          <a:prstGeom prst="rect">
            <a:avLst/>
          </a:prstGeom>
          <a:solidFill>
            <a:schemeClr val="accent2"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7" name="Group">
            <a:extLst>
              <a:ext uri="{FF2B5EF4-FFF2-40B4-BE49-F238E27FC236}">
                <a16:creationId xmlns:a16="http://schemas.microsoft.com/office/drawing/2014/main" id="{74B58E01-B0B3-3448-88AF-936120486F1D}"/>
              </a:ext>
            </a:extLst>
          </p:cNvPr>
          <p:cNvSpPr/>
          <p:nvPr/>
        </p:nvSpPr>
        <p:spPr>
          <a:xfrm rot="16200000">
            <a:off x="8483361" y="-2994374"/>
            <a:ext cx="542251" cy="9931823"/>
          </a:xfrm>
          <a:prstGeom prst="rect">
            <a:avLst/>
          </a:prstGeom>
          <a:solidFill>
            <a:schemeClr val="accent6"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2392A7-2FE8-594E-BB99-BE3B6BE9C1A3}"/>
              </a:ext>
            </a:extLst>
          </p:cNvPr>
          <p:cNvCxnSpPr/>
          <p:nvPr/>
        </p:nvCxnSpPr>
        <p:spPr>
          <a:xfrm flipV="1">
            <a:off x="8277101" y="6638306"/>
            <a:ext cx="931014" cy="278568"/>
          </a:xfrm>
          <a:prstGeom prst="straightConnector1">
            <a:avLst/>
          </a:prstGeom>
          <a:noFill/>
          <a:ln w="44450" cap="flat">
            <a:solidFill>
              <a:schemeClr val="accent4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Connecteur droit avec flèche 327">
            <a:extLst>
              <a:ext uri="{FF2B5EF4-FFF2-40B4-BE49-F238E27FC236}">
                <a16:creationId xmlns:a16="http://schemas.microsoft.com/office/drawing/2014/main" id="{1BB7350C-BA4A-FE4A-A161-597647355032}"/>
              </a:ext>
            </a:extLst>
          </p:cNvPr>
          <p:cNvCxnSpPr>
            <a:cxnSpLocks/>
            <a:endCxn id="317" idx="1"/>
          </p:cNvCxnSpPr>
          <p:nvPr/>
        </p:nvCxnSpPr>
        <p:spPr>
          <a:xfrm flipV="1">
            <a:off x="7823472" y="6739291"/>
            <a:ext cx="1368021" cy="2151998"/>
          </a:xfrm>
          <a:prstGeom prst="straightConnector1">
            <a:avLst/>
          </a:prstGeom>
          <a:noFill/>
          <a:ln w="44450" cap="flat">
            <a:solidFill>
              <a:schemeClr val="accent4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1" name="Connecteur droit avec flèche 330">
            <a:extLst>
              <a:ext uri="{FF2B5EF4-FFF2-40B4-BE49-F238E27FC236}">
                <a16:creationId xmlns:a16="http://schemas.microsoft.com/office/drawing/2014/main" id="{6BFE8182-461C-6641-B061-530D22E01390}"/>
              </a:ext>
            </a:extLst>
          </p:cNvPr>
          <p:cNvCxnSpPr>
            <a:cxnSpLocks/>
          </p:cNvCxnSpPr>
          <p:nvPr/>
        </p:nvCxnSpPr>
        <p:spPr>
          <a:xfrm flipV="1">
            <a:off x="7652381" y="4663769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2" name="Connecteur droit avec flèche 331">
            <a:extLst>
              <a:ext uri="{FF2B5EF4-FFF2-40B4-BE49-F238E27FC236}">
                <a16:creationId xmlns:a16="http://schemas.microsoft.com/office/drawing/2014/main" id="{321DF583-B20A-C443-B665-5231C1E6AB2C}"/>
              </a:ext>
            </a:extLst>
          </p:cNvPr>
          <p:cNvCxnSpPr>
            <a:cxnSpLocks/>
          </p:cNvCxnSpPr>
          <p:nvPr/>
        </p:nvCxnSpPr>
        <p:spPr>
          <a:xfrm flipV="1">
            <a:off x="10111373" y="5774903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5EAF0D83-1CA4-B44F-B6C2-1252F2FA225C}"/>
              </a:ext>
            </a:extLst>
          </p:cNvPr>
          <p:cNvCxnSpPr>
            <a:cxnSpLocks/>
          </p:cNvCxnSpPr>
          <p:nvPr/>
        </p:nvCxnSpPr>
        <p:spPr>
          <a:xfrm flipV="1">
            <a:off x="12441899" y="5774903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4" name="Connecteur droit avec flèche 333">
            <a:extLst>
              <a:ext uri="{FF2B5EF4-FFF2-40B4-BE49-F238E27FC236}">
                <a16:creationId xmlns:a16="http://schemas.microsoft.com/office/drawing/2014/main" id="{FAC6A727-C33C-764E-9FC8-F448DA2AFF9F}"/>
              </a:ext>
            </a:extLst>
          </p:cNvPr>
          <p:cNvCxnSpPr>
            <a:cxnSpLocks/>
          </p:cNvCxnSpPr>
          <p:nvPr/>
        </p:nvCxnSpPr>
        <p:spPr>
          <a:xfrm flipV="1">
            <a:off x="7652381" y="5751153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5" name="Connecteur droit avec flèche 334">
            <a:extLst>
              <a:ext uri="{FF2B5EF4-FFF2-40B4-BE49-F238E27FC236}">
                <a16:creationId xmlns:a16="http://schemas.microsoft.com/office/drawing/2014/main" id="{265C420B-BF8E-5F41-A967-906BADE23900}"/>
              </a:ext>
            </a:extLst>
          </p:cNvPr>
          <p:cNvCxnSpPr>
            <a:cxnSpLocks/>
          </p:cNvCxnSpPr>
          <p:nvPr/>
        </p:nvCxnSpPr>
        <p:spPr>
          <a:xfrm flipV="1">
            <a:off x="7643198" y="7760718"/>
            <a:ext cx="0" cy="4774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72372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898674"/>
            <a:ext cx="9365857" cy="577272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700416" y="450359"/>
            <a:ext cx="338233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Render</a:t>
            </a:r>
            <a:r>
              <a:rPr lang="fr-FR" dirty="0"/>
              <a:t>/Output </a:t>
            </a:r>
            <a:r>
              <a:rPr lang="fr-FR" dirty="0" err="1"/>
              <a:t>functions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56162" y="343513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48674"/>
            <a:ext cx="82394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Boxes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3"/>
            <a:ext cx="3438881" cy="966047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3BD3AC-7563-A744-8484-460379B01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7" y="1436391"/>
            <a:ext cx="2659380" cy="23622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E7C5FE5-4F40-4C46-ACEE-AFA85C353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3" y="9278295"/>
            <a:ext cx="2844800" cy="1143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1053FEC-A434-0149-853C-DF75EF83F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3" y="7388377"/>
            <a:ext cx="2844800" cy="1257300"/>
          </a:xfrm>
          <a:prstGeom prst="rect">
            <a:avLst/>
          </a:prstGeom>
        </p:spPr>
      </p:pic>
      <p:pic>
        <p:nvPicPr>
          <p:cNvPr id="29" name="Image 2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300CB8-871B-044B-A23E-9075CDEE2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3" y="4545434"/>
            <a:ext cx="2674620" cy="1920240"/>
          </a:xfrm>
          <a:prstGeom prst="rect">
            <a:avLst/>
          </a:prstGeom>
        </p:spPr>
      </p:pic>
      <p:sp>
        <p:nvSpPr>
          <p:cNvPr id="41" name="ggplot(mpg, aes(hwy, cty)) +…">
            <a:extLst>
              <a:ext uri="{FF2B5EF4-FFF2-40B4-BE49-F238E27FC236}">
                <a16:creationId xmlns:a16="http://schemas.microsoft.com/office/drawing/2014/main" id="{ED0CC9C1-060C-2343-BAD2-FB4409466510}"/>
              </a:ext>
            </a:extLst>
          </p:cNvPr>
          <p:cNvSpPr txBox="1"/>
          <p:nvPr/>
        </p:nvSpPr>
        <p:spPr>
          <a:xfrm>
            <a:off x="538823" y="995017"/>
            <a:ext cx="104544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box(...)</a:t>
            </a:r>
            <a:endParaRPr dirty="0"/>
          </a:p>
        </p:txBody>
      </p:sp>
      <p:sp>
        <p:nvSpPr>
          <p:cNvPr id="42" name="ggplot(mpg, aes(hwy, cty)) +…">
            <a:extLst>
              <a:ext uri="{FF2B5EF4-FFF2-40B4-BE49-F238E27FC236}">
                <a16:creationId xmlns:a16="http://schemas.microsoft.com/office/drawing/2014/main" id="{2DAEA7C5-801B-994D-A487-B18A15D9D505}"/>
              </a:ext>
            </a:extLst>
          </p:cNvPr>
          <p:cNvSpPr txBox="1"/>
          <p:nvPr/>
        </p:nvSpPr>
        <p:spPr>
          <a:xfrm>
            <a:off x="506897" y="3974205"/>
            <a:ext cx="222442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tabBox</a:t>
            </a:r>
            <a:r>
              <a:rPr lang="fr-FR" dirty="0"/>
              <a:t>(..., id = NULL)</a:t>
            </a:r>
            <a:endParaRPr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10BC2117-9891-E34B-B250-BF32D953A657}"/>
              </a:ext>
            </a:extLst>
          </p:cNvPr>
          <p:cNvSpPr txBox="1"/>
          <p:nvPr/>
        </p:nvSpPr>
        <p:spPr>
          <a:xfrm>
            <a:off x="453733" y="6953568"/>
            <a:ext cx="145819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valueBox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50" name="ggplot(mpg, aes(hwy, cty)) +…">
            <a:extLst>
              <a:ext uri="{FF2B5EF4-FFF2-40B4-BE49-F238E27FC236}">
                <a16:creationId xmlns:a16="http://schemas.microsoft.com/office/drawing/2014/main" id="{9EB9B401-7134-3C4A-B335-657517187EAD}"/>
              </a:ext>
            </a:extLst>
          </p:cNvPr>
          <p:cNvSpPr txBox="1"/>
          <p:nvPr/>
        </p:nvSpPr>
        <p:spPr>
          <a:xfrm>
            <a:off x="453733" y="8820394"/>
            <a:ext cx="123907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infoBox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53" name="ggplot(mpg, aes(hwy, cty)) +…">
            <a:extLst>
              <a:ext uri="{FF2B5EF4-FFF2-40B4-BE49-F238E27FC236}">
                <a16:creationId xmlns:a16="http://schemas.microsoft.com/office/drawing/2014/main" id="{D7453739-98D6-C444-8B68-9BDDF19A92C8}"/>
              </a:ext>
            </a:extLst>
          </p:cNvPr>
          <p:cNvSpPr txBox="1"/>
          <p:nvPr/>
        </p:nvSpPr>
        <p:spPr>
          <a:xfrm>
            <a:off x="4294480" y="1242842"/>
            <a:ext cx="185924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renderInfobox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57" name="ggplot(mpg, aes(hwy, cty)) +…">
            <a:extLst>
              <a:ext uri="{FF2B5EF4-FFF2-40B4-BE49-F238E27FC236}">
                <a16:creationId xmlns:a16="http://schemas.microsoft.com/office/drawing/2014/main" id="{C5DB857D-A4C8-9E4C-8D07-34050805C0E8}"/>
              </a:ext>
            </a:extLst>
          </p:cNvPr>
          <p:cNvSpPr txBox="1"/>
          <p:nvPr/>
        </p:nvSpPr>
        <p:spPr>
          <a:xfrm>
            <a:off x="4318227" y="3098112"/>
            <a:ext cx="185924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renderValuebox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58" name="ggplot(mpg, aes(hwy, cty)) +…">
            <a:extLst>
              <a:ext uri="{FF2B5EF4-FFF2-40B4-BE49-F238E27FC236}">
                <a16:creationId xmlns:a16="http://schemas.microsoft.com/office/drawing/2014/main" id="{C8411246-8AA5-0140-AFBF-C8D36F21CBEC}"/>
              </a:ext>
            </a:extLst>
          </p:cNvPr>
          <p:cNvSpPr txBox="1"/>
          <p:nvPr/>
        </p:nvSpPr>
        <p:spPr>
          <a:xfrm>
            <a:off x="4318227" y="5412632"/>
            <a:ext cx="153792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renderMenu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59" name="ggplot(mpg, aes(hwy, cty)) +…">
            <a:extLst>
              <a:ext uri="{FF2B5EF4-FFF2-40B4-BE49-F238E27FC236}">
                <a16:creationId xmlns:a16="http://schemas.microsoft.com/office/drawing/2014/main" id="{8EAF84F0-2C6B-014E-BECC-FF2DD10853FA}"/>
              </a:ext>
            </a:extLst>
          </p:cNvPr>
          <p:cNvSpPr txBox="1"/>
          <p:nvPr/>
        </p:nvSpPr>
        <p:spPr>
          <a:xfrm>
            <a:off x="6035629" y="4668005"/>
            <a:ext cx="222940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sidebarMenuOutput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0" name="ggplot(mpg, aes(hwy, cty)) +…">
            <a:extLst>
              <a:ext uri="{FF2B5EF4-FFF2-40B4-BE49-F238E27FC236}">
                <a16:creationId xmlns:a16="http://schemas.microsoft.com/office/drawing/2014/main" id="{E9AF129B-D7B2-A044-A247-EF7E81790779}"/>
              </a:ext>
            </a:extLst>
          </p:cNvPr>
          <p:cNvSpPr txBox="1"/>
          <p:nvPr/>
        </p:nvSpPr>
        <p:spPr>
          <a:xfrm>
            <a:off x="6568301" y="1243145"/>
            <a:ext cx="180009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infoBoxOutput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3" name="ggplot(mpg, aes(hwy, cty)) +…">
            <a:extLst>
              <a:ext uri="{FF2B5EF4-FFF2-40B4-BE49-F238E27FC236}">
                <a16:creationId xmlns:a16="http://schemas.microsoft.com/office/drawing/2014/main" id="{78699117-59ED-F346-AF9E-D1B15A535BBB}"/>
              </a:ext>
            </a:extLst>
          </p:cNvPr>
          <p:cNvSpPr txBox="1"/>
          <p:nvPr/>
        </p:nvSpPr>
        <p:spPr>
          <a:xfrm>
            <a:off x="6699476" y="3101264"/>
            <a:ext cx="185924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valueBoxOutput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92633F0A-D8E8-6447-880E-80DDDEA5BFE5}"/>
              </a:ext>
            </a:extLst>
          </p:cNvPr>
          <p:cNvSpPr txBox="1"/>
          <p:nvPr/>
        </p:nvSpPr>
        <p:spPr>
          <a:xfrm>
            <a:off x="6225634" y="6164356"/>
            <a:ext cx="192962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menuItemOutput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C001A7CD-83AE-F444-900F-C50C70173F93}"/>
              </a:ext>
            </a:extLst>
          </p:cNvPr>
          <p:cNvSpPr txBox="1"/>
          <p:nvPr/>
        </p:nvSpPr>
        <p:spPr>
          <a:xfrm>
            <a:off x="6439387" y="5416475"/>
            <a:ext cx="228558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dropdownMenuOutput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66" name="ggplot(mpg, aes(hwy, cty)) +…">
            <a:extLst>
              <a:ext uri="{FF2B5EF4-FFF2-40B4-BE49-F238E27FC236}">
                <a16:creationId xmlns:a16="http://schemas.microsoft.com/office/drawing/2014/main" id="{568CE0B0-6113-CD4C-A037-79C826618493}"/>
              </a:ext>
            </a:extLst>
          </p:cNvPr>
          <p:cNvSpPr txBox="1"/>
          <p:nvPr/>
        </p:nvSpPr>
        <p:spPr>
          <a:xfrm>
            <a:off x="9232364" y="5412632"/>
            <a:ext cx="153792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menuOutput</a:t>
            </a:r>
            <a:r>
              <a:rPr lang="fr-FR" dirty="0"/>
              <a:t>(...)</a:t>
            </a:r>
            <a:endParaRPr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E8F21E-EC22-E948-8A2B-99577ACFDFBE}"/>
              </a:ext>
            </a:extLst>
          </p:cNvPr>
          <p:cNvSpPr txBox="1"/>
          <p:nvPr/>
        </p:nvSpPr>
        <p:spPr>
          <a:xfrm>
            <a:off x="4843663" y="881086"/>
            <a:ext cx="94176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48B293E-501B-A94C-86D8-D17CE7786A01}"/>
              </a:ext>
            </a:extLst>
          </p:cNvPr>
          <p:cNvSpPr txBox="1"/>
          <p:nvPr/>
        </p:nvSpPr>
        <p:spPr>
          <a:xfrm>
            <a:off x="6998701" y="904252"/>
            <a:ext cx="72006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UI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F974273E-4CE9-3F4B-8E77-B279E3A8B1D0}"/>
              </a:ext>
            </a:extLst>
          </p:cNvPr>
          <p:cNvSpPr txBox="1"/>
          <p:nvPr/>
        </p:nvSpPr>
        <p:spPr>
          <a:xfrm>
            <a:off x="4862302" y="1869297"/>
            <a:ext cx="294847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output$ibox</a:t>
            </a:r>
            <a:r>
              <a:rPr lang="fr-FR" b="0" dirty="0">
                <a:sym typeface="Menlo"/>
              </a:rPr>
              <a:t> &lt;- </a:t>
            </a:r>
            <a:r>
              <a:rPr lang="fr-FR" b="0" dirty="0" err="1">
                <a:sym typeface="Menlo"/>
              </a:rPr>
              <a:t>renderInfoBox</a:t>
            </a:r>
            <a:r>
              <a:rPr lang="fr-FR" b="0" dirty="0">
                <a:sym typeface="Menlo"/>
              </a:rPr>
              <a:t>({   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infoBox</a:t>
            </a:r>
            <a:r>
              <a:rPr lang="fr-FR" b="0" dirty="0">
                <a:sym typeface="Menlo"/>
              </a:rPr>
              <a:t>(...)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})</a:t>
            </a:r>
            <a:endParaRPr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C081637-6F93-FC43-93C6-2970A5C2906E}"/>
              </a:ext>
            </a:extLst>
          </p:cNvPr>
          <p:cNvCxnSpPr/>
          <p:nvPr/>
        </p:nvCxnSpPr>
        <p:spPr>
          <a:xfrm>
            <a:off x="6177467" y="1390278"/>
            <a:ext cx="39454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4A3D2B0-3F60-274A-8B89-CB841FFFD9C0}"/>
              </a:ext>
            </a:extLst>
          </p:cNvPr>
          <p:cNvCxnSpPr/>
          <p:nvPr/>
        </p:nvCxnSpPr>
        <p:spPr>
          <a:xfrm>
            <a:off x="6233131" y="3245548"/>
            <a:ext cx="39454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EFF52C-D73A-D14B-B0AB-1FCC84A85C23}"/>
              </a:ext>
            </a:extLst>
          </p:cNvPr>
          <p:cNvCxnSpPr>
            <a:cxnSpLocks/>
          </p:cNvCxnSpPr>
          <p:nvPr/>
        </p:nvCxnSpPr>
        <p:spPr>
          <a:xfrm flipV="1">
            <a:off x="5785429" y="4833257"/>
            <a:ext cx="164109" cy="5452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D269407-8ECE-FD44-B154-7F99382E10FD}"/>
              </a:ext>
            </a:extLst>
          </p:cNvPr>
          <p:cNvCxnSpPr>
            <a:cxnSpLocks/>
          </p:cNvCxnSpPr>
          <p:nvPr/>
        </p:nvCxnSpPr>
        <p:spPr>
          <a:xfrm>
            <a:off x="5785429" y="5741610"/>
            <a:ext cx="239937" cy="65185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17DBC66-68B0-FD4A-8A0C-1F3615274409}"/>
              </a:ext>
            </a:extLst>
          </p:cNvPr>
          <p:cNvCxnSpPr/>
          <p:nvPr/>
        </p:nvCxnSpPr>
        <p:spPr>
          <a:xfrm>
            <a:off x="5961379" y="5560068"/>
            <a:ext cx="39454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Basics">
            <a:extLst>
              <a:ext uri="{FF2B5EF4-FFF2-40B4-BE49-F238E27FC236}">
                <a16:creationId xmlns:a16="http://schemas.microsoft.com/office/drawing/2014/main" id="{0DF14FC5-D325-6045-86D8-B92F97327EA1}"/>
              </a:ext>
            </a:extLst>
          </p:cNvPr>
          <p:cNvSpPr txBox="1"/>
          <p:nvPr/>
        </p:nvSpPr>
        <p:spPr>
          <a:xfrm>
            <a:off x="10537091" y="6949543"/>
            <a:ext cx="164147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Useful</a:t>
            </a:r>
            <a:r>
              <a:rPr lang="fr-FR" dirty="0"/>
              <a:t> Links</a:t>
            </a:r>
            <a:endParaRPr dirty="0"/>
          </a:p>
        </p:txBody>
      </p:sp>
      <p:sp>
        <p:nvSpPr>
          <p:cNvPr id="76" name="Line">
            <a:extLst>
              <a:ext uri="{FF2B5EF4-FFF2-40B4-BE49-F238E27FC236}">
                <a16:creationId xmlns:a16="http://schemas.microsoft.com/office/drawing/2014/main" id="{1131B36E-FB4B-2E42-81B1-7C35BD7BD3C5}"/>
              </a:ext>
            </a:extLst>
          </p:cNvPr>
          <p:cNvSpPr/>
          <p:nvPr/>
        </p:nvSpPr>
        <p:spPr>
          <a:xfrm flipV="1">
            <a:off x="9263236" y="6829652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Group">
            <a:extLst>
              <a:ext uri="{FF2B5EF4-FFF2-40B4-BE49-F238E27FC236}">
                <a16:creationId xmlns:a16="http://schemas.microsoft.com/office/drawing/2014/main" id="{10308558-D379-6F42-9A00-6EAD98188BC9}"/>
              </a:ext>
            </a:extLst>
          </p:cNvPr>
          <p:cNvSpPr/>
          <p:nvPr/>
        </p:nvSpPr>
        <p:spPr>
          <a:xfrm>
            <a:off x="8997231" y="7492794"/>
            <a:ext cx="4645109" cy="306635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ADB90-DE47-E249-B700-79899E60CC2F}"/>
              </a:ext>
            </a:extLst>
          </p:cNvPr>
          <p:cNvSpPr txBox="1"/>
          <p:nvPr/>
        </p:nvSpPr>
        <p:spPr>
          <a:xfrm>
            <a:off x="9263236" y="7728397"/>
            <a:ext cx="3739023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dirty="0">
                <a:hlinkClick r:id="rId8"/>
              </a:rPr>
              <a:t>https://rstudio.github.io/shinydashboard/</a:t>
            </a:r>
            <a:endParaRPr lang="fr-FR" dirty="0"/>
          </a:p>
          <a:p>
            <a:r>
              <a:rPr lang="fr-FR" dirty="0">
                <a:hlinkClick r:id="rId9"/>
              </a:rPr>
              <a:t>https://github.com/rstudio/shinydashboard</a:t>
            </a:r>
            <a:r>
              <a:rPr lang="fr-FR" dirty="0"/>
              <a:t> </a:t>
            </a:r>
          </a:p>
          <a:p>
            <a:r>
              <a:rPr lang="fr-FR" dirty="0">
                <a:hlinkClick r:id="rId10"/>
              </a:rPr>
              <a:t>https://shiny.rstudio.com/articles/dashboards.html</a:t>
            </a:r>
            <a:r>
              <a:rPr lang="fr-FR" dirty="0"/>
              <a:t> 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AF4BE1D-9C49-DB45-BFFC-BC7E3BC218D2}"/>
              </a:ext>
            </a:extLst>
          </p:cNvPr>
          <p:cNvSpPr txBox="1"/>
          <p:nvPr/>
        </p:nvSpPr>
        <p:spPr>
          <a:xfrm>
            <a:off x="9261855" y="9156116"/>
            <a:ext cx="3739023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dirty="0">
                <a:hlinkClick r:id="rId9"/>
              </a:rPr>
              <a:t>https://kevinrue.shinyapps.io/isee-shiny-contest/</a:t>
            </a:r>
          </a:p>
          <a:p>
            <a:r>
              <a:rPr lang="fr-FR" dirty="0">
                <a:hlinkClick r:id="rId11"/>
              </a:rPr>
              <a:t>https://gadenbuie.shinyapps.io/tweet-conf-dash/</a:t>
            </a:r>
            <a:r>
              <a:rPr lang="fr-FR" dirty="0"/>
              <a:t>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727528D-A3E4-E045-82C7-B803BBDD4613}"/>
              </a:ext>
            </a:extLst>
          </p:cNvPr>
          <p:cNvSpPr txBox="1"/>
          <p:nvPr/>
        </p:nvSpPr>
        <p:spPr>
          <a:xfrm>
            <a:off x="9262021" y="8747685"/>
            <a:ext cx="28579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Examples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from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the 2019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contest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04219F-3818-314A-BC74-6275AF11E54B}"/>
              </a:ext>
            </a:extLst>
          </p:cNvPr>
          <p:cNvSpPr/>
          <p:nvPr/>
        </p:nvSpPr>
        <p:spPr>
          <a:xfrm>
            <a:off x="9235174" y="10124992"/>
            <a:ext cx="2121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2"/>
              </a:rPr>
              <a:t>https://adminlte.io/preview</a:t>
            </a:r>
            <a:r>
              <a:rPr lang="fr-FR" dirty="0"/>
              <a:t>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BF6F101-F467-844D-9ABB-E83CDE1DFD62}"/>
              </a:ext>
            </a:extLst>
          </p:cNvPr>
          <p:cNvSpPr txBox="1"/>
          <p:nvPr/>
        </p:nvSpPr>
        <p:spPr>
          <a:xfrm>
            <a:off x="9280283" y="9804472"/>
            <a:ext cx="28579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About </a:t>
            </a:r>
            <a:r>
              <a:rPr lang="fr-FR" dirty="0" err="1"/>
              <a:t>A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dminLTE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Parenthèse fermante 83">
            <a:extLst>
              <a:ext uri="{FF2B5EF4-FFF2-40B4-BE49-F238E27FC236}">
                <a16:creationId xmlns:a16="http://schemas.microsoft.com/office/drawing/2014/main" id="{24ABED13-B770-EB44-BA35-6EF10E1C5CFD}"/>
              </a:ext>
            </a:extLst>
          </p:cNvPr>
          <p:cNvSpPr/>
          <p:nvPr/>
        </p:nvSpPr>
        <p:spPr>
          <a:xfrm>
            <a:off x="8833195" y="4740053"/>
            <a:ext cx="104437" cy="1651359"/>
          </a:xfrm>
          <a:prstGeom prst="righ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5" name="Basics">
            <a:extLst>
              <a:ext uri="{FF2B5EF4-FFF2-40B4-BE49-F238E27FC236}">
                <a16:creationId xmlns:a16="http://schemas.microsoft.com/office/drawing/2014/main" id="{79C7A74B-AB78-BC49-94B5-54021A0BCABB}"/>
              </a:ext>
            </a:extLst>
          </p:cNvPr>
          <p:cNvSpPr txBox="1"/>
          <p:nvPr/>
        </p:nvSpPr>
        <p:spPr>
          <a:xfrm>
            <a:off x="5592082" y="6961418"/>
            <a:ext cx="16655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Update </a:t>
            </a:r>
            <a:r>
              <a:rPr lang="fr-FR" dirty="0" err="1"/>
              <a:t>tabs</a:t>
            </a:r>
            <a:endParaRPr dirty="0"/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4EBE012A-9367-8541-8BEE-609E3383A849}"/>
              </a:ext>
            </a:extLst>
          </p:cNvPr>
          <p:cNvSpPr/>
          <p:nvPr/>
        </p:nvSpPr>
        <p:spPr>
          <a:xfrm flipV="1">
            <a:off x="4318227" y="6841527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7" name="Group">
            <a:extLst>
              <a:ext uri="{FF2B5EF4-FFF2-40B4-BE49-F238E27FC236}">
                <a16:creationId xmlns:a16="http://schemas.microsoft.com/office/drawing/2014/main" id="{B5289DDA-4CE1-C742-B104-3013C66115FC}"/>
              </a:ext>
            </a:extLst>
          </p:cNvPr>
          <p:cNvSpPr/>
          <p:nvPr/>
        </p:nvSpPr>
        <p:spPr>
          <a:xfrm>
            <a:off x="4256162" y="7486854"/>
            <a:ext cx="4468807" cy="306635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8" name="ggplot(mpg, aes(hwy, cty)) +…">
            <a:extLst>
              <a:ext uri="{FF2B5EF4-FFF2-40B4-BE49-F238E27FC236}">
                <a16:creationId xmlns:a16="http://schemas.microsoft.com/office/drawing/2014/main" id="{65F643F3-1579-C846-8240-53690405C981}"/>
              </a:ext>
            </a:extLst>
          </p:cNvPr>
          <p:cNvSpPr txBox="1"/>
          <p:nvPr/>
        </p:nvSpPr>
        <p:spPr>
          <a:xfrm>
            <a:off x="4367470" y="7630566"/>
            <a:ext cx="274498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updateTabItems</a:t>
            </a:r>
            <a:r>
              <a:rPr lang="fr-FR" dirty="0"/>
              <a:t>(session, id)</a:t>
            </a:r>
            <a:endParaRPr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0982FBD-6A40-454A-897C-2F9B37BCB072}"/>
              </a:ext>
            </a:extLst>
          </p:cNvPr>
          <p:cNvSpPr txBox="1"/>
          <p:nvPr/>
        </p:nvSpPr>
        <p:spPr>
          <a:xfrm>
            <a:off x="4512623" y="7909644"/>
            <a:ext cx="274498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Useful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update tab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Id corresponds to the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update. 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697A229A-6F23-0E4E-BA84-1ABF3C90E04A}"/>
              </a:ext>
            </a:extLst>
          </p:cNvPr>
          <p:cNvSpPr txBox="1"/>
          <p:nvPr/>
        </p:nvSpPr>
        <p:spPr>
          <a:xfrm>
            <a:off x="4512622" y="8675103"/>
            <a:ext cx="3923895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applied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 all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having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 id argument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like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sidebarMenu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and 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tabBox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7F9F04E-DC62-F44A-B7EB-445E83BA8665}"/>
              </a:ext>
            </a:extLst>
          </p:cNvPr>
          <p:cNvSpPr txBox="1"/>
          <p:nvPr/>
        </p:nvSpPr>
        <p:spPr>
          <a:xfrm>
            <a:off x="7887989" y="1812620"/>
            <a:ext cx="2056874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use </a:t>
            </a:r>
            <a:r>
              <a:rPr lang="fr-FR" dirty="0" err="1"/>
              <a:t>renderUI</a:t>
            </a:r>
            <a:r>
              <a:rPr lang="fr-FR" dirty="0"/>
              <a:t> ,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explicit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798801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475</Words>
  <Application>Microsoft Macintosh PowerPoint</Application>
  <PresentationFormat>Personnalisé</PresentationFormat>
  <Paragraphs>99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shinydashboard: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shinydashboard: : CHEAT SHEET </dc:title>
  <cp:lastModifiedBy>david Granjon</cp:lastModifiedBy>
  <cp:revision>150</cp:revision>
  <dcterms:modified xsi:type="dcterms:W3CDTF">2019-06-25T21:24:51Z</dcterms:modified>
</cp:coreProperties>
</file>