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6"/>
  </p:normalViewPr>
  <p:slideViewPr>
    <p:cSldViewPr snapToGrid="0" snapToObjects="1">
      <p:cViewPr>
        <p:scale>
          <a:sx n="91" d="100"/>
          <a:sy n="91" d="100"/>
        </p:scale>
        <p:origin x="1144" y="-1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42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41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hyperlink" Target="https://rinterface.github.io/bs4Dash/reference/bs4DashControlbar.html" TargetMode="External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hyperlink" Target="https://rinterface.github.io/bs4Dash/reference/bs4DashSidebar.html" TargetMode="External"/><Relationship Id="rId1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interface.github.io/bs4Dash/" TargetMode="External"/><Relationship Id="rId11" Type="http://schemas.openxmlformats.org/officeDocument/2006/relationships/hyperlink" Target="https://rinterface.github.io/bs4Dash/reference/bs4DashNavbar.html" TargetMode="External"/><Relationship Id="rId5" Type="http://schemas.openxmlformats.org/officeDocument/2006/relationships/hyperlink" Target="https://divadnojnarg.github.io/" TargetMode="External"/><Relationship Id="rId15" Type="http://schemas.openxmlformats.org/officeDocument/2006/relationships/hyperlink" Target="https://rinterface.github.io/bs4Dash/reference/bs4DashBody.html" TargetMode="External"/><Relationship Id="rId23" Type="http://schemas.openxmlformats.org/officeDocument/2006/relationships/image" Target="../media/image11.png"/><Relationship Id="rId10" Type="http://schemas.openxmlformats.org/officeDocument/2006/relationships/hyperlink" Target="https://rinterface.github.io/bs4Dash/reference/bs4DashPage.html" TargetMode="External"/><Relationship Id="rId19" Type="http://schemas.openxmlformats.org/officeDocument/2006/relationships/image" Target="../media/image1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www.rdocumentation.org/packages/shiny/topics/shinyApp" TargetMode="External"/><Relationship Id="rId14" Type="http://schemas.openxmlformats.org/officeDocument/2006/relationships/hyperlink" Target="https://rinterface.github.io/bs4Dash/reference/bs4DashFooter.html" TargetMode="External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89496" y="-99215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fr-FR" dirty="0"/>
              <a:t>bs4Dash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lang="fr-FR" dirty="0"/>
              <a:t>David Granjon</a:t>
            </a:r>
            <a:r>
              <a:rPr dirty="0"/>
              <a:t> •  </a:t>
            </a:r>
            <a:r>
              <a:rPr lang="fr-FR" dirty="0" err="1"/>
              <a:t>dgranjon</a:t>
            </a:r>
            <a:r>
              <a:rPr dirty="0">
                <a:hlinkClick r:id="rId4"/>
              </a:rPr>
              <a:t>@</a:t>
            </a:r>
            <a:r>
              <a:rPr lang="fr-FR" dirty="0">
                <a:hlinkClick r:id="rId4"/>
              </a:rPr>
              <a:t>ymail</a:t>
            </a:r>
            <a:r>
              <a:rPr dirty="0">
                <a:hlinkClick r:id="rId4"/>
              </a:rPr>
              <a:t>.com</a:t>
            </a:r>
            <a:r>
              <a:rPr dirty="0"/>
              <a:t>  • </a:t>
            </a:r>
            <a:r>
              <a:rPr lang="fr-FR" dirty="0">
                <a:hlinkClick r:id="rId5"/>
              </a:rPr>
              <a:t>https://divadnojnarg.github.io</a:t>
            </a:r>
            <a:r>
              <a:rPr lang="fr-FR" dirty="0"/>
              <a:t> </a:t>
            </a:r>
            <a:r>
              <a:rPr dirty="0"/>
              <a:t>•  Learn more at </a:t>
            </a:r>
            <a:r>
              <a:rPr lang="fr-FR" dirty="0">
                <a:hlinkClick r:id="rId6"/>
              </a:rPr>
              <a:t>https://rinterface.github.io/bs4Dash/</a:t>
            </a:r>
            <a:r>
              <a:rPr lang="fr-FR" dirty="0"/>
              <a:t> </a:t>
            </a:r>
            <a:r>
              <a:rPr dirty="0"/>
              <a:t>•  package version  0.</a:t>
            </a:r>
            <a:r>
              <a:rPr lang="fr-FR" dirty="0"/>
              <a:t>4</a:t>
            </a:r>
            <a:r>
              <a:rPr dirty="0"/>
              <a:t>.</a:t>
            </a:r>
            <a:r>
              <a:rPr lang="fr-FR" dirty="0"/>
              <a:t>0 </a:t>
            </a:r>
            <a:r>
              <a:rPr dirty="0"/>
              <a:t>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116210" cy="44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fr-FR" dirty="0"/>
              <a:t>bs4Dash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Bootstrap</a:t>
            </a:r>
            <a:r>
              <a:rPr lang="fr-FR" dirty="0"/>
              <a:t> 4 version of </a:t>
            </a:r>
            <a:r>
              <a:rPr lang="fr-FR" dirty="0" err="1"/>
              <a:t>shinydashboard</a:t>
            </a:r>
            <a:r>
              <a:rPr lang="fr-FR" dirty="0"/>
              <a:t>. </a:t>
            </a:r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08592" y="3302714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35251" y="6763883"/>
            <a:ext cx="315977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fr-FR" dirty="0"/>
              <a:t>bs4DashPage() </a:t>
            </a:r>
            <a:r>
              <a:rPr lang="fr-FR" dirty="0" err="1"/>
              <a:t>is</a:t>
            </a:r>
            <a:r>
              <a:rPr lang="fr-FR" dirty="0"/>
              <a:t> the page </a:t>
            </a:r>
            <a:r>
              <a:rPr lang="fr-FR" dirty="0" err="1"/>
              <a:t>wrapper</a:t>
            </a:r>
            <a:r>
              <a:rPr lang="fr-FR" dirty="0"/>
              <a:t>.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shinydashboard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an extra right </a:t>
            </a:r>
            <a:r>
              <a:rPr lang="fr-FR" dirty="0" err="1"/>
              <a:t>sidebar</a:t>
            </a:r>
            <a:r>
              <a:rPr lang="fr-FR" dirty="0"/>
              <a:t>, a </a:t>
            </a:r>
            <a:r>
              <a:rPr lang="fr-FR" dirty="0" err="1"/>
              <a:t>pre</a:t>
            </a:r>
            <a:r>
              <a:rPr lang="fr-FR" dirty="0"/>
              <a:t>-loader and </a:t>
            </a:r>
            <a:r>
              <a:rPr lang="fr-FR" dirty="0" err="1"/>
              <a:t>even</a:t>
            </a:r>
            <a:r>
              <a:rPr lang="fr-FR" dirty="0"/>
              <a:t> select the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 (</a:t>
            </a:r>
            <a:r>
              <a:rPr lang="fr-FR" dirty="0" err="1"/>
              <a:t>classic</a:t>
            </a:r>
            <a:r>
              <a:rPr lang="fr-FR" dirty="0"/>
              <a:t> or </a:t>
            </a:r>
            <a:r>
              <a:rPr lang="fr-FR" dirty="0" err="1"/>
              <a:t>old</a:t>
            </a:r>
            <a:r>
              <a:rPr lang="fr-FR" dirty="0"/>
              <a:t> </a:t>
            </a:r>
            <a:r>
              <a:rPr lang="fr-FR" dirty="0" err="1"/>
              <a:t>school</a:t>
            </a:r>
            <a:r>
              <a:rPr lang="fr-FR" dirty="0"/>
              <a:t>)…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fr-FR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5700858" y="1282755"/>
            <a:ext cx="226183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737932" y="1217208"/>
            <a:ext cx="620693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C27BEC0-ED5A-584A-8475-66EB14457C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5972"/>
          <a:stretch/>
        </p:blipFill>
        <p:spPr>
          <a:xfrm>
            <a:off x="220034" y="9842213"/>
            <a:ext cx="2442742" cy="762000"/>
          </a:xfrm>
          <a:prstGeom prst="rect">
            <a:avLst/>
          </a:prstGeom>
        </p:spPr>
      </p:pic>
      <p:sp>
        <p:nvSpPr>
          <p:cNvPr id="292" name="Group">
            <a:extLst>
              <a:ext uri="{FF2B5EF4-FFF2-40B4-BE49-F238E27FC236}">
                <a16:creationId xmlns:a16="http://schemas.microsoft.com/office/drawing/2014/main" id="{E8C825FB-6A03-3144-B08D-CAEBFB0784E9}"/>
              </a:ext>
            </a:extLst>
          </p:cNvPr>
          <p:cNvSpPr/>
          <p:nvPr/>
        </p:nvSpPr>
        <p:spPr>
          <a:xfrm>
            <a:off x="3732012" y="1618370"/>
            <a:ext cx="6487753" cy="43249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6" name="ggplot(mpg, aes(hwy, cty)) +…">
            <a:extLst>
              <a:ext uri="{FF2B5EF4-FFF2-40B4-BE49-F238E27FC236}">
                <a16:creationId xmlns:a16="http://schemas.microsoft.com/office/drawing/2014/main" id="{90474832-4648-0C46-B881-566280C00742}"/>
              </a:ext>
            </a:extLst>
          </p:cNvPr>
          <p:cNvSpPr txBox="1"/>
          <p:nvPr/>
        </p:nvSpPr>
        <p:spPr>
          <a:xfrm>
            <a:off x="291339" y="2424130"/>
            <a:ext cx="319095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(bs4Dash)</a:t>
            </a:r>
            <a:endParaRPr dirty="0"/>
          </a:p>
        </p:txBody>
      </p:sp>
      <p:sp>
        <p:nvSpPr>
          <p:cNvPr id="297" name="ggplot(mpg, aes(hwy, cty)) +…">
            <a:extLst>
              <a:ext uri="{FF2B5EF4-FFF2-40B4-BE49-F238E27FC236}">
                <a16:creationId xmlns:a16="http://schemas.microsoft.com/office/drawing/2014/main" id="{2D19AB4C-5C7F-324C-B764-E9309EE8DD47}"/>
              </a:ext>
            </a:extLst>
          </p:cNvPr>
          <p:cNvSpPr txBox="1"/>
          <p:nvPr/>
        </p:nvSpPr>
        <p:spPr>
          <a:xfrm>
            <a:off x="67377" y="3381925"/>
            <a:ext cx="3608219" cy="324952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shiny</a:t>
            </a:r>
            <a:r>
              <a:rPr lang="fr-FR" b="0" dirty="0">
                <a:sym typeface="Menlo"/>
              </a:rPr>
              <a:t>::</a:t>
            </a:r>
            <a:r>
              <a:rPr lang="fr-FR" b="0" dirty="0">
                <a:sym typeface="Menlo"/>
                <a:hlinkClick r:id="rId9"/>
              </a:rPr>
              <a:t>shinyApp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ui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0"/>
              </a:rPr>
              <a:t>bs4DashPage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old_school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sidebar_collapsed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controlbar_collapsed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enable_preloader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loading_duration</a:t>
            </a:r>
            <a:r>
              <a:rPr lang="fr-FR" b="0" dirty="0">
                <a:sym typeface="Menlo"/>
              </a:rPr>
              <a:t> = 2,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loading_background</a:t>
            </a:r>
            <a:r>
              <a:rPr lang="fr-FR" b="0" dirty="0">
                <a:sym typeface="Menlo"/>
              </a:rPr>
              <a:t> = "#1E90FF",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"Basic Dashboard",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navbar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1"/>
              </a:rPr>
              <a:t>bs4DashNavbar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2"/>
              </a:rPr>
              <a:t>bs4DashSidebar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controlbar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3"/>
              </a:rPr>
              <a:t>bs4DashControlbar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footer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4"/>
              </a:rPr>
              <a:t>bs4DashFooter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body = </a:t>
            </a:r>
            <a:r>
              <a:rPr lang="fr-FR" b="0" dirty="0">
                <a:sym typeface="Menlo"/>
                <a:hlinkClick r:id="rId15"/>
              </a:rPr>
              <a:t>bs4DashBody</a:t>
            </a:r>
            <a:r>
              <a:rPr lang="fr-FR" b="0" dirty="0">
                <a:sym typeface="Menlo"/>
              </a:rPr>
              <a:t>()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server = </a:t>
            </a:r>
            <a:r>
              <a:rPr lang="fr-FR" b="0" dirty="0" err="1">
                <a:sym typeface="Menlo"/>
              </a:rPr>
              <a:t>function</a:t>
            </a:r>
            <a:r>
              <a:rPr lang="fr-FR" b="0" dirty="0">
                <a:sym typeface="Menlo"/>
              </a:rPr>
              <a:t>(input, output) {}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2388-97EE-0446-B690-FB2C96019195}"/>
              </a:ext>
            </a:extLst>
          </p:cNvPr>
          <p:cNvSpPr/>
          <p:nvPr/>
        </p:nvSpPr>
        <p:spPr>
          <a:xfrm>
            <a:off x="241300" y="3013530"/>
            <a:ext cx="248497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page  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7A0F89-A900-CE49-99FB-4D9B88ACFEB9}"/>
              </a:ext>
            </a:extLst>
          </p:cNvPr>
          <p:cNvSpPr txBox="1"/>
          <p:nvPr/>
        </p:nvSpPr>
        <p:spPr>
          <a:xfrm>
            <a:off x="291339" y="7512366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embed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bs4Dash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vanilla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51" name="ggplot(mpg, aes(hwy, cty)) +…">
            <a:extLst>
              <a:ext uri="{FF2B5EF4-FFF2-40B4-BE49-F238E27FC236}">
                <a16:creationId xmlns:a16="http://schemas.microsoft.com/office/drawing/2014/main" id="{7A776523-7C64-2D4D-BC4E-59B0D4A1D409}"/>
              </a:ext>
            </a:extLst>
          </p:cNvPr>
          <p:cNvSpPr txBox="1"/>
          <p:nvPr/>
        </p:nvSpPr>
        <p:spPr>
          <a:xfrm>
            <a:off x="291339" y="8236974"/>
            <a:ext cx="3190959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shinyWidgets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fluidPage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useBs4Dash(),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B8AD09D8-B81C-C040-9DF1-C7D5D86A32B8}"/>
              </a:ext>
            </a:extLst>
          </p:cNvPr>
          <p:cNvSpPr/>
          <p:nvPr/>
        </p:nvSpPr>
        <p:spPr>
          <a:xfrm>
            <a:off x="3732012" y="6118747"/>
            <a:ext cx="621285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Basics">
            <a:extLst>
              <a:ext uri="{FF2B5EF4-FFF2-40B4-BE49-F238E27FC236}">
                <a16:creationId xmlns:a16="http://schemas.microsoft.com/office/drawing/2014/main" id="{BF51BDF3-6961-124C-B89B-3F61ABF10B7E}"/>
              </a:ext>
            </a:extLst>
          </p:cNvPr>
          <p:cNvSpPr txBox="1"/>
          <p:nvPr/>
        </p:nvSpPr>
        <p:spPr>
          <a:xfrm>
            <a:off x="10387344" y="4295033"/>
            <a:ext cx="7934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Cards</a:t>
            </a:r>
            <a:endParaRPr dirty="0"/>
          </a:p>
        </p:txBody>
      </p:sp>
      <p:sp>
        <p:nvSpPr>
          <p:cNvPr id="66" name="Group">
            <a:extLst>
              <a:ext uri="{FF2B5EF4-FFF2-40B4-BE49-F238E27FC236}">
                <a16:creationId xmlns:a16="http://schemas.microsoft.com/office/drawing/2014/main" id="{B7296B46-AD36-5C49-B11B-F0B8027B0F97}"/>
              </a:ext>
            </a:extLst>
          </p:cNvPr>
          <p:cNvSpPr/>
          <p:nvPr/>
        </p:nvSpPr>
        <p:spPr>
          <a:xfrm>
            <a:off x="10366953" y="4758220"/>
            <a:ext cx="3079672" cy="550763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8" name="Basics">
            <a:extLst>
              <a:ext uri="{FF2B5EF4-FFF2-40B4-BE49-F238E27FC236}">
                <a16:creationId xmlns:a16="http://schemas.microsoft.com/office/drawing/2014/main" id="{830E9BB8-BB1E-9A4F-979B-49A210098D52}"/>
              </a:ext>
            </a:extLst>
          </p:cNvPr>
          <p:cNvSpPr txBox="1"/>
          <p:nvPr/>
        </p:nvSpPr>
        <p:spPr>
          <a:xfrm>
            <a:off x="3948602" y="6267738"/>
            <a:ext cx="16991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Light </a:t>
            </a:r>
            <a:r>
              <a:rPr lang="fr-FR" dirty="0" err="1"/>
              <a:t>Theme</a:t>
            </a:r>
            <a:endParaRPr dirty="0"/>
          </a:p>
        </p:txBody>
      </p:sp>
      <p:sp>
        <p:nvSpPr>
          <p:cNvPr id="69" name="Group">
            <a:extLst>
              <a:ext uri="{FF2B5EF4-FFF2-40B4-BE49-F238E27FC236}">
                <a16:creationId xmlns:a16="http://schemas.microsoft.com/office/drawing/2014/main" id="{5AA9851F-2062-8640-8600-CAF4AC869566}"/>
              </a:ext>
            </a:extLst>
          </p:cNvPr>
          <p:cNvSpPr/>
          <p:nvPr/>
        </p:nvSpPr>
        <p:spPr>
          <a:xfrm>
            <a:off x="3754430" y="6639236"/>
            <a:ext cx="5797534" cy="356733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3489B974-3857-D849-9D6F-9B58107430F9}"/>
              </a:ext>
            </a:extLst>
          </p:cNvPr>
          <p:cNvSpPr/>
          <p:nvPr/>
        </p:nvSpPr>
        <p:spPr>
          <a:xfrm>
            <a:off x="10366953" y="413050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ggplot(mpg, aes(hwy, cty)) +…">
            <a:extLst>
              <a:ext uri="{FF2B5EF4-FFF2-40B4-BE49-F238E27FC236}">
                <a16:creationId xmlns:a16="http://schemas.microsoft.com/office/drawing/2014/main" id="{CED305D5-19CB-B548-AA07-36A2C42422D5}"/>
              </a:ext>
            </a:extLst>
          </p:cNvPr>
          <p:cNvSpPr txBox="1"/>
          <p:nvPr/>
        </p:nvSpPr>
        <p:spPr>
          <a:xfrm>
            <a:off x="10483029" y="4914248"/>
            <a:ext cx="108874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bs4Card(…)</a:t>
            </a: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13782409-CF28-5744-85D3-67AF6EF5B334}"/>
              </a:ext>
            </a:extLst>
          </p:cNvPr>
          <p:cNvSpPr/>
          <p:nvPr/>
        </p:nvSpPr>
        <p:spPr>
          <a:xfrm>
            <a:off x="10221131" y="1216304"/>
            <a:ext cx="2028275" cy="661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B634FFA-2F7C-F349-AC03-F150B9E25501}"/>
              </a:ext>
            </a:extLst>
          </p:cNvPr>
          <p:cNvSpPr/>
          <p:nvPr/>
        </p:nvSpPr>
        <p:spPr>
          <a:xfrm>
            <a:off x="9108141" y="1348831"/>
            <a:ext cx="1111624" cy="1143357"/>
          </a:xfrm>
          <a:custGeom>
            <a:avLst/>
            <a:gdLst>
              <a:gd name="connsiteX0" fmla="*/ 1111624 w 1111624"/>
              <a:gd name="connsiteY0" fmla="*/ 67593 h 1143357"/>
              <a:gd name="connsiteX1" fmla="*/ 645459 w 1111624"/>
              <a:gd name="connsiteY1" fmla="*/ 49663 h 1143357"/>
              <a:gd name="connsiteX2" fmla="*/ 107577 w 1111624"/>
              <a:gd name="connsiteY2" fmla="*/ 623404 h 1143357"/>
              <a:gd name="connsiteX3" fmla="*/ 0 w 1111624"/>
              <a:gd name="connsiteY3" fmla="*/ 1143357 h 11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1143357">
                <a:moveTo>
                  <a:pt x="1111624" y="67593"/>
                </a:moveTo>
                <a:cubicBezTo>
                  <a:pt x="962212" y="12310"/>
                  <a:pt x="812800" y="-42972"/>
                  <a:pt x="645459" y="49663"/>
                </a:cubicBezTo>
                <a:cubicBezTo>
                  <a:pt x="478118" y="142298"/>
                  <a:pt x="215153" y="441122"/>
                  <a:pt x="107577" y="623404"/>
                </a:cubicBezTo>
                <a:cubicBezTo>
                  <a:pt x="0" y="805686"/>
                  <a:pt x="0" y="974521"/>
                  <a:pt x="0" y="1143357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FAF0E3-A610-D54F-AF93-29AB2E0E5EA5}"/>
              </a:ext>
            </a:extLst>
          </p:cNvPr>
          <p:cNvSpPr/>
          <p:nvPr/>
        </p:nvSpPr>
        <p:spPr>
          <a:xfrm>
            <a:off x="9054353" y="1352475"/>
            <a:ext cx="1057835" cy="1067996"/>
          </a:xfrm>
          <a:custGeom>
            <a:avLst/>
            <a:gdLst>
              <a:gd name="connsiteX0" fmla="*/ 1057835 w 1057835"/>
              <a:gd name="connsiteY0" fmla="*/ 28090 h 1067996"/>
              <a:gd name="connsiteX1" fmla="*/ 663388 w 1057835"/>
              <a:gd name="connsiteY1" fmla="*/ 46019 h 1067996"/>
              <a:gd name="connsiteX2" fmla="*/ 197223 w 1057835"/>
              <a:gd name="connsiteY2" fmla="*/ 458396 h 1067996"/>
              <a:gd name="connsiteX3" fmla="*/ 0 w 1057835"/>
              <a:gd name="connsiteY3" fmla="*/ 1067996 h 10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835" h="1067996">
                <a:moveTo>
                  <a:pt x="1057835" y="28090"/>
                </a:moveTo>
                <a:cubicBezTo>
                  <a:pt x="932329" y="1195"/>
                  <a:pt x="806823" y="-25699"/>
                  <a:pt x="663388" y="46019"/>
                </a:cubicBezTo>
                <a:cubicBezTo>
                  <a:pt x="519953" y="117737"/>
                  <a:pt x="307788" y="288067"/>
                  <a:pt x="197223" y="458396"/>
                </a:cubicBezTo>
                <a:cubicBezTo>
                  <a:pt x="86658" y="628725"/>
                  <a:pt x="43329" y="848360"/>
                  <a:pt x="0" y="106799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CB918E87-2033-DB4D-87E3-DBF2390A1B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223980" y="116212"/>
            <a:ext cx="1255466" cy="1428633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FDD66C8-AAB0-4744-86DD-359635C837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30" y="1808484"/>
            <a:ext cx="6055689" cy="3672000"/>
          </a:xfrm>
          <a:prstGeom prst="rect">
            <a:avLst/>
          </a:prstGeom>
        </p:spPr>
      </p:pic>
      <p:sp>
        <p:nvSpPr>
          <p:cNvPr id="87" name="ggplot(mpg, aes(hwy, cty)) +…">
            <a:extLst>
              <a:ext uri="{FF2B5EF4-FFF2-40B4-BE49-F238E27FC236}">
                <a16:creationId xmlns:a16="http://schemas.microsoft.com/office/drawing/2014/main" id="{59AAE702-29FD-F749-BE14-C9E99C95FBCF}"/>
              </a:ext>
            </a:extLst>
          </p:cNvPr>
          <p:cNvSpPr txBox="1"/>
          <p:nvPr/>
        </p:nvSpPr>
        <p:spPr>
          <a:xfrm>
            <a:off x="5596312" y="1886473"/>
            <a:ext cx="2212892" cy="118742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bs4DashNavbar(..., skin = "light",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"white", border = TRUE,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sidebarIcon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"bars",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controlbarIcon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"th",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leftUi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rightUi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fixed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FALSE)</a:t>
            </a:r>
          </a:p>
        </p:txBody>
      </p:sp>
      <p:sp>
        <p:nvSpPr>
          <p:cNvPr id="88" name="Bulle rectangulaire 87">
            <a:extLst>
              <a:ext uri="{FF2B5EF4-FFF2-40B4-BE49-F238E27FC236}">
                <a16:creationId xmlns:a16="http://schemas.microsoft.com/office/drawing/2014/main" id="{524701C8-33C4-F542-8A56-6AA3CA89F5E9}"/>
              </a:ext>
            </a:extLst>
          </p:cNvPr>
          <p:cNvSpPr/>
          <p:nvPr/>
        </p:nvSpPr>
        <p:spPr>
          <a:xfrm>
            <a:off x="3902630" y="5590136"/>
            <a:ext cx="1543020" cy="257939"/>
          </a:xfrm>
          <a:prstGeom prst="wedgeRectCallout">
            <a:avLst>
              <a:gd name="adj1" fmla="val -19850"/>
              <a:gd name="adj2" fmla="val -110125"/>
            </a:avLst>
          </a:prstGeom>
          <a:blipFill rotWithShape="1">
            <a:blip r:embed="rId19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bs4DashSidebar()</a:t>
            </a:r>
          </a:p>
        </p:txBody>
      </p:sp>
      <p:sp>
        <p:nvSpPr>
          <p:cNvPr id="89" name="ggplot(mpg, aes(hwy, cty)) +…">
            <a:extLst>
              <a:ext uri="{FF2B5EF4-FFF2-40B4-BE49-F238E27FC236}">
                <a16:creationId xmlns:a16="http://schemas.microsoft.com/office/drawing/2014/main" id="{A0DC6511-974A-D84A-A8D5-7955B78E9BBD}"/>
              </a:ext>
            </a:extLst>
          </p:cNvPr>
          <p:cNvSpPr txBox="1"/>
          <p:nvPr/>
        </p:nvSpPr>
        <p:spPr>
          <a:xfrm>
            <a:off x="5445650" y="3511918"/>
            <a:ext cx="2165429" cy="180297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bs4DashSidebar(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...,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</a:t>
            </a:r>
            <a:r>
              <a:rPr lang="fr-FR" sz="1000" b="0" dirty="0" err="1">
                <a:sym typeface="Menlo"/>
              </a:rPr>
              <a:t>title</a:t>
            </a:r>
            <a:r>
              <a:rPr lang="fr-FR" sz="1000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skin = "</a:t>
            </a:r>
            <a:r>
              <a:rPr lang="fr-FR" sz="1000" b="0" dirty="0" err="1">
                <a:sym typeface="Menlo"/>
              </a:rPr>
              <a:t>dark</a:t>
            </a:r>
            <a:r>
              <a:rPr lang="fr-FR" sz="1000" b="0" dirty="0">
                <a:sym typeface="Menlo"/>
              </a:rPr>
              <a:t>",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</a:t>
            </a:r>
            <a:r>
              <a:rPr lang="fr-FR" sz="1000" b="0" dirty="0" err="1">
                <a:sym typeface="Menlo"/>
              </a:rPr>
              <a:t>status</a:t>
            </a:r>
            <a:r>
              <a:rPr lang="fr-FR" sz="1000" b="0" dirty="0">
                <a:sym typeface="Menlo"/>
              </a:rPr>
              <a:t> = "</a:t>
            </a:r>
            <a:r>
              <a:rPr lang="fr-FR" sz="1000" b="0" dirty="0" err="1">
                <a:sym typeface="Menlo"/>
              </a:rPr>
              <a:t>primary</a:t>
            </a:r>
            <a:r>
              <a:rPr lang="fr-FR" sz="1000" b="0" dirty="0">
                <a:sym typeface="Menlo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</a:t>
            </a:r>
            <a:r>
              <a:rPr lang="fr-FR" sz="1000" b="0" dirty="0" err="1">
                <a:sym typeface="Menlo"/>
              </a:rPr>
              <a:t>brandColor</a:t>
            </a:r>
            <a:r>
              <a:rPr lang="fr-FR" sz="1000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url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</a:t>
            </a:r>
            <a:r>
              <a:rPr lang="fr-FR" sz="1000" b="0" dirty="0" err="1">
                <a:sym typeface="Menlo"/>
              </a:rPr>
              <a:t>src</a:t>
            </a:r>
            <a:r>
              <a:rPr lang="fr-FR" sz="1000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</a:t>
            </a:r>
            <a:r>
              <a:rPr lang="fr-FR" sz="1000" b="0" dirty="0" err="1">
                <a:sym typeface="Menlo"/>
              </a:rPr>
              <a:t>elevation</a:t>
            </a:r>
            <a:r>
              <a:rPr lang="fr-FR" sz="1000" b="0" dirty="0">
                <a:sym typeface="Menlo"/>
              </a:rPr>
              <a:t> = 4,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 </a:t>
            </a:r>
            <a:r>
              <a:rPr lang="fr-FR" sz="1000" b="0" dirty="0" err="1">
                <a:sym typeface="Menlo"/>
              </a:rPr>
              <a:t>opacity</a:t>
            </a:r>
            <a:r>
              <a:rPr lang="fr-FR" sz="1000" b="0" dirty="0">
                <a:sym typeface="Menlo"/>
              </a:rPr>
              <a:t> = 0.8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)</a:t>
            </a:r>
          </a:p>
        </p:txBody>
      </p:sp>
      <p:sp>
        <p:nvSpPr>
          <p:cNvPr id="90" name="Bulle rectangulaire 89">
            <a:extLst>
              <a:ext uri="{FF2B5EF4-FFF2-40B4-BE49-F238E27FC236}">
                <a16:creationId xmlns:a16="http://schemas.microsoft.com/office/drawing/2014/main" id="{03A0418C-8EC0-0146-9037-83B5CCC34400}"/>
              </a:ext>
            </a:extLst>
          </p:cNvPr>
          <p:cNvSpPr/>
          <p:nvPr/>
        </p:nvSpPr>
        <p:spPr>
          <a:xfrm>
            <a:off x="8524352" y="5133211"/>
            <a:ext cx="1543020" cy="257939"/>
          </a:xfrm>
          <a:prstGeom prst="wedgeRectCallout">
            <a:avLst>
              <a:gd name="adj1" fmla="val 21158"/>
              <a:gd name="adj2" fmla="val -107380"/>
            </a:avLst>
          </a:prstGeom>
          <a:blipFill rotWithShape="1">
            <a:blip r:embed="rId19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bs4DashControlbar()</a:t>
            </a:r>
          </a:p>
        </p:txBody>
      </p:sp>
      <p:sp>
        <p:nvSpPr>
          <p:cNvPr id="91" name="Bulle rectangulaire 90">
            <a:extLst>
              <a:ext uri="{FF2B5EF4-FFF2-40B4-BE49-F238E27FC236}">
                <a16:creationId xmlns:a16="http://schemas.microsoft.com/office/drawing/2014/main" id="{0310900C-CE60-C64F-97BB-B838C6A78A8C}"/>
              </a:ext>
            </a:extLst>
          </p:cNvPr>
          <p:cNvSpPr/>
          <p:nvPr/>
        </p:nvSpPr>
        <p:spPr>
          <a:xfrm>
            <a:off x="8104718" y="1406326"/>
            <a:ext cx="1727427" cy="257939"/>
          </a:xfrm>
          <a:prstGeom prst="wedgeRectCallout">
            <a:avLst>
              <a:gd name="adj1" fmla="val -20530"/>
              <a:gd name="adj2" fmla="val 103894"/>
            </a:avLst>
          </a:prstGeom>
          <a:blipFill rotWithShape="1">
            <a:blip r:embed="rId19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bs4DashNavbar()</a:t>
            </a:r>
          </a:p>
        </p:txBody>
      </p:sp>
      <p:sp>
        <p:nvSpPr>
          <p:cNvPr id="92" name="ggplot(mpg, aes(hwy, cty)) +…">
            <a:extLst>
              <a:ext uri="{FF2B5EF4-FFF2-40B4-BE49-F238E27FC236}">
                <a16:creationId xmlns:a16="http://schemas.microsoft.com/office/drawing/2014/main" id="{280B6157-241A-BD45-8D30-AB35F51CBE9E}"/>
              </a:ext>
            </a:extLst>
          </p:cNvPr>
          <p:cNvSpPr txBox="1"/>
          <p:nvPr/>
        </p:nvSpPr>
        <p:spPr>
          <a:xfrm>
            <a:off x="7406479" y="5458488"/>
            <a:ext cx="2705709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bs4DashControlbar(..., skin = "</a:t>
            </a:r>
            <a:r>
              <a:rPr lang="fr-FR" sz="1000" b="0" dirty="0" err="1">
                <a:sym typeface="Menlo"/>
              </a:rPr>
              <a:t>dark</a:t>
            </a:r>
            <a:r>
              <a:rPr lang="fr-FR" sz="1000" b="0" dirty="0">
                <a:sym typeface="Menlo"/>
              </a:rPr>
              <a:t>", </a:t>
            </a:r>
            <a:r>
              <a:rPr lang="fr-FR" sz="1000" b="0" dirty="0" err="1">
                <a:sym typeface="Menlo"/>
              </a:rPr>
              <a:t>title</a:t>
            </a:r>
            <a:r>
              <a:rPr lang="fr-FR" sz="1000" b="0" dirty="0">
                <a:sym typeface="Menlo"/>
              </a:rPr>
              <a:t> = NULL, </a:t>
            </a:r>
            <a:r>
              <a:rPr lang="fr-FR" sz="1000" b="0" dirty="0" err="1">
                <a:sym typeface="Menlo"/>
              </a:rPr>
              <a:t>width</a:t>
            </a:r>
            <a:r>
              <a:rPr lang="fr-FR" sz="1000" b="0" dirty="0">
                <a:sym typeface="Menlo"/>
              </a:rPr>
              <a:t> = 250)</a:t>
            </a:r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CBFEB0-E540-2A43-A1F4-A5DFF58EC2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00" y="6802382"/>
            <a:ext cx="5420360" cy="3286760"/>
          </a:xfrm>
          <a:prstGeom prst="rect">
            <a:avLst/>
          </a:prstGeom>
        </p:spPr>
      </p:pic>
      <p:sp>
        <p:nvSpPr>
          <p:cNvPr id="93" name="ggplot(mpg, aes(hwy, cty)) +…">
            <a:extLst>
              <a:ext uri="{FF2B5EF4-FFF2-40B4-BE49-F238E27FC236}">
                <a16:creationId xmlns:a16="http://schemas.microsoft.com/office/drawing/2014/main" id="{B8282832-A4FD-D841-8090-8FBB60195607}"/>
              </a:ext>
            </a:extLst>
          </p:cNvPr>
          <p:cNvSpPr txBox="1"/>
          <p:nvPr/>
        </p:nvSpPr>
        <p:spPr>
          <a:xfrm>
            <a:off x="5254516" y="7968423"/>
            <a:ext cx="3883810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bs4DashSidebar(..., skin = "light")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bs4DashControlbar(..., skin = "light")</a:t>
            </a:r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9A1AF8D-6958-7A40-A3E4-84BBE6759A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518" y="5304041"/>
            <a:ext cx="2969260" cy="217360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318D16A-13AF-8D42-9186-28878609FE3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520" y="8009318"/>
            <a:ext cx="2929255" cy="2146935"/>
          </a:xfrm>
          <a:prstGeom prst="rect">
            <a:avLst/>
          </a:prstGeom>
        </p:spPr>
      </p:pic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7F68A37-C265-DA4F-843D-2655B6EF46F2}"/>
              </a:ext>
            </a:extLst>
          </p:cNvPr>
          <p:cNvSpPr txBox="1"/>
          <p:nvPr/>
        </p:nvSpPr>
        <p:spPr>
          <a:xfrm>
            <a:off x="10483028" y="7600755"/>
            <a:ext cx="181455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bs4GradientCard(…)</a:t>
            </a:r>
          </a:p>
        </p:txBody>
      </p:sp>
      <p:sp>
        <p:nvSpPr>
          <p:cNvPr id="97" name="Group">
            <a:extLst>
              <a:ext uri="{FF2B5EF4-FFF2-40B4-BE49-F238E27FC236}">
                <a16:creationId xmlns:a16="http://schemas.microsoft.com/office/drawing/2014/main" id="{2ED719AC-1503-5641-99BA-52BC5DEFA885}"/>
              </a:ext>
            </a:extLst>
          </p:cNvPr>
          <p:cNvSpPr/>
          <p:nvPr/>
        </p:nvSpPr>
        <p:spPr>
          <a:xfrm>
            <a:off x="10385119" y="1737594"/>
            <a:ext cx="3079672" cy="22250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98" name="Image 9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DD6BE28-43A1-1940-A81B-DB0525BBBBF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55" y="2464551"/>
            <a:ext cx="3012440" cy="1447800"/>
          </a:xfrm>
          <a:prstGeom prst="rect">
            <a:avLst/>
          </a:prstGeom>
        </p:spPr>
      </p:pic>
      <p:sp>
        <p:nvSpPr>
          <p:cNvPr id="99" name="Basics">
            <a:extLst>
              <a:ext uri="{FF2B5EF4-FFF2-40B4-BE49-F238E27FC236}">
                <a16:creationId xmlns:a16="http://schemas.microsoft.com/office/drawing/2014/main" id="{2E08B404-3318-1841-8309-4B297F1EECB1}"/>
              </a:ext>
            </a:extLst>
          </p:cNvPr>
          <p:cNvSpPr txBox="1"/>
          <p:nvPr/>
        </p:nvSpPr>
        <p:spPr>
          <a:xfrm>
            <a:off x="10428631" y="1310241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Info/Value Boxes</a:t>
            </a:r>
            <a:endParaRPr dirty="0"/>
          </a:p>
        </p:txBody>
      </p:sp>
      <p:sp>
        <p:nvSpPr>
          <p:cNvPr id="100" name="ggplot(mpg, aes(hwy, cty)) +…">
            <a:extLst>
              <a:ext uri="{FF2B5EF4-FFF2-40B4-BE49-F238E27FC236}">
                <a16:creationId xmlns:a16="http://schemas.microsoft.com/office/drawing/2014/main" id="{E6E29558-00C6-0E40-997C-C67A121DCF41}"/>
              </a:ext>
            </a:extLst>
          </p:cNvPr>
          <p:cNvSpPr txBox="1"/>
          <p:nvPr/>
        </p:nvSpPr>
        <p:spPr>
          <a:xfrm>
            <a:off x="10473523" y="1866753"/>
            <a:ext cx="1503956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bs4InfoBox(…)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bs4ValueBox(…)</a:t>
            </a:r>
          </a:p>
        </p:txBody>
      </p:sp>
    </p:spTree>
    <p:extLst>
      <p:ext uri="{BB962C8B-B14F-4D97-AF65-F5344CB8AC3E}">
        <p14:creationId xmlns:p14="http://schemas.microsoft.com/office/powerpoint/2010/main" val="8276958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8398C916-D536-8549-8C8C-EBB834615356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E69C83D5-2D73-E44F-AF15-EF019A3F69E0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8" name="Triangle">
                <a:extLst>
                  <a:ext uri="{FF2B5EF4-FFF2-40B4-BE49-F238E27FC236}">
                    <a16:creationId xmlns:a16="http://schemas.microsoft.com/office/drawing/2014/main" id="{30190FC8-710F-1C47-AF25-C092F0280AE6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EB320D1E-901C-9E40-A8F6-983EF9AE460B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C41A2359-50CE-A847-8E31-6BB967FF22C2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" name="Triangle">
                <a:extLst>
                  <a:ext uri="{FF2B5EF4-FFF2-40B4-BE49-F238E27FC236}">
                    <a16:creationId xmlns:a16="http://schemas.microsoft.com/office/drawing/2014/main" id="{E0D32E64-E341-FC4F-B5E2-5E9C3118DD4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C5ED0C7F-4FBF-E648-8FD7-F3C8AD5E52A9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" name="Circle">
                <a:extLst>
                  <a:ext uri="{FF2B5EF4-FFF2-40B4-BE49-F238E27FC236}">
                    <a16:creationId xmlns:a16="http://schemas.microsoft.com/office/drawing/2014/main" id="{FCEC9269-9C25-B843-9064-952002AD6C69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EF85FF15-8D3E-3942-B0D0-C989BDE3A6E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Triangle">
                <a:extLst>
                  <a:ext uri="{FF2B5EF4-FFF2-40B4-BE49-F238E27FC236}">
                    <a16:creationId xmlns:a16="http://schemas.microsoft.com/office/drawing/2014/main" id="{7CC46F36-0423-1E40-B9E7-571357181313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FBE45F4A-7131-F340-A394-3F1E58CD8EE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Triangle">
                <a:extLst>
                  <a:ext uri="{FF2B5EF4-FFF2-40B4-BE49-F238E27FC236}">
                    <a16:creationId xmlns:a16="http://schemas.microsoft.com/office/drawing/2014/main" id="{899EBE8B-85E8-164F-942B-E6EFFA06D9CB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8C254F-9ED3-EC4C-BF16-8E25548B9AF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18082B7-F3D5-1142-B302-41BED1806088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EECC074-4CC6-5743-9FBE-85655775564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Triangle">
                <a:extLst>
                  <a:ext uri="{FF2B5EF4-FFF2-40B4-BE49-F238E27FC236}">
                    <a16:creationId xmlns:a16="http://schemas.microsoft.com/office/drawing/2014/main" id="{794D9436-D6B9-E747-B012-5D96DD562A83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76C9163-2B6D-5E4D-AEC0-265A15CA7BB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658A2EB3-7DCE-EC46-85E0-8C95C76BEE58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03D16C5A-CF84-7948-B7E9-6A78C75E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Line">
            <a:extLst>
              <a:ext uri="{FF2B5EF4-FFF2-40B4-BE49-F238E27FC236}">
                <a16:creationId xmlns:a16="http://schemas.microsoft.com/office/drawing/2014/main" id="{0B0F5864-D32F-D448-AA2C-7FAC5D6E35F7}"/>
              </a:ext>
            </a:extLst>
          </p:cNvPr>
          <p:cNvSpPr/>
          <p:nvPr/>
        </p:nvSpPr>
        <p:spPr>
          <a:xfrm>
            <a:off x="296751" y="34595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Basics">
            <a:extLst>
              <a:ext uri="{FF2B5EF4-FFF2-40B4-BE49-F238E27FC236}">
                <a16:creationId xmlns:a16="http://schemas.microsoft.com/office/drawing/2014/main" id="{B581A8B9-A833-D441-9184-9AC110C3CBCD}"/>
              </a:ext>
            </a:extLst>
          </p:cNvPr>
          <p:cNvSpPr txBox="1"/>
          <p:nvPr/>
        </p:nvSpPr>
        <p:spPr>
          <a:xfrm>
            <a:off x="258957" y="6665560"/>
            <a:ext cx="16334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Social </a:t>
            </a:r>
            <a:r>
              <a:rPr lang="fr-FR" dirty="0" err="1"/>
              <a:t>cards</a:t>
            </a:r>
            <a:endParaRPr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17D989FE-BD70-204B-A3C8-2ADB8CD7E42B}"/>
              </a:ext>
            </a:extLst>
          </p:cNvPr>
          <p:cNvSpPr/>
          <p:nvPr/>
        </p:nvSpPr>
        <p:spPr>
          <a:xfrm>
            <a:off x="267608" y="661967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Group">
            <a:extLst>
              <a:ext uri="{FF2B5EF4-FFF2-40B4-BE49-F238E27FC236}">
                <a16:creationId xmlns:a16="http://schemas.microsoft.com/office/drawing/2014/main" id="{0D720CB6-21E4-C54C-923A-EF38B9BC9E9A}"/>
              </a:ext>
            </a:extLst>
          </p:cNvPr>
          <p:cNvSpPr/>
          <p:nvPr/>
        </p:nvSpPr>
        <p:spPr>
          <a:xfrm>
            <a:off x="4276483" y="898674"/>
            <a:ext cx="4118291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2" name="Group">
            <a:extLst>
              <a:ext uri="{FF2B5EF4-FFF2-40B4-BE49-F238E27FC236}">
                <a16:creationId xmlns:a16="http://schemas.microsoft.com/office/drawing/2014/main" id="{BA9B9EF8-1BDE-DB47-BDC1-D52775C00955}"/>
              </a:ext>
            </a:extLst>
          </p:cNvPr>
          <p:cNvSpPr/>
          <p:nvPr/>
        </p:nvSpPr>
        <p:spPr>
          <a:xfrm>
            <a:off x="8997231" y="898674"/>
            <a:ext cx="4645109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4" name="Basics">
            <a:extLst>
              <a:ext uri="{FF2B5EF4-FFF2-40B4-BE49-F238E27FC236}">
                <a16:creationId xmlns:a16="http://schemas.microsoft.com/office/drawing/2014/main" id="{E6345E51-6DC9-2D49-8635-03EB31E677FA}"/>
              </a:ext>
            </a:extLst>
          </p:cNvPr>
          <p:cNvSpPr txBox="1"/>
          <p:nvPr/>
        </p:nvSpPr>
        <p:spPr>
          <a:xfrm>
            <a:off x="4973548" y="431603"/>
            <a:ext cx="26032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Extra Box </a:t>
            </a:r>
            <a:r>
              <a:rPr lang="fr-FR" dirty="0" err="1"/>
              <a:t>Elements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784CB72-4EB6-204B-A32E-1D3A98F52EEA}"/>
              </a:ext>
            </a:extLst>
          </p:cNvPr>
          <p:cNvSpPr/>
          <p:nvPr/>
        </p:nvSpPr>
        <p:spPr>
          <a:xfrm flipV="1">
            <a:off x="4032642" y="343513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3" name="ggplot(mpg, aes(hwy, cty)) +…">
            <a:extLst>
              <a:ext uri="{FF2B5EF4-FFF2-40B4-BE49-F238E27FC236}">
                <a16:creationId xmlns:a16="http://schemas.microsoft.com/office/drawing/2014/main" id="{43152250-0383-FB43-9E33-332DF7284F57}"/>
              </a:ext>
            </a:extLst>
          </p:cNvPr>
          <p:cNvSpPr txBox="1"/>
          <p:nvPr/>
        </p:nvSpPr>
        <p:spPr>
          <a:xfrm>
            <a:off x="617469" y="7186159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bs4UserCard()</a:t>
            </a:r>
            <a:endParaRPr dirty="0"/>
          </a:p>
        </p:txBody>
      </p:sp>
      <p:sp>
        <p:nvSpPr>
          <p:cNvPr id="64" name="ggplot(mpg, aes(hwy, cty)) +…">
            <a:extLst>
              <a:ext uri="{FF2B5EF4-FFF2-40B4-BE49-F238E27FC236}">
                <a16:creationId xmlns:a16="http://schemas.microsoft.com/office/drawing/2014/main" id="{4C5DDA63-CD70-E344-972A-241197A52ABD}"/>
              </a:ext>
            </a:extLst>
          </p:cNvPr>
          <p:cNvSpPr txBox="1"/>
          <p:nvPr/>
        </p:nvSpPr>
        <p:spPr>
          <a:xfrm>
            <a:off x="4975731" y="1001533"/>
            <a:ext cx="2700979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userPostMedia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65" name="ggplot(mpg, aes(hwy, cty)) +…">
            <a:extLst>
              <a:ext uri="{FF2B5EF4-FFF2-40B4-BE49-F238E27FC236}">
                <a16:creationId xmlns:a16="http://schemas.microsoft.com/office/drawing/2014/main" id="{08D34B40-2BBD-CE49-9DAF-613146BD7C4F}"/>
              </a:ext>
            </a:extLst>
          </p:cNvPr>
          <p:cNvSpPr txBox="1"/>
          <p:nvPr/>
        </p:nvSpPr>
        <p:spPr>
          <a:xfrm>
            <a:off x="5024761" y="6497801"/>
            <a:ext cx="270097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cardProfileItem</a:t>
            </a:r>
            <a:r>
              <a:rPr lang="fr-FR" dirty="0"/>
              <a:t>()</a:t>
            </a:r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CCDE9D50-8311-EC49-96C9-F415A0095617}"/>
              </a:ext>
            </a:extLst>
          </p:cNvPr>
          <p:cNvSpPr txBox="1"/>
          <p:nvPr/>
        </p:nvSpPr>
        <p:spPr>
          <a:xfrm>
            <a:off x="296751" y="484299"/>
            <a:ext cx="13689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Tab </a:t>
            </a:r>
            <a:r>
              <a:rPr lang="fr-FR" dirty="0" err="1"/>
              <a:t>Cards</a:t>
            </a:r>
            <a:endParaRPr dirty="0"/>
          </a:p>
        </p:txBody>
      </p:sp>
      <p:sp>
        <p:nvSpPr>
          <p:cNvPr id="68" name="Group">
            <a:extLst>
              <a:ext uri="{FF2B5EF4-FFF2-40B4-BE49-F238E27FC236}">
                <a16:creationId xmlns:a16="http://schemas.microsoft.com/office/drawing/2014/main" id="{C6A57B18-4617-514A-81EB-C4A8140C61EA}"/>
              </a:ext>
            </a:extLst>
          </p:cNvPr>
          <p:cNvSpPr/>
          <p:nvPr/>
        </p:nvSpPr>
        <p:spPr>
          <a:xfrm>
            <a:off x="258957" y="898675"/>
            <a:ext cx="3438881" cy="385620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A40F4556-B1F5-2345-B3B2-46095DB598B7}"/>
              </a:ext>
            </a:extLst>
          </p:cNvPr>
          <p:cNvSpPr txBox="1"/>
          <p:nvPr/>
        </p:nvSpPr>
        <p:spPr>
          <a:xfrm>
            <a:off x="486097" y="1082171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bs4TabCard()</a:t>
            </a:r>
            <a:endParaRPr dirty="0"/>
          </a:p>
        </p:txBody>
      </p:sp>
      <p:sp>
        <p:nvSpPr>
          <p:cNvPr id="76" name="Bulle rectangulaire 75">
            <a:extLst>
              <a:ext uri="{FF2B5EF4-FFF2-40B4-BE49-F238E27FC236}">
                <a16:creationId xmlns:a16="http://schemas.microsoft.com/office/drawing/2014/main" id="{38DD1AE3-589F-884F-866C-896797221BB1}"/>
              </a:ext>
            </a:extLst>
          </p:cNvPr>
          <p:cNvSpPr/>
          <p:nvPr/>
        </p:nvSpPr>
        <p:spPr>
          <a:xfrm>
            <a:off x="14518584" y="6553222"/>
            <a:ext cx="1390895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dashboardLabel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Bulle rectangulaire 78">
            <a:extLst>
              <a:ext uri="{FF2B5EF4-FFF2-40B4-BE49-F238E27FC236}">
                <a16:creationId xmlns:a16="http://schemas.microsoft.com/office/drawing/2014/main" id="{B064F78D-846E-EB48-920B-3A88A3E223DA}"/>
              </a:ext>
            </a:extLst>
          </p:cNvPr>
          <p:cNvSpPr/>
          <p:nvPr/>
        </p:nvSpPr>
        <p:spPr>
          <a:xfrm>
            <a:off x="14464513" y="7653963"/>
            <a:ext cx="1499036" cy="257939"/>
          </a:xfrm>
          <a:prstGeom prst="wedgeRectCallout">
            <a:avLst>
              <a:gd name="adj1" fmla="val -37505"/>
              <a:gd name="adj2" fmla="val -143452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verticalProgress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Bulle rectangulaire 79">
            <a:extLst>
              <a:ext uri="{FF2B5EF4-FFF2-40B4-BE49-F238E27FC236}">
                <a16:creationId xmlns:a16="http://schemas.microsoft.com/office/drawing/2014/main" id="{0AD2443A-435C-6748-ACF3-A019837FD8B9}"/>
              </a:ext>
            </a:extLst>
          </p:cNvPr>
          <p:cNvSpPr/>
          <p:nvPr/>
        </p:nvSpPr>
        <p:spPr>
          <a:xfrm>
            <a:off x="14323685" y="5728912"/>
            <a:ext cx="943667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starBlock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7360E9-FBC4-914F-BF22-B26A3504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0" y="1489651"/>
            <a:ext cx="3276600" cy="131064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1CF6605-FB9B-5A40-9522-F15B3CA83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1" y="4002184"/>
            <a:ext cx="1361440" cy="553720"/>
          </a:xfrm>
          <a:prstGeom prst="rect">
            <a:avLst/>
          </a:prstGeom>
        </p:spPr>
      </p:pic>
      <p:sp>
        <p:nvSpPr>
          <p:cNvPr id="72" name="ggplot(mpg, aes(hwy, cty)) +…">
            <a:extLst>
              <a:ext uri="{FF2B5EF4-FFF2-40B4-BE49-F238E27FC236}">
                <a16:creationId xmlns:a16="http://schemas.microsoft.com/office/drawing/2014/main" id="{805FE8AE-A219-184B-A041-B6C782BD7AE7}"/>
              </a:ext>
            </a:extLst>
          </p:cNvPr>
          <p:cNvSpPr txBox="1"/>
          <p:nvPr/>
        </p:nvSpPr>
        <p:spPr>
          <a:xfrm>
            <a:off x="486097" y="3527532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bs4TabSetPanel()</a:t>
            </a:r>
            <a:endParaRPr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37B5395-847E-C549-8C21-757D551424A9}"/>
              </a:ext>
            </a:extLst>
          </p:cNvPr>
          <p:cNvSpPr txBox="1"/>
          <p:nvPr/>
        </p:nvSpPr>
        <p:spPr>
          <a:xfrm>
            <a:off x="351364" y="2913325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tabSetPanels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outside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cards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A3C00A7C-841B-974C-82EA-5FE379910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7" y="7562710"/>
            <a:ext cx="2960370" cy="848995"/>
          </a:xfrm>
          <a:prstGeom prst="rect">
            <a:avLst/>
          </a:prstGeom>
        </p:spPr>
      </p:pic>
      <p:pic>
        <p:nvPicPr>
          <p:cNvPr id="31" name="Image 3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AB66460-60F7-5A4E-937E-8BFF2B227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1" y="9010519"/>
            <a:ext cx="2960370" cy="1404620"/>
          </a:xfrm>
          <a:prstGeom prst="rect">
            <a:avLst/>
          </a:prstGeom>
        </p:spPr>
      </p:pic>
      <p:sp>
        <p:nvSpPr>
          <p:cNvPr id="85" name="ggplot(mpg, aes(hwy, cty)) +…">
            <a:extLst>
              <a:ext uri="{FF2B5EF4-FFF2-40B4-BE49-F238E27FC236}">
                <a16:creationId xmlns:a16="http://schemas.microsoft.com/office/drawing/2014/main" id="{B0CDCD5C-11E7-304C-A99C-6E409D296EF1}"/>
              </a:ext>
            </a:extLst>
          </p:cNvPr>
          <p:cNvSpPr txBox="1"/>
          <p:nvPr/>
        </p:nvSpPr>
        <p:spPr>
          <a:xfrm>
            <a:off x="523021" y="8592275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bs4SocialCard()</a:t>
            </a:r>
            <a:endParaRPr dirty="0"/>
          </a:p>
        </p:txBody>
      </p:sp>
      <p:pic>
        <p:nvPicPr>
          <p:cNvPr id="33" name="Image 3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6CB003-4B66-C642-A06E-11EB4F4C0F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20" y="2017812"/>
            <a:ext cx="3352800" cy="4251960"/>
          </a:xfrm>
          <a:prstGeom prst="rect">
            <a:avLst/>
          </a:prstGeom>
        </p:spPr>
      </p:pic>
      <p:sp>
        <p:nvSpPr>
          <p:cNvPr id="86" name="Bulle rectangulaire 85">
            <a:extLst>
              <a:ext uri="{FF2B5EF4-FFF2-40B4-BE49-F238E27FC236}">
                <a16:creationId xmlns:a16="http://schemas.microsoft.com/office/drawing/2014/main" id="{5DC3E845-4A1E-8148-BE8F-49E45BC15CFE}"/>
              </a:ext>
            </a:extLst>
          </p:cNvPr>
          <p:cNvSpPr/>
          <p:nvPr/>
        </p:nvSpPr>
        <p:spPr>
          <a:xfrm>
            <a:off x="5552211" y="3036948"/>
            <a:ext cx="1445949" cy="257939"/>
          </a:xfrm>
          <a:prstGeom prst="wedgeRectCallout">
            <a:avLst>
              <a:gd name="adj1" fmla="val -63738"/>
              <a:gd name="adj2" fmla="val 22689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userPostToolItem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Bulle rectangulaire 86">
            <a:extLst>
              <a:ext uri="{FF2B5EF4-FFF2-40B4-BE49-F238E27FC236}">
                <a16:creationId xmlns:a16="http://schemas.microsoft.com/office/drawing/2014/main" id="{2934526F-604F-8942-9C89-9FF7CD9F574F}"/>
              </a:ext>
            </a:extLst>
          </p:cNvPr>
          <p:cNvSpPr/>
          <p:nvPr/>
        </p:nvSpPr>
        <p:spPr>
          <a:xfrm>
            <a:off x="6192729" y="6104352"/>
            <a:ext cx="1445949" cy="257939"/>
          </a:xfrm>
          <a:prstGeom prst="wedgeRectCallout">
            <a:avLst>
              <a:gd name="adj1" fmla="val -21342"/>
              <a:gd name="adj2" fmla="val -115343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C833660-9E02-364B-A654-A1051AC173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61" y="7297515"/>
            <a:ext cx="2202705" cy="2768893"/>
          </a:xfrm>
          <a:prstGeom prst="rect">
            <a:avLst/>
          </a:prstGeom>
        </p:spPr>
      </p:pic>
      <p:sp>
        <p:nvSpPr>
          <p:cNvPr id="88" name="Bulle rectangulaire 87">
            <a:extLst>
              <a:ext uri="{FF2B5EF4-FFF2-40B4-BE49-F238E27FC236}">
                <a16:creationId xmlns:a16="http://schemas.microsoft.com/office/drawing/2014/main" id="{EFE3549F-F1F2-9F4E-B343-48E1B5BB4561}"/>
              </a:ext>
            </a:extLst>
          </p:cNvPr>
          <p:cNvSpPr/>
          <p:nvPr/>
        </p:nvSpPr>
        <p:spPr>
          <a:xfrm>
            <a:off x="6998169" y="7388910"/>
            <a:ext cx="943667" cy="257939"/>
          </a:xfrm>
          <a:prstGeom prst="wedgeRectCallout">
            <a:avLst>
              <a:gd name="adj1" fmla="val -64828"/>
              <a:gd name="adj2" fmla="val 131755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Bulle rectangulaire 88">
            <a:extLst>
              <a:ext uri="{FF2B5EF4-FFF2-40B4-BE49-F238E27FC236}">
                <a16:creationId xmlns:a16="http://schemas.microsoft.com/office/drawing/2014/main" id="{6C5FD0A8-129C-C948-9620-7531E08C1135}"/>
              </a:ext>
            </a:extLst>
          </p:cNvPr>
          <p:cNvSpPr/>
          <p:nvPr/>
        </p:nvSpPr>
        <p:spPr>
          <a:xfrm>
            <a:off x="6802310" y="8360216"/>
            <a:ext cx="1535330" cy="257939"/>
          </a:xfrm>
          <a:prstGeom prst="wedgeRectCallout">
            <a:avLst>
              <a:gd name="adj1" fmla="val -38184"/>
              <a:gd name="adj2" fmla="val 145749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boxProfileItemList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Image 3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5E08121-DD0F-E34D-A3D7-E27525876E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89" y="1517721"/>
            <a:ext cx="3489960" cy="1280160"/>
          </a:xfrm>
          <a:prstGeom prst="rect">
            <a:avLst/>
          </a:prstGeom>
        </p:spPr>
      </p:pic>
      <p:sp>
        <p:nvSpPr>
          <p:cNvPr id="90" name="ggplot(mpg, aes(hwy, cty)) +…">
            <a:extLst>
              <a:ext uri="{FF2B5EF4-FFF2-40B4-BE49-F238E27FC236}">
                <a16:creationId xmlns:a16="http://schemas.microsoft.com/office/drawing/2014/main" id="{7AAEAD78-BF39-EF4C-8B20-BC7C19459435}"/>
              </a:ext>
            </a:extLst>
          </p:cNvPr>
          <p:cNvSpPr txBox="1"/>
          <p:nvPr/>
        </p:nvSpPr>
        <p:spPr>
          <a:xfrm>
            <a:off x="9946903" y="973456"/>
            <a:ext cx="270097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userMessages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userMessage</a:t>
            </a:r>
            <a:r>
              <a:rPr lang="fr-FR" dirty="0"/>
              <a:t>()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0DE0EA9A-A69F-A54F-8622-1C70F42633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29" y="3510698"/>
            <a:ext cx="3611880" cy="617220"/>
          </a:xfrm>
          <a:prstGeom prst="rect">
            <a:avLst/>
          </a:prstGeom>
        </p:spPr>
      </p:pic>
      <p:sp>
        <p:nvSpPr>
          <p:cNvPr id="91" name="ggplot(mpg, aes(hwy, cty)) +…">
            <a:extLst>
              <a:ext uri="{FF2B5EF4-FFF2-40B4-BE49-F238E27FC236}">
                <a16:creationId xmlns:a16="http://schemas.microsoft.com/office/drawing/2014/main" id="{A9D2DFCB-C2FB-C641-BD25-0F6BC5C66564}"/>
              </a:ext>
            </a:extLst>
          </p:cNvPr>
          <p:cNvSpPr txBox="1"/>
          <p:nvPr/>
        </p:nvSpPr>
        <p:spPr>
          <a:xfrm>
            <a:off x="9747911" y="3019714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descriptionBlock</a:t>
            </a:r>
            <a:r>
              <a:rPr lang="fr-FR" dirty="0"/>
              <a:t>()</a:t>
            </a:r>
          </a:p>
        </p:txBody>
      </p:sp>
      <p:pic>
        <p:nvPicPr>
          <p:cNvPr id="41" name="Image 4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C591CC-6541-A841-A29C-9DE4A99CC5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189" y="4630069"/>
            <a:ext cx="3362960" cy="1493520"/>
          </a:xfrm>
          <a:prstGeom prst="rect">
            <a:avLst/>
          </a:prstGeom>
        </p:spPr>
      </p:pic>
      <p:sp>
        <p:nvSpPr>
          <p:cNvPr id="92" name="ggplot(mpg, aes(hwy, cty)) +…">
            <a:extLst>
              <a:ext uri="{FF2B5EF4-FFF2-40B4-BE49-F238E27FC236}">
                <a16:creationId xmlns:a16="http://schemas.microsoft.com/office/drawing/2014/main" id="{1CBD91B7-468B-BE4C-A987-5BFE11F4FA41}"/>
              </a:ext>
            </a:extLst>
          </p:cNvPr>
          <p:cNvSpPr txBox="1"/>
          <p:nvPr/>
        </p:nvSpPr>
        <p:spPr>
          <a:xfrm>
            <a:off x="9867041" y="4229508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cardPad</a:t>
            </a:r>
            <a:r>
              <a:rPr lang="fr-FR" dirty="0"/>
              <a:t>()</a:t>
            </a:r>
          </a:p>
        </p:txBody>
      </p:sp>
      <p:pic>
        <p:nvPicPr>
          <p:cNvPr id="43" name="Image 4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0A607D-28E5-6549-99DA-4F980AA962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13" y="6373386"/>
            <a:ext cx="2825914" cy="4108042"/>
          </a:xfrm>
          <a:prstGeom prst="rect">
            <a:avLst/>
          </a:prstGeom>
        </p:spPr>
      </p:pic>
      <p:sp>
        <p:nvSpPr>
          <p:cNvPr id="93" name="Bulle rectangulaire 92">
            <a:extLst>
              <a:ext uri="{FF2B5EF4-FFF2-40B4-BE49-F238E27FC236}">
                <a16:creationId xmlns:a16="http://schemas.microsoft.com/office/drawing/2014/main" id="{9D14F92C-B4A4-394F-9EAA-47F6B5A1FC91}"/>
              </a:ext>
            </a:extLst>
          </p:cNvPr>
          <p:cNvSpPr/>
          <p:nvPr/>
        </p:nvSpPr>
        <p:spPr>
          <a:xfrm>
            <a:off x="10331221" y="6790482"/>
            <a:ext cx="1223353" cy="257939"/>
          </a:xfrm>
          <a:prstGeom prst="wedgeRectCallout">
            <a:avLst>
              <a:gd name="adj1" fmla="val -39912"/>
              <a:gd name="adj2" fmla="val 117761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Bulle rectangulaire 93">
            <a:extLst>
              <a:ext uri="{FF2B5EF4-FFF2-40B4-BE49-F238E27FC236}">
                <a16:creationId xmlns:a16="http://schemas.microsoft.com/office/drawing/2014/main" id="{ED895147-FB7F-4B47-80F2-C7807E846771}"/>
              </a:ext>
            </a:extLst>
          </p:cNvPr>
          <p:cNvSpPr/>
          <p:nvPr/>
        </p:nvSpPr>
        <p:spPr>
          <a:xfrm>
            <a:off x="10118103" y="862920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Bulle rectangulaire 94">
            <a:extLst>
              <a:ext uri="{FF2B5EF4-FFF2-40B4-BE49-F238E27FC236}">
                <a16:creationId xmlns:a16="http://schemas.microsoft.com/office/drawing/2014/main" id="{76BD25DB-98D9-0B45-B084-ECA73C077832}"/>
              </a:ext>
            </a:extLst>
          </p:cNvPr>
          <p:cNvSpPr/>
          <p:nvPr/>
        </p:nvSpPr>
        <p:spPr>
          <a:xfrm>
            <a:off x="11876314" y="9563605"/>
            <a:ext cx="1499036" cy="257939"/>
          </a:xfrm>
          <a:prstGeom prst="wedgeRectCallout">
            <a:avLst>
              <a:gd name="adj1" fmla="val -65250"/>
              <a:gd name="adj2" fmla="val -2404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Bulle rectangulaire 95">
            <a:extLst>
              <a:ext uri="{FF2B5EF4-FFF2-40B4-BE49-F238E27FC236}">
                <a16:creationId xmlns:a16="http://schemas.microsoft.com/office/drawing/2014/main" id="{353700AF-A9C7-6342-9485-DA903807CD3F}"/>
              </a:ext>
            </a:extLst>
          </p:cNvPr>
          <p:cNvSpPr/>
          <p:nvPr/>
        </p:nvSpPr>
        <p:spPr>
          <a:xfrm>
            <a:off x="9852336" y="10204606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timelineStop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Bulle rectangulaire 96">
            <a:extLst>
              <a:ext uri="{FF2B5EF4-FFF2-40B4-BE49-F238E27FC236}">
                <a16:creationId xmlns:a16="http://schemas.microsoft.com/office/drawing/2014/main" id="{65B6ED18-C523-3047-A08A-8CC55717B271}"/>
              </a:ext>
            </a:extLst>
          </p:cNvPr>
          <p:cNvSpPr/>
          <p:nvPr/>
        </p:nvSpPr>
        <p:spPr>
          <a:xfrm>
            <a:off x="9852336" y="6420146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timelineStart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gplot(mpg, aes(hwy, cty)) +…">
            <a:extLst>
              <a:ext uri="{FF2B5EF4-FFF2-40B4-BE49-F238E27FC236}">
                <a16:creationId xmlns:a16="http://schemas.microsoft.com/office/drawing/2014/main" id="{D3DEA482-C4C3-9440-A043-507C40D4CA79}"/>
              </a:ext>
            </a:extLst>
          </p:cNvPr>
          <p:cNvSpPr txBox="1"/>
          <p:nvPr/>
        </p:nvSpPr>
        <p:spPr>
          <a:xfrm>
            <a:off x="11433013" y="6286360"/>
            <a:ext cx="156924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timeLineBlock</a:t>
            </a:r>
            <a:r>
              <a:rPr lang="fr-FR" dirty="0"/>
              <a:t>()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05B87013-0862-FF4D-91EA-02DE721572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685" y="8592275"/>
            <a:ext cx="1397000" cy="1320800"/>
          </a:xfrm>
          <a:prstGeom prst="rect">
            <a:avLst/>
          </a:prstGeom>
        </p:spPr>
      </p:pic>
      <p:sp>
        <p:nvSpPr>
          <p:cNvPr id="99" name="Basics">
            <a:extLst>
              <a:ext uri="{FF2B5EF4-FFF2-40B4-BE49-F238E27FC236}">
                <a16:creationId xmlns:a16="http://schemas.microsoft.com/office/drawing/2014/main" id="{81CF0995-1731-C94C-8B2A-3CBB834D9844}"/>
              </a:ext>
            </a:extLst>
          </p:cNvPr>
          <p:cNvSpPr txBox="1"/>
          <p:nvPr/>
        </p:nvSpPr>
        <p:spPr>
          <a:xfrm>
            <a:off x="258957" y="5018625"/>
            <a:ext cx="16334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Tables</a:t>
            </a:r>
            <a:endParaRPr dirty="0"/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0E1EE860-4F19-DB4D-A01E-8FC52E973764}"/>
              </a:ext>
            </a:extLst>
          </p:cNvPr>
          <p:cNvSpPr/>
          <p:nvPr/>
        </p:nvSpPr>
        <p:spPr>
          <a:xfrm>
            <a:off x="267608" y="497274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Group">
            <a:extLst>
              <a:ext uri="{FF2B5EF4-FFF2-40B4-BE49-F238E27FC236}">
                <a16:creationId xmlns:a16="http://schemas.microsoft.com/office/drawing/2014/main" id="{580802B2-8035-994E-891A-40F169E834C1}"/>
              </a:ext>
            </a:extLst>
          </p:cNvPr>
          <p:cNvSpPr/>
          <p:nvPr/>
        </p:nvSpPr>
        <p:spPr>
          <a:xfrm>
            <a:off x="258957" y="5338554"/>
            <a:ext cx="3438880" cy="115774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03" name="Image 10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5565B78-0B65-5B47-8A63-FC86CF8694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3" y="5682077"/>
            <a:ext cx="2946400" cy="422275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A657B144-A1A2-B544-BD92-2BB7D54AA1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902" y="4679419"/>
            <a:ext cx="1384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724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462</Words>
  <Application>Microsoft Macintosh PowerPoint</Application>
  <PresentationFormat>Personnalisé</PresentationFormat>
  <Paragraphs>93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bs4Dash: : CHEAT SHEET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david Granjon</cp:lastModifiedBy>
  <cp:revision>166</cp:revision>
  <dcterms:modified xsi:type="dcterms:W3CDTF">2019-06-18T06:18:59Z</dcterms:modified>
</cp:coreProperties>
</file>