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6"/>
    <p:restoredTop sz="94626"/>
  </p:normalViewPr>
  <p:slideViewPr>
    <p:cSldViewPr snapToGrid="0" snapToObjects="1">
      <p:cViewPr>
        <p:scale>
          <a:sx n="56" d="100"/>
          <a:sy n="56" d="100"/>
        </p:scale>
        <p:origin x="104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info@rstudio.com" TargetMode="External"/><Relationship Id="rId7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s://rinterface.github.io/shinydashboardPlus/" TargetMode="External"/><Relationship Id="rId4" Type="http://schemas.openxmlformats.org/officeDocument/2006/relationships/hyperlink" Target="https://divadnojnarg.github.i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389496" y="-992158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282688" y="12191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fr-FR" dirty="0" err="1"/>
              <a:t>shinydashboard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lang="fr-FR" dirty="0"/>
              <a:t>David Granjon</a:t>
            </a:r>
            <a:r>
              <a:rPr dirty="0"/>
              <a:t> •  </a:t>
            </a:r>
            <a:r>
              <a:rPr lang="fr-FR" dirty="0" err="1"/>
              <a:t>dgranjon</a:t>
            </a:r>
            <a:r>
              <a:rPr dirty="0">
                <a:hlinkClick r:id="rId3"/>
              </a:rPr>
              <a:t>@</a:t>
            </a:r>
            <a:r>
              <a:rPr lang="fr-FR" dirty="0">
                <a:hlinkClick r:id="rId3"/>
              </a:rPr>
              <a:t>ymail</a:t>
            </a:r>
            <a:r>
              <a:rPr dirty="0">
                <a:hlinkClick r:id="rId3"/>
              </a:rPr>
              <a:t>.com</a:t>
            </a:r>
            <a:r>
              <a:rPr dirty="0"/>
              <a:t>  • </a:t>
            </a:r>
            <a:r>
              <a:rPr lang="fr-FR" dirty="0">
                <a:hlinkClick r:id="rId4"/>
              </a:rPr>
              <a:t>https://divadnojnarg.github.io</a:t>
            </a:r>
            <a:r>
              <a:rPr lang="fr-FR" dirty="0"/>
              <a:t> </a:t>
            </a:r>
            <a:r>
              <a:rPr dirty="0"/>
              <a:t>•  Learn more at </a:t>
            </a:r>
            <a:r>
              <a:rPr lang="fr-FR" dirty="0">
                <a:hlinkClick r:id="rId5"/>
              </a:rPr>
              <a:t>https://rinterface.github.io/shinydashboardPlus/</a:t>
            </a:r>
            <a:r>
              <a:rPr lang="fr-FR" dirty="0"/>
              <a:t> </a:t>
            </a:r>
            <a:r>
              <a:rPr dirty="0"/>
              <a:t>•  package version  0.</a:t>
            </a:r>
            <a:r>
              <a:rPr lang="fr-FR" dirty="0"/>
              <a:t>7</a:t>
            </a:r>
            <a:r>
              <a:rPr dirty="0"/>
              <a:t>.</a:t>
            </a:r>
            <a:r>
              <a:rPr lang="fr-FR" dirty="0"/>
              <a:t>5</a:t>
            </a:r>
            <a:r>
              <a:rPr dirty="0"/>
              <a:t> •  Updated: 201</a:t>
            </a:r>
            <a:r>
              <a:rPr lang="fr-FR" dirty="0"/>
              <a:t>9</a:t>
            </a:r>
            <a:r>
              <a:rPr dirty="0"/>
              <a:t>-0</a:t>
            </a:r>
            <a:r>
              <a:rPr lang="fr-FR" dirty="0"/>
              <a:t>6</a:t>
            </a:r>
            <a:endParaRPr dirty="0"/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727200"/>
            <a:ext cx="3116210" cy="813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fr-FR" dirty="0" err="1"/>
              <a:t>Shinydashboard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dashboard</a:t>
            </a:r>
            <a:r>
              <a:rPr lang="fr-FR" dirty="0"/>
              <a:t> </a:t>
            </a:r>
            <a:r>
              <a:rPr lang="fr-FR" dirty="0" err="1"/>
              <a:t>template</a:t>
            </a:r>
            <a:r>
              <a:rPr lang="fr-FR" dirty="0"/>
              <a:t> for </a:t>
            </a:r>
            <a:r>
              <a:rPr lang="fr-FR" dirty="0" err="1"/>
              <a:t>shiny</a:t>
            </a:r>
            <a:r>
              <a:rPr lang="fr-FR" dirty="0"/>
              <a:t>.</a:t>
            </a:r>
          </a:p>
        </p:txBody>
      </p:sp>
      <p:sp>
        <p:nvSpPr>
          <p:cNvPr id="160" name="Use a layout that flows and makes it easy to zero in on specific topics."/>
          <p:cNvSpPr txBox="1"/>
          <p:nvPr/>
        </p:nvSpPr>
        <p:spPr>
          <a:xfrm>
            <a:off x="308592" y="3302714"/>
            <a:ext cx="3038438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85" name="Layout Suggestions"/>
          <p:cNvSpPr txBox="1"/>
          <p:nvPr/>
        </p:nvSpPr>
        <p:spPr>
          <a:xfrm>
            <a:off x="5700858" y="1282755"/>
            <a:ext cx="226183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Layout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dirty="0"/>
          </a:p>
        </p:txBody>
      </p:sp>
      <p:sp>
        <p:nvSpPr>
          <p:cNvPr id="186" name="Line"/>
          <p:cNvSpPr/>
          <p:nvPr/>
        </p:nvSpPr>
        <p:spPr>
          <a:xfrm>
            <a:off x="3737932" y="1217208"/>
            <a:ext cx="6206931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0C27BEC0-ED5A-584A-8475-66EB14457C3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5972"/>
          <a:stretch/>
        </p:blipFill>
        <p:spPr>
          <a:xfrm>
            <a:off x="220034" y="9842213"/>
            <a:ext cx="2442742" cy="762000"/>
          </a:xfrm>
          <a:prstGeom prst="rect">
            <a:avLst/>
          </a:prstGeom>
        </p:spPr>
      </p:pic>
      <p:sp>
        <p:nvSpPr>
          <p:cNvPr id="297" name="ggplot(mpg, aes(hwy, cty)) +…">
            <a:extLst>
              <a:ext uri="{FF2B5EF4-FFF2-40B4-BE49-F238E27FC236}">
                <a16:creationId xmlns:a16="http://schemas.microsoft.com/office/drawing/2014/main" id="{2D19AB4C-5C7F-324C-B764-E9309EE8DD47}"/>
              </a:ext>
            </a:extLst>
          </p:cNvPr>
          <p:cNvSpPr txBox="1"/>
          <p:nvPr/>
        </p:nvSpPr>
        <p:spPr>
          <a:xfrm>
            <a:off x="291339" y="2684457"/>
            <a:ext cx="3190959" cy="2510863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library</a:t>
            </a:r>
            <a:r>
              <a:rPr lang="fr-FR" dirty="0"/>
              <a:t>(</a:t>
            </a:r>
            <a:r>
              <a:rPr lang="fr-FR" dirty="0" err="1"/>
              <a:t>shiny</a:t>
            </a:r>
            <a:r>
              <a:rPr lang="fr-FR" dirty="0"/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library</a:t>
            </a:r>
            <a:r>
              <a:rPr lang="fr-FR" dirty="0"/>
              <a:t>(</a:t>
            </a:r>
            <a:r>
              <a:rPr lang="fr-FR" dirty="0" err="1"/>
              <a:t>shinydashboard</a:t>
            </a:r>
            <a:r>
              <a:rPr lang="fr-FR" dirty="0"/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fr-FR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shinyApp</a:t>
            </a:r>
            <a:r>
              <a:rPr lang="fr-FR" dirty="0"/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</a:t>
            </a:r>
            <a:r>
              <a:rPr lang="fr-FR" dirty="0" err="1"/>
              <a:t>ui</a:t>
            </a:r>
            <a:r>
              <a:rPr lang="fr-FR" dirty="0"/>
              <a:t> = </a:t>
            </a:r>
            <a:r>
              <a:rPr lang="fr-FR" dirty="0" err="1"/>
              <a:t>dashboardPage</a:t>
            </a:r>
            <a:r>
              <a:rPr lang="fr-FR" dirty="0"/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  </a:t>
            </a:r>
            <a:r>
              <a:rPr lang="fr-FR" dirty="0" err="1"/>
              <a:t>dashboardHeader</a:t>
            </a:r>
            <a:r>
              <a:rPr lang="fr-FR" dirty="0"/>
              <a:t>(),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  </a:t>
            </a:r>
            <a:r>
              <a:rPr lang="fr-FR" dirty="0" err="1"/>
              <a:t>dashboardSidebar</a:t>
            </a:r>
            <a:r>
              <a:rPr lang="fr-FR" dirty="0"/>
              <a:t>(),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  </a:t>
            </a:r>
            <a:r>
              <a:rPr lang="fr-FR" dirty="0" err="1"/>
              <a:t>dashboardBody</a:t>
            </a:r>
            <a:r>
              <a:rPr lang="fr-FR" dirty="0"/>
              <a:t>(),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  </a:t>
            </a:r>
            <a:r>
              <a:rPr lang="fr-FR" dirty="0" err="1"/>
              <a:t>title</a:t>
            </a:r>
            <a:r>
              <a:rPr lang="fr-FR" dirty="0"/>
              <a:t> = "Dashboard </a:t>
            </a:r>
            <a:r>
              <a:rPr lang="fr-FR" dirty="0" err="1"/>
              <a:t>example</a:t>
            </a:r>
            <a:r>
              <a:rPr lang="fr-FR" dirty="0"/>
              <a:t>"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),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server = </a:t>
            </a:r>
            <a:r>
              <a:rPr lang="fr-FR" dirty="0" err="1"/>
              <a:t>function</a:t>
            </a:r>
            <a:r>
              <a:rPr lang="fr-FR" dirty="0"/>
              <a:t>(input, output) { 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)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9F2388-97EE-0446-B690-FB2C96019195}"/>
              </a:ext>
            </a:extLst>
          </p:cNvPr>
          <p:cNvSpPr/>
          <p:nvPr/>
        </p:nvSpPr>
        <p:spPr>
          <a:xfrm>
            <a:off x="241300" y="2232518"/>
            <a:ext cx="2484976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0"/>
              </a:spcBef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fr-FR" dirty="0" err="1"/>
              <a:t>Below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main page  structure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EB634FFA-2F7C-F349-AC03-F150B9E25501}"/>
              </a:ext>
            </a:extLst>
          </p:cNvPr>
          <p:cNvSpPr/>
          <p:nvPr/>
        </p:nvSpPr>
        <p:spPr>
          <a:xfrm>
            <a:off x="9108141" y="1348831"/>
            <a:ext cx="1111624" cy="1143357"/>
          </a:xfrm>
          <a:custGeom>
            <a:avLst/>
            <a:gdLst>
              <a:gd name="connsiteX0" fmla="*/ 1111624 w 1111624"/>
              <a:gd name="connsiteY0" fmla="*/ 67593 h 1143357"/>
              <a:gd name="connsiteX1" fmla="*/ 645459 w 1111624"/>
              <a:gd name="connsiteY1" fmla="*/ 49663 h 1143357"/>
              <a:gd name="connsiteX2" fmla="*/ 107577 w 1111624"/>
              <a:gd name="connsiteY2" fmla="*/ 623404 h 1143357"/>
              <a:gd name="connsiteX3" fmla="*/ 0 w 1111624"/>
              <a:gd name="connsiteY3" fmla="*/ 1143357 h 11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1624" h="1143357">
                <a:moveTo>
                  <a:pt x="1111624" y="67593"/>
                </a:moveTo>
                <a:cubicBezTo>
                  <a:pt x="962212" y="12310"/>
                  <a:pt x="812800" y="-42972"/>
                  <a:pt x="645459" y="49663"/>
                </a:cubicBezTo>
                <a:cubicBezTo>
                  <a:pt x="478118" y="142298"/>
                  <a:pt x="215153" y="441122"/>
                  <a:pt x="107577" y="623404"/>
                </a:cubicBezTo>
                <a:cubicBezTo>
                  <a:pt x="0" y="805686"/>
                  <a:pt x="0" y="974521"/>
                  <a:pt x="0" y="1143357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4DFAF0E3-A610-D54F-AF93-29AB2E0E5EA5}"/>
              </a:ext>
            </a:extLst>
          </p:cNvPr>
          <p:cNvSpPr/>
          <p:nvPr/>
        </p:nvSpPr>
        <p:spPr>
          <a:xfrm>
            <a:off x="9054353" y="1352475"/>
            <a:ext cx="1057835" cy="1067996"/>
          </a:xfrm>
          <a:custGeom>
            <a:avLst/>
            <a:gdLst>
              <a:gd name="connsiteX0" fmla="*/ 1057835 w 1057835"/>
              <a:gd name="connsiteY0" fmla="*/ 28090 h 1067996"/>
              <a:gd name="connsiteX1" fmla="*/ 663388 w 1057835"/>
              <a:gd name="connsiteY1" fmla="*/ 46019 h 1067996"/>
              <a:gd name="connsiteX2" fmla="*/ 197223 w 1057835"/>
              <a:gd name="connsiteY2" fmla="*/ 458396 h 1067996"/>
              <a:gd name="connsiteX3" fmla="*/ 0 w 1057835"/>
              <a:gd name="connsiteY3" fmla="*/ 1067996 h 106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835" h="1067996">
                <a:moveTo>
                  <a:pt x="1057835" y="28090"/>
                </a:moveTo>
                <a:cubicBezTo>
                  <a:pt x="932329" y="1195"/>
                  <a:pt x="806823" y="-25699"/>
                  <a:pt x="663388" y="46019"/>
                </a:cubicBezTo>
                <a:cubicBezTo>
                  <a:pt x="519953" y="117737"/>
                  <a:pt x="307788" y="288067"/>
                  <a:pt x="197223" y="458396"/>
                </a:cubicBezTo>
                <a:cubicBezTo>
                  <a:pt x="86658" y="628725"/>
                  <a:pt x="43329" y="848360"/>
                  <a:pt x="0" y="1067996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30" name="Image 2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24BAB7F-80AF-B944-ABF8-7391F8D716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98" y="1684530"/>
            <a:ext cx="9909810" cy="8492490"/>
          </a:xfrm>
          <a:prstGeom prst="rect">
            <a:avLst/>
          </a:prstGeom>
        </p:spPr>
      </p:pic>
      <p:sp>
        <p:nvSpPr>
          <p:cNvPr id="117" name="ggplot(mpg, aes(hwy, cty)) +…">
            <a:extLst>
              <a:ext uri="{FF2B5EF4-FFF2-40B4-BE49-F238E27FC236}">
                <a16:creationId xmlns:a16="http://schemas.microsoft.com/office/drawing/2014/main" id="{3E55C8D3-161C-6E43-BC57-1EB4E4A7AF0A}"/>
              </a:ext>
            </a:extLst>
          </p:cNvPr>
          <p:cNvSpPr txBox="1"/>
          <p:nvPr/>
        </p:nvSpPr>
        <p:spPr>
          <a:xfrm>
            <a:off x="6417207" y="3080041"/>
            <a:ext cx="2251352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sidebarSearchForm</a:t>
            </a:r>
            <a:r>
              <a:rPr lang="fr-FR" dirty="0"/>
              <a:t>(...)</a:t>
            </a:r>
            <a:endParaRPr dirty="0"/>
          </a:p>
        </p:txBody>
      </p:sp>
      <p:sp>
        <p:nvSpPr>
          <p:cNvPr id="118" name="ggplot(mpg, aes(hwy, cty)) +…">
            <a:extLst>
              <a:ext uri="{FF2B5EF4-FFF2-40B4-BE49-F238E27FC236}">
                <a16:creationId xmlns:a16="http://schemas.microsoft.com/office/drawing/2014/main" id="{2788E6B9-47D0-974B-8BE5-14CAC89E0E60}"/>
              </a:ext>
            </a:extLst>
          </p:cNvPr>
          <p:cNvSpPr txBox="1"/>
          <p:nvPr/>
        </p:nvSpPr>
        <p:spPr>
          <a:xfrm>
            <a:off x="6424417" y="2523475"/>
            <a:ext cx="2251352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sidebarUserPanel</a:t>
            </a:r>
            <a:r>
              <a:rPr lang="fr-FR" dirty="0"/>
              <a:t>(...)</a:t>
            </a:r>
            <a:endParaRPr dirty="0"/>
          </a:p>
        </p:txBody>
      </p:sp>
      <p:sp>
        <p:nvSpPr>
          <p:cNvPr id="122" name="ggplot(mpg, aes(hwy, cty)) +…">
            <a:extLst>
              <a:ext uri="{FF2B5EF4-FFF2-40B4-BE49-F238E27FC236}">
                <a16:creationId xmlns:a16="http://schemas.microsoft.com/office/drawing/2014/main" id="{4FF174DF-BC4B-494F-91F8-01BDF35CA0C5}"/>
              </a:ext>
            </a:extLst>
          </p:cNvPr>
          <p:cNvSpPr txBox="1"/>
          <p:nvPr/>
        </p:nvSpPr>
        <p:spPr>
          <a:xfrm>
            <a:off x="4056181" y="7667671"/>
            <a:ext cx="1947726" cy="121680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dashboardSidebar</a:t>
            </a:r>
            <a:r>
              <a:rPr lang="fr-FR" dirty="0"/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...,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</a:t>
            </a:r>
            <a:r>
              <a:rPr lang="fr-FR" dirty="0" err="1"/>
              <a:t>disable</a:t>
            </a:r>
            <a:r>
              <a:rPr lang="fr-FR" dirty="0"/>
              <a:t> = FALSE,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</a:t>
            </a:r>
            <a:r>
              <a:rPr lang="fr-FR" dirty="0" err="1"/>
              <a:t>width</a:t>
            </a:r>
            <a:r>
              <a:rPr lang="fr-FR" dirty="0"/>
              <a:t> = "50px",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</a:t>
            </a:r>
            <a:r>
              <a:rPr lang="fr-FR" dirty="0" err="1"/>
              <a:t>collapsed</a:t>
            </a:r>
            <a:r>
              <a:rPr lang="fr-FR" dirty="0"/>
              <a:t> = TRUE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)</a:t>
            </a:r>
            <a:endParaRPr dirty="0"/>
          </a:p>
        </p:txBody>
      </p:sp>
      <p:sp>
        <p:nvSpPr>
          <p:cNvPr id="123" name="Group">
            <a:extLst>
              <a:ext uri="{FF2B5EF4-FFF2-40B4-BE49-F238E27FC236}">
                <a16:creationId xmlns:a16="http://schemas.microsoft.com/office/drawing/2014/main" id="{8091908F-D316-9B49-8152-BD1F02D3406C}"/>
              </a:ext>
            </a:extLst>
          </p:cNvPr>
          <p:cNvSpPr/>
          <p:nvPr/>
        </p:nvSpPr>
        <p:spPr>
          <a:xfrm>
            <a:off x="302109" y="6058749"/>
            <a:ext cx="3148808" cy="360028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68DFD293-892A-454C-BDC9-69F34E37A1DE}"/>
              </a:ext>
            </a:extLst>
          </p:cNvPr>
          <p:cNvSpPr txBox="1"/>
          <p:nvPr/>
        </p:nvSpPr>
        <p:spPr>
          <a:xfrm>
            <a:off x="397043" y="6083298"/>
            <a:ext cx="2810144" cy="12438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One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can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provide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the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tabName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argument for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each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menuItem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fr-FR" dirty="0"/>
              <a:t>/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menuSubItem</a:t>
            </a:r>
            <a:r>
              <a:rPr lang="fr-FR" dirty="0"/>
              <a:t>, or </a:t>
            </a:r>
            <a:r>
              <a:rPr lang="fr-FR" dirty="0" err="1"/>
              <a:t>alternatively</a:t>
            </a:r>
            <a:r>
              <a:rPr lang="fr-FR" dirty="0"/>
              <a:t>, the </a:t>
            </a:r>
            <a:r>
              <a:rPr lang="fr-FR" dirty="0" err="1"/>
              <a:t>href</a:t>
            </a:r>
            <a:r>
              <a:rPr lang="fr-FR" dirty="0"/>
              <a:t> argument. </a:t>
            </a:r>
            <a:r>
              <a:rPr lang="fr-FR" dirty="0" err="1"/>
              <a:t>While</a:t>
            </a:r>
            <a:r>
              <a:rPr lang="fr-FR" dirty="0"/>
              <a:t> the first solution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combinaison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dashboard</a:t>
            </a:r>
            <a:r>
              <a:rPr lang="fr-FR" dirty="0"/>
              <a:t> body </a:t>
            </a:r>
            <a:r>
              <a:rPr lang="fr-FR" dirty="0" err="1"/>
              <a:t>tabItems</a:t>
            </a:r>
            <a:r>
              <a:rPr lang="fr-FR" dirty="0"/>
              <a:t>, the second opens a new page. </a:t>
            </a:r>
            <a:endParaRPr kumimoji="0" lang="fr-FR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" name="Layout Suggestions">
            <a:extLst>
              <a:ext uri="{FF2B5EF4-FFF2-40B4-BE49-F238E27FC236}">
                <a16:creationId xmlns:a16="http://schemas.microsoft.com/office/drawing/2014/main" id="{EA448267-4D25-D34B-BD09-3C177DFA5150}"/>
              </a:ext>
            </a:extLst>
          </p:cNvPr>
          <p:cNvSpPr txBox="1"/>
          <p:nvPr/>
        </p:nvSpPr>
        <p:spPr>
          <a:xfrm>
            <a:off x="344039" y="5553501"/>
            <a:ext cx="106279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Sidebar</a:t>
            </a:r>
            <a:endParaRPr dirty="0"/>
          </a:p>
        </p:txBody>
      </p:sp>
      <p:sp>
        <p:nvSpPr>
          <p:cNvPr id="126" name="Line">
            <a:extLst>
              <a:ext uri="{FF2B5EF4-FFF2-40B4-BE49-F238E27FC236}">
                <a16:creationId xmlns:a16="http://schemas.microsoft.com/office/drawing/2014/main" id="{A9E4CA6E-2679-E74E-8382-A30BA1F6AAB6}"/>
              </a:ext>
            </a:extLst>
          </p:cNvPr>
          <p:cNvSpPr/>
          <p:nvPr/>
        </p:nvSpPr>
        <p:spPr>
          <a:xfrm>
            <a:off x="282688" y="5363732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7" name="ggplot(mpg, aes(hwy, cty)) +…">
            <a:extLst>
              <a:ext uri="{FF2B5EF4-FFF2-40B4-BE49-F238E27FC236}">
                <a16:creationId xmlns:a16="http://schemas.microsoft.com/office/drawing/2014/main" id="{4ED3223B-2698-D845-A17A-692C79BC0552}"/>
              </a:ext>
            </a:extLst>
          </p:cNvPr>
          <p:cNvSpPr txBox="1"/>
          <p:nvPr/>
        </p:nvSpPr>
        <p:spPr>
          <a:xfrm>
            <a:off x="505352" y="8291411"/>
            <a:ext cx="2251352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menuItem</a:t>
            </a:r>
            <a:r>
              <a:rPr lang="fr-FR" dirty="0"/>
              <a:t>(..., </a:t>
            </a:r>
            <a:r>
              <a:rPr lang="fr-FR" dirty="0" err="1"/>
              <a:t>tabName</a:t>
            </a:r>
            <a:r>
              <a:rPr lang="fr-FR" dirty="0"/>
              <a:t>, </a:t>
            </a:r>
            <a:r>
              <a:rPr lang="fr-FR" dirty="0" err="1"/>
              <a:t>href</a:t>
            </a:r>
            <a:r>
              <a:rPr lang="fr-FR" dirty="0"/>
              <a:t> = NULL)</a:t>
            </a:r>
            <a:endParaRPr dirty="0"/>
          </a:p>
        </p:txBody>
      </p:sp>
      <p:sp>
        <p:nvSpPr>
          <p:cNvPr id="148" name="ggplot(mpg, aes(hwy, cty)) +…">
            <a:extLst>
              <a:ext uri="{FF2B5EF4-FFF2-40B4-BE49-F238E27FC236}">
                <a16:creationId xmlns:a16="http://schemas.microsoft.com/office/drawing/2014/main" id="{7067C7B0-6BA3-C14E-8853-74F82EBE7D95}"/>
              </a:ext>
            </a:extLst>
          </p:cNvPr>
          <p:cNvSpPr txBox="1"/>
          <p:nvPr/>
        </p:nvSpPr>
        <p:spPr>
          <a:xfrm>
            <a:off x="506615" y="7483606"/>
            <a:ext cx="1640515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sidebarMenu</a:t>
            </a:r>
            <a:r>
              <a:rPr lang="fr-FR" dirty="0"/>
              <a:t>(..., id = NULL, .</a:t>
            </a:r>
            <a:r>
              <a:rPr lang="fr-FR" dirty="0" err="1"/>
              <a:t>list</a:t>
            </a:r>
            <a:r>
              <a:rPr lang="fr-FR" dirty="0"/>
              <a:t> = NULL)</a:t>
            </a:r>
            <a:endParaRPr dirty="0"/>
          </a:p>
        </p:txBody>
      </p:sp>
      <p:sp>
        <p:nvSpPr>
          <p:cNvPr id="154" name="ggplot(mpg, aes(hwy, cty)) +…">
            <a:extLst>
              <a:ext uri="{FF2B5EF4-FFF2-40B4-BE49-F238E27FC236}">
                <a16:creationId xmlns:a16="http://schemas.microsoft.com/office/drawing/2014/main" id="{7A0C0F46-D8A3-A642-88DC-F67A4A3323E6}"/>
              </a:ext>
            </a:extLst>
          </p:cNvPr>
          <p:cNvSpPr txBox="1"/>
          <p:nvPr/>
        </p:nvSpPr>
        <p:spPr>
          <a:xfrm>
            <a:off x="505352" y="8992917"/>
            <a:ext cx="2251352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menuSubItem</a:t>
            </a:r>
            <a:r>
              <a:rPr lang="fr-FR" dirty="0"/>
              <a:t>(..., </a:t>
            </a:r>
            <a:r>
              <a:rPr lang="fr-FR" dirty="0" err="1"/>
              <a:t>tabName</a:t>
            </a:r>
            <a:r>
              <a:rPr lang="fr-FR" dirty="0"/>
              <a:t>, </a:t>
            </a:r>
            <a:r>
              <a:rPr lang="fr-FR" dirty="0" err="1"/>
              <a:t>href</a:t>
            </a:r>
            <a:r>
              <a:rPr lang="fr-FR" dirty="0"/>
              <a:t> = NULL)</a:t>
            </a:r>
            <a:endParaRPr dirty="0"/>
          </a:p>
        </p:txBody>
      </p:sp>
      <p:sp>
        <p:nvSpPr>
          <p:cNvPr id="156" name="Group">
            <a:extLst>
              <a:ext uri="{FF2B5EF4-FFF2-40B4-BE49-F238E27FC236}">
                <a16:creationId xmlns:a16="http://schemas.microsoft.com/office/drawing/2014/main" id="{70C72133-0C6A-5346-84B9-0C0D002FFE01}"/>
              </a:ext>
            </a:extLst>
          </p:cNvPr>
          <p:cNvSpPr/>
          <p:nvPr/>
        </p:nvSpPr>
        <p:spPr>
          <a:xfrm>
            <a:off x="6985000" y="7022253"/>
            <a:ext cx="6676408" cy="294265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57" name="Layout Suggestions">
            <a:extLst>
              <a:ext uri="{FF2B5EF4-FFF2-40B4-BE49-F238E27FC236}">
                <a16:creationId xmlns:a16="http://schemas.microsoft.com/office/drawing/2014/main" id="{5B7FFA20-328E-0146-A494-C14E60FF40C2}"/>
              </a:ext>
            </a:extLst>
          </p:cNvPr>
          <p:cNvSpPr txBox="1"/>
          <p:nvPr/>
        </p:nvSpPr>
        <p:spPr>
          <a:xfrm>
            <a:off x="9803013" y="6540890"/>
            <a:ext cx="714939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Body</a:t>
            </a:r>
            <a:endParaRPr dirty="0"/>
          </a:p>
        </p:txBody>
      </p:sp>
      <p:sp>
        <p:nvSpPr>
          <p:cNvPr id="158" name="ggplot(mpg, aes(hwy, cty)) +…">
            <a:extLst>
              <a:ext uri="{FF2B5EF4-FFF2-40B4-BE49-F238E27FC236}">
                <a16:creationId xmlns:a16="http://schemas.microsoft.com/office/drawing/2014/main" id="{3D0ED619-F634-F44A-B2F2-E69A0DE2599C}"/>
              </a:ext>
            </a:extLst>
          </p:cNvPr>
          <p:cNvSpPr txBox="1"/>
          <p:nvPr/>
        </p:nvSpPr>
        <p:spPr>
          <a:xfrm>
            <a:off x="7383904" y="7212510"/>
            <a:ext cx="1976563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dashboardBody</a:t>
            </a:r>
            <a:r>
              <a:rPr lang="fr-FR" dirty="0"/>
              <a:t>(...)</a:t>
            </a:r>
            <a:endParaRPr dirty="0"/>
          </a:p>
        </p:txBody>
      </p:sp>
      <p:sp>
        <p:nvSpPr>
          <p:cNvPr id="159" name="ggplot(mpg, aes(hwy, cty)) +…">
            <a:extLst>
              <a:ext uri="{FF2B5EF4-FFF2-40B4-BE49-F238E27FC236}">
                <a16:creationId xmlns:a16="http://schemas.microsoft.com/office/drawing/2014/main" id="{508CDB14-BBBE-0147-9033-62CBEB37BC7A}"/>
              </a:ext>
            </a:extLst>
          </p:cNvPr>
          <p:cNvSpPr txBox="1"/>
          <p:nvPr/>
        </p:nvSpPr>
        <p:spPr>
          <a:xfrm>
            <a:off x="7360393" y="8147810"/>
            <a:ext cx="1976563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tabItems</a:t>
            </a:r>
            <a:r>
              <a:rPr lang="fr-FR" dirty="0"/>
              <a:t>(...)</a:t>
            </a:r>
            <a:endParaRPr dirty="0"/>
          </a:p>
        </p:txBody>
      </p:sp>
      <p:sp>
        <p:nvSpPr>
          <p:cNvPr id="163" name="ggplot(mpg, aes(hwy, cty)) +…">
            <a:extLst>
              <a:ext uri="{FF2B5EF4-FFF2-40B4-BE49-F238E27FC236}">
                <a16:creationId xmlns:a16="http://schemas.microsoft.com/office/drawing/2014/main" id="{25FD38CA-8641-7D49-B9A6-01EF21E0C735}"/>
              </a:ext>
            </a:extLst>
          </p:cNvPr>
          <p:cNvSpPr txBox="1"/>
          <p:nvPr/>
        </p:nvSpPr>
        <p:spPr>
          <a:xfrm>
            <a:off x="7383904" y="9190126"/>
            <a:ext cx="2706602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tabItem</a:t>
            </a:r>
            <a:r>
              <a:rPr lang="fr-FR" dirty="0"/>
              <a:t>(</a:t>
            </a:r>
            <a:r>
              <a:rPr lang="fr-FR" dirty="0" err="1"/>
              <a:t>tabName</a:t>
            </a:r>
            <a:r>
              <a:rPr lang="fr-FR" dirty="0"/>
              <a:t> = NULL, ...)</a:t>
            </a:r>
            <a:endParaRPr dirty="0"/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70E895FA-F4DF-784C-B6B3-889F72349E27}"/>
              </a:ext>
            </a:extLst>
          </p:cNvPr>
          <p:cNvSpPr txBox="1"/>
          <p:nvPr/>
        </p:nvSpPr>
        <p:spPr>
          <a:xfrm>
            <a:off x="10729668" y="7735779"/>
            <a:ext cx="1950658" cy="12438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For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each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tabItem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the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tabName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argument must correspond to the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related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menuItem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of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menuSubItem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in the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sidebar</a:t>
            </a:r>
            <a:r>
              <a:rPr lang="fr-FR" dirty="0" err="1"/>
              <a:t>Menu</a:t>
            </a:r>
            <a:r>
              <a:rPr lang="fr-FR" dirty="0"/>
              <a:t>, if </a:t>
            </a:r>
            <a:r>
              <a:rPr lang="fr-FR" dirty="0" err="1"/>
              <a:t>provided</a:t>
            </a:r>
            <a:endParaRPr kumimoji="0" lang="fr-FR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Layout Suggestions">
            <a:extLst>
              <a:ext uri="{FF2B5EF4-FFF2-40B4-BE49-F238E27FC236}">
                <a16:creationId xmlns:a16="http://schemas.microsoft.com/office/drawing/2014/main" id="{D17F4CFF-AD93-4141-963C-E956B0693D6A}"/>
              </a:ext>
            </a:extLst>
          </p:cNvPr>
          <p:cNvSpPr txBox="1"/>
          <p:nvPr/>
        </p:nvSpPr>
        <p:spPr>
          <a:xfrm>
            <a:off x="11031179" y="2372525"/>
            <a:ext cx="100187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Header</a:t>
            </a:r>
            <a:endParaRPr dirty="0"/>
          </a:p>
        </p:txBody>
      </p:sp>
      <p:sp>
        <p:nvSpPr>
          <p:cNvPr id="169" name="Group">
            <a:extLst>
              <a:ext uri="{FF2B5EF4-FFF2-40B4-BE49-F238E27FC236}">
                <a16:creationId xmlns:a16="http://schemas.microsoft.com/office/drawing/2014/main" id="{F22DD001-6BB5-DE4F-BE69-C32E940FD4E6}"/>
              </a:ext>
            </a:extLst>
          </p:cNvPr>
          <p:cNvSpPr/>
          <p:nvPr/>
        </p:nvSpPr>
        <p:spPr>
          <a:xfrm>
            <a:off x="9803013" y="2654798"/>
            <a:ext cx="3899473" cy="342879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0" name="ggplot(mpg, aes(hwy, cty)) +…">
            <a:extLst>
              <a:ext uri="{FF2B5EF4-FFF2-40B4-BE49-F238E27FC236}">
                <a16:creationId xmlns:a16="http://schemas.microsoft.com/office/drawing/2014/main" id="{2F1DAA5B-8BA7-2541-8E99-A2BCD6A55A36}"/>
              </a:ext>
            </a:extLst>
          </p:cNvPr>
          <p:cNvSpPr txBox="1"/>
          <p:nvPr/>
        </p:nvSpPr>
        <p:spPr>
          <a:xfrm>
            <a:off x="10037735" y="2868101"/>
            <a:ext cx="1976563" cy="1033536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 err="1">
                <a:sym typeface="Menlo"/>
              </a:rPr>
              <a:t>dashboardHeader</a:t>
            </a:r>
            <a:r>
              <a:rPr lang="fr-FR" b="0" dirty="0">
                <a:sym typeface="Menlo"/>
              </a:rPr>
              <a:t>(..., </a:t>
            </a:r>
            <a:r>
              <a:rPr lang="fr-FR" b="0" dirty="0" err="1">
                <a:sym typeface="Menlo"/>
              </a:rPr>
              <a:t>title</a:t>
            </a:r>
            <a:r>
              <a:rPr lang="fr-FR" b="0" dirty="0">
                <a:sym typeface="Menlo"/>
              </a:rPr>
              <a:t> = NULL, </a:t>
            </a:r>
            <a:r>
              <a:rPr lang="fr-FR" b="0" dirty="0" err="1">
                <a:sym typeface="Menlo"/>
              </a:rPr>
              <a:t>titleWidth</a:t>
            </a:r>
            <a:r>
              <a:rPr lang="fr-FR" b="0" dirty="0">
                <a:sym typeface="Menlo"/>
              </a:rPr>
              <a:t> = NULL, </a:t>
            </a:r>
            <a:r>
              <a:rPr lang="fr-FR" b="0" dirty="0" err="1">
                <a:sym typeface="Menlo"/>
              </a:rPr>
              <a:t>disable</a:t>
            </a:r>
            <a:r>
              <a:rPr lang="fr-FR" b="0" dirty="0">
                <a:sym typeface="Menlo"/>
              </a:rPr>
              <a:t> = FALSE, .</a:t>
            </a:r>
            <a:r>
              <a:rPr lang="fr-FR" b="0" dirty="0" err="1">
                <a:sym typeface="Menlo"/>
              </a:rPr>
              <a:t>list</a:t>
            </a:r>
            <a:r>
              <a:rPr lang="fr-FR" b="0" dirty="0">
                <a:sym typeface="Menlo"/>
              </a:rPr>
              <a:t> = NULL)</a:t>
            </a:r>
            <a:endParaRPr dirty="0"/>
          </a:p>
        </p:txBody>
      </p:sp>
      <p:sp>
        <p:nvSpPr>
          <p:cNvPr id="171" name="ggplot(mpg, aes(hwy, cty)) +…">
            <a:extLst>
              <a:ext uri="{FF2B5EF4-FFF2-40B4-BE49-F238E27FC236}">
                <a16:creationId xmlns:a16="http://schemas.microsoft.com/office/drawing/2014/main" id="{65556556-72AB-3F4C-AE0C-DEE05D3BFEB9}"/>
              </a:ext>
            </a:extLst>
          </p:cNvPr>
          <p:cNvSpPr txBox="1"/>
          <p:nvPr/>
        </p:nvSpPr>
        <p:spPr>
          <a:xfrm>
            <a:off x="10056493" y="4085350"/>
            <a:ext cx="1976563" cy="1402867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 err="1">
                <a:sym typeface="Menlo"/>
              </a:rPr>
              <a:t>dropdownMenu</a:t>
            </a:r>
            <a:r>
              <a:rPr lang="fr-FR" b="0" dirty="0">
                <a:sym typeface="Menlo"/>
              </a:rPr>
              <a:t>(..., type = c("messages", "notifications", "</a:t>
            </a:r>
            <a:r>
              <a:rPr lang="fr-FR" b="0" dirty="0" err="1">
                <a:sym typeface="Menlo"/>
              </a:rPr>
              <a:t>tasks</a:t>
            </a:r>
            <a:r>
              <a:rPr lang="fr-FR" b="0" dirty="0">
                <a:sym typeface="Menlo"/>
              </a:rPr>
              <a:t>"), </a:t>
            </a:r>
            <a:r>
              <a:rPr lang="fr-FR" b="0" dirty="0" err="1">
                <a:sym typeface="Menlo"/>
              </a:rPr>
              <a:t>badgeStatus</a:t>
            </a:r>
            <a:r>
              <a:rPr lang="fr-FR" b="0" dirty="0">
                <a:sym typeface="Menlo"/>
              </a:rPr>
              <a:t> = "</a:t>
            </a:r>
            <a:r>
              <a:rPr lang="fr-FR" b="0" dirty="0" err="1">
                <a:sym typeface="Menlo"/>
              </a:rPr>
              <a:t>primary</a:t>
            </a:r>
            <a:r>
              <a:rPr lang="fr-FR" b="0" dirty="0">
                <a:sym typeface="Menlo"/>
              </a:rPr>
              <a:t>", .</a:t>
            </a:r>
            <a:r>
              <a:rPr lang="fr-FR" b="0" dirty="0" err="1">
                <a:sym typeface="Menlo"/>
              </a:rPr>
              <a:t>list</a:t>
            </a:r>
            <a:r>
              <a:rPr lang="fr-FR" b="0" dirty="0">
                <a:sym typeface="Menlo"/>
              </a:rPr>
              <a:t> = NULL)</a:t>
            </a:r>
            <a:endParaRPr dirty="0"/>
          </a:p>
        </p:txBody>
      </p:sp>
      <p:sp>
        <p:nvSpPr>
          <p:cNvPr id="172" name="ggplot(mpg, aes(hwy, cty)) +…">
            <a:extLst>
              <a:ext uri="{FF2B5EF4-FFF2-40B4-BE49-F238E27FC236}">
                <a16:creationId xmlns:a16="http://schemas.microsoft.com/office/drawing/2014/main" id="{34AE3FB5-667E-DD4B-8E01-1697D0BF344A}"/>
              </a:ext>
            </a:extLst>
          </p:cNvPr>
          <p:cNvSpPr txBox="1"/>
          <p:nvPr/>
        </p:nvSpPr>
        <p:spPr>
          <a:xfrm>
            <a:off x="12652631" y="3108027"/>
            <a:ext cx="2177099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messageItems</a:t>
            </a:r>
            <a:r>
              <a:rPr lang="fr-FR" dirty="0"/>
              <a:t>(...)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notificationItems</a:t>
            </a:r>
            <a:r>
              <a:rPr lang="fr-FR" dirty="0"/>
              <a:t>(...)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taskItems</a:t>
            </a:r>
            <a:r>
              <a:rPr lang="fr-FR" dirty="0"/>
              <a:t>(...)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37229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">
            <a:extLst>
              <a:ext uri="{FF2B5EF4-FFF2-40B4-BE49-F238E27FC236}">
                <a16:creationId xmlns:a16="http://schemas.microsoft.com/office/drawing/2014/main" id="{8398C916-D536-8549-8C8C-EBB834615356}"/>
              </a:ext>
            </a:extLst>
          </p:cNvPr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5" name="Group">
              <a:extLst>
                <a:ext uri="{FF2B5EF4-FFF2-40B4-BE49-F238E27FC236}">
                  <a16:creationId xmlns:a16="http://schemas.microsoft.com/office/drawing/2014/main" id="{E69C83D5-2D73-E44F-AF15-EF019A3F69E0}"/>
                </a:ext>
              </a:extLst>
            </p:cNvPr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8" name="Triangle">
                <a:extLst>
                  <a:ext uri="{FF2B5EF4-FFF2-40B4-BE49-F238E27FC236}">
                    <a16:creationId xmlns:a16="http://schemas.microsoft.com/office/drawing/2014/main" id="{30190FC8-710F-1C47-AF25-C092F0280AE6}"/>
                  </a:ext>
                </a:extLst>
              </p:cNvPr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EB320D1E-901C-9E40-A8F6-983EF9AE460B}"/>
                  </a:ext>
                </a:extLst>
              </p:cNvPr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C41A2359-50CE-A847-8E31-6BB967FF22C2}"/>
                  </a:ext>
                </a:extLst>
              </p:cNvPr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" name="Triangle">
                <a:extLst>
                  <a:ext uri="{FF2B5EF4-FFF2-40B4-BE49-F238E27FC236}">
                    <a16:creationId xmlns:a16="http://schemas.microsoft.com/office/drawing/2014/main" id="{E0D32E64-E341-FC4F-B5E2-5E9C3118DD41}"/>
                  </a:ext>
                </a:extLst>
              </p:cNvPr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" name="Triangle">
                <a:extLst>
                  <a:ext uri="{FF2B5EF4-FFF2-40B4-BE49-F238E27FC236}">
                    <a16:creationId xmlns:a16="http://schemas.microsoft.com/office/drawing/2014/main" id="{C5ED0C7F-4FBF-E648-8FD7-F3C8AD5E52A9}"/>
                  </a:ext>
                </a:extLst>
              </p:cNvPr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" name="Circle">
                <a:extLst>
                  <a:ext uri="{FF2B5EF4-FFF2-40B4-BE49-F238E27FC236}">
                    <a16:creationId xmlns:a16="http://schemas.microsoft.com/office/drawing/2014/main" id="{FCEC9269-9C25-B843-9064-952002AD6C69}"/>
                  </a:ext>
                </a:extLst>
              </p:cNvPr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" name="Circle">
                <a:extLst>
                  <a:ext uri="{FF2B5EF4-FFF2-40B4-BE49-F238E27FC236}">
                    <a16:creationId xmlns:a16="http://schemas.microsoft.com/office/drawing/2014/main" id="{EF85FF15-8D3E-3942-B0D0-C989BDE3A6E2}"/>
                  </a:ext>
                </a:extLst>
              </p:cNvPr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" name="Triangle">
                <a:extLst>
                  <a:ext uri="{FF2B5EF4-FFF2-40B4-BE49-F238E27FC236}">
                    <a16:creationId xmlns:a16="http://schemas.microsoft.com/office/drawing/2014/main" id="{7CC46F36-0423-1E40-B9E7-571357181313}"/>
                  </a:ext>
                </a:extLst>
              </p:cNvPr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FBE45F4A-7131-F340-A394-3F1E58CD8EE4}"/>
                  </a:ext>
                </a:extLst>
              </p:cNvPr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" name="Triangle">
                <a:extLst>
                  <a:ext uri="{FF2B5EF4-FFF2-40B4-BE49-F238E27FC236}">
                    <a16:creationId xmlns:a16="http://schemas.microsoft.com/office/drawing/2014/main" id="{899EBE8B-85E8-164F-942B-E6EFFA06D9CB}"/>
                  </a:ext>
                </a:extLst>
              </p:cNvPr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0D8C254F-9ED3-EC4C-BF16-8E25548B9AF7}"/>
                  </a:ext>
                </a:extLst>
              </p:cNvPr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" name="Triangle">
                <a:extLst>
                  <a:ext uri="{FF2B5EF4-FFF2-40B4-BE49-F238E27FC236}">
                    <a16:creationId xmlns:a16="http://schemas.microsoft.com/office/drawing/2014/main" id="{C18082B7-F3D5-1142-B302-41BED1806088}"/>
                  </a:ext>
                </a:extLst>
              </p:cNvPr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" name="Circle">
                <a:extLst>
                  <a:ext uri="{FF2B5EF4-FFF2-40B4-BE49-F238E27FC236}">
                    <a16:creationId xmlns:a16="http://schemas.microsoft.com/office/drawing/2014/main" id="{BEECC074-4CC6-5743-9FBE-856557755649}"/>
                  </a:ext>
                </a:extLst>
              </p:cNvPr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" name="Triangle">
                <a:extLst>
                  <a:ext uri="{FF2B5EF4-FFF2-40B4-BE49-F238E27FC236}">
                    <a16:creationId xmlns:a16="http://schemas.microsoft.com/office/drawing/2014/main" id="{794D9436-D6B9-E747-B012-5D96DD562A83}"/>
                  </a:ext>
                </a:extLst>
              </p:cNvPr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876C9163-2B6D-5E4D-AEC0-265A15CA7BB4}"/>
                  </a:ext>
                </a:extLst>
              </p:cNvPr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6" name="Rectangle">
              <a:extLst>
                <a:ext uri="{FF2B5EF4-FFF2-40B4-BE49-F238E27FC236}">
                  <a16:creationId xmlns:a16="http://schemas.microsoft.com/office/drawing/2014/main" id="{658A2EB3-7DCE-EC46-85E0-8C95C76BEE58}"/>
                </a:ext>
              </a:extLst>
            </p:cNvPr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03D16C5A-CF84-7948-B7E9-6A78C75EE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" name="Line">
            <a:extLst>
              <a:ext uri="{FF2B5EF4-FFF2-40B4-BE49-F238E27FC236}">
                <a16:creationId xmlns:a16="http://schemas.microsoft.com/office/drawing/2014/main" id="{0B0F5864-D32F-D448-AA2C-7FAC5D6E35F7}"/>
              </a:ext>
            </a:extLst>
          </p:cNvPr>
          <p:cNvSpPr/>
          <p:nvPr/>
        </p:nvSpPr>
        <p:spPr>
          <a:xfrm>
            <a:off x="296751" y="345958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5" name="Basics">
            <a:extLst>
              <a:ext uri="{FF2B5EF4-FFF2-40B4-BE49-F238E27FC236}">
                <a16:creationId xmlns:a16="http://schemas.microsoft.com/office/drawing/2014/main" id="{B581A8B9-A833-D441-9184-9AC110C3CBCD}"/>
              </a:ext>
            </a:extLst>
          </p:cNvPr>
          <p:cNvSpPr txBox="1"/>
          <p:nvPr/>
        </p:nvSpPr>
        <p:spPr>
          <a:xfrm>
            <a:off x="258957" y="6665560"/>
            <a:ext cx="168956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Social boxes</a:t>
            </a:r>
            <a:endParaRPr dirty="0"/>
          </a:p>
        </p:txBody>
      </p:sp>
      <p:sp>
        <p:nvSpPr>
          <p:cNvPr id="46" name="Line">
            <a:extLst>
              <a:ext uri="{FF2B5EF4-FFF2-40B4-BE49-F238E27FC236}">
                <a16:creationId xmlns:a16="http://schemas.microsoft.com/office/drawing/2014/main" id="{17D989FE-BD70-204B-A3C8-2ADB8CD7E42B}"/>
              </a:ext>
            </a:extLst>
          </p:cNvPr>
          <p:cNvSpPr/>
          <p:nvPr/>
        </p:nvSpPr>
        <p:spPr>
          <a:xfrm>
            <a:off x="267608" y="6619675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7" name="Group">
            <a:extLst>
              <a:ext uri="{FF2B5EF4-FFF2-40B4-BE49-F238E27FC236}">
                <a16:creationId xmlns:a16="http://schemas.microsoft.com/office/drawing/2014/main" id="{0003786D-6155-2041-AC35-B158C110543A}"/>
              </a:ext>
            </a:extLst>
          </p:cNvPr>
          <p:cNvSpPr/>
          <p:nvPr/>
        </p:nvSpPr>
        <p:spPr>
          <a:xfrm>
            <a:off x="258958" y="7087268"/>
            <a:ext cx="3438880" cy="344583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49" name="Group">
            <a:extLst>
              <a:ext uri="{FF2B5EF4-FFF2-40B4-BE49-F238E27FC236}">
                <a16:creationId xmlns:a16="http://schemas.microsoft.com/office/drawing/2014/main" id="{0D720CB6-21E4-C54C-923A-EF38B9BC9E9A}"/>
              </a:ext>
            </a:extLst>
          </p:cNvPr>
          <p:cNvSpPr/>
          <p:nvPr/>
        </p:nvSpPr>
        <p:spPr>
          <a:xfrm>
            <a:off x="4276483" y="898674"/>
            <a:ext cx="4118291" cy="9660477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52" name="Group">
            <a:extLst>
              <a:ext uri="{FF2B5EF4-FFF2-40B4-BE49-F238E27FC236}">
                <a16:creationId xmlns:a16="http://schemas.microsoft.com/office/drawing/2014/main" id="{BA9B9EF8-1BDE-DB47-BDC1-D52775C00955}"/>
              </a:ext>
            </a:extLst>
          </p:cNvPr>
          <p:cNvSpPr/>
          <p:nvPr/>
        </p:nvSpPr>
        <p:spPr>
          <a:xfrm>
            <a:off x="8997231" y="898674"/>
            <a:ext cx="4645109" cy="9660477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54" name="Basics">
            <a:extLst>
              <a:ext uri="{FF2B5EF4-FFF2-40B4-BE49-F238E27FC236}">
                <a16:creationId xmlns:a16="http://schemas.microsoft.com/office/drawing/2014/main" id="{E6345E51-6DC9-2D49-8635-03EB31E677FA}"/>
              </a:ext>
            </a:extLst>
          </p:cNvPr>
          <p:cNvSpPr txBox="1"/>
          <p:nvPr/>
        </p:nvSpPr>
        <p:spPr>
          <a:xfrm>
            <a:off x="4973548" y="450359"/>
            <a:ext cx="260327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Extra Box </a:t>
            </a:r>
            <a:r>
              <a:rPr lang="fr-FR" dirty="0" err="1"/>
              <a:t>Elements</a:t>
            </a:r>
            <a:endParaRPr dirty="0"/>
          </a:p>
        </p:txBody>
      </p:sp>
      <p:sp>
        <p:nvSpPr>
          <p:cNvPr id="55" name="Line">
            <a:extLst>
              <a:ext uri="{FF2B5EF4-FFF2-40B4-BE49-F238E27FC236}">
                <a16:creationId xmlns:a16="http://schemas.microsoft.com/office/drawing/2014/main" id="{B784CB72-4EB6-204B-A32E-1D3A98F52EEA}"/>
              </a:ext>
            </a:extLst>
          </p:cNvPr>
          <p:cNvSpPr/>
          <p:nvPr/>
        </p:nvSpPr>
        <p:spPr>
          <a:xfrm flipV="1">
            <a:off x="4256162" y="343513"/>
            <a:ext cx="4118291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67" name="Basics">
            <a:extLst>
              <a:ext uri="{FF2B5EF4-FFF2-40B4-BE49-F238E27FC236}">
                <a16:creationId xmlns:a16="http://schemas.microsoft.com/office/drawing/2014/main" id="{CCDE9D50-8311-EC49-96C9-F415A0095617}"/>
              </a:ext>
            </a:extLst>
          </p:cNvPr>
          <p:cNvSpPr txBox="1"/>
          <p:nvPr/>
        </p:nvSpPr>
        <p:spPr>
          <a:xfrm>
            <a:off x="296751" y="484299"/>
            <a:ext cx="82394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Boxes</a:t>
            </a:r>
            <a:endParaRPr dirty="0"/>
          </a:p>
        </p:txBody>
      </p:sp>
      <p:sp>
        <p:nvSpPr>
          <p:cNvPr id="68" name="Group">
            <a:extLst>
              <a:ext uri="{FF2B5EF4-FFF2-40B4-BE49-F238E27FC236}">
                <a16:creationId xmlns:a16="http://schemas.microsoft.com/office/drawing/2014/main" id="{C6A57B18-4617-514A-81EB-C4A8140C61EA}"/>
              </a:ext>
            </a:extLst>
          </p:cNvPr>
          <p:cNvSpPr/>
          <p:nvPr/>
        </p:nvSpPr>
        <p:spPr>
          <a:xfrm>
            <a:off x="258957" y="898674"/>
            <a:ext cx="3438881" cy="498452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8CF823AC-6F2F-8B4F-8F4D-CD8D08E92824}"/>
              </a:ext>
            </a:extLst>
          </p:cNvPr>
          <p:cNvSpPr txBox="1"/>
          <p:nvPr/>
        </p:nvSpPr>
        <p:spPr>
          <a:xfrm>
            <a:off x="9504431" y="1242842"/>
            <a:ext cx="3025059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Alternatively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you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fr-FR" b="0" dirty="0" err="1">
                <a:solidFill>
                  <a:schemeClr val="bg2">
                    <a:lumMod val="10000"/>
                  </a:schemeClr>
                </a:solidFill>
              </a:rPr>
              <a:t>can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embed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shinydashboard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elements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in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vanilla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shiny</a:t>
            </a:r>
            <a:r>
              <a:rPr lang="fr-FR" b="0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kumimoji="0" lang="fr-FR" sz="1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sym typeface="Source Sans Pro"/>
            </a:endParaRPr>
          </a:p>
        </p:txBody>
      </p:sp>
      <p:sp>
        <p:nvSpPr>
          <p:cNvPr id="62" name="ggplot(mpg, aes(hwy, cty)) +…">
            <a:extLst>
              <a:ext uri="{FF2B5EF4-FFF2-40B4-BE49-F238E27FC236}">
                <a16:creationId xmlns:a16="http://schemas.microsoft.com/office/drawing/2014/main" id="{040BFFED-3AFE-7C45-B778-D1CE7E565000}"/>
              </a:ext>
            </a:extLst>
          </p:cNvPr>
          <p:cNvSpPr txBox="1"/>
          <p:nvPr/>
        </p:nvSpPr>
        <p:spPr>
          <a:xfrm>
            <a:off x="9504431" y="1967450"/>
            <a:ext cx="3190959" cy="1402867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library</a:t>
            </a:r>
            <a:r>
              <a:rPr lang="fr-FR" dirty="0"/>
              <a:t>(</a:t>
            </a:r>
            <a:r>
              <a:rPr lang="fr-FR" dirty="0" err="1"/>
              <a:t>shinyWidgets</a:t>
            </a:r>
            <a:r>
              <a:rPr lang="fr-FR" dirty="0"/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shinyApp</a:t>
            </a:r>
            <a:r>
              <a:rPr lang="fr-FR" dirty="0"/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</a:t>
            </a:r>
            <a:r>
              <a:rPr lang="fr-FR" dirty="0" err="1"/>
              <a:t>ui</a:t>
            </a:r>
            <a:r>
              <a:rPr lang="fr-FR" dirty="0"/>
              <a:t> = </a:t>
            </a:r>
            <a:r>
              <a:rPr lang="fr-FR" dirty="0" err="1"/>
              <a:t>fluidPage</a:t>
            </a:r>
            <a:r>
              <a:rPr lang="fr-FR" dirty="0"/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</a:t>
            </a:r>
            <a:r>
              <a:rPr lang="fr-FR" dirty="0" err="1"/>
              <a:t>useShinydashboard</a:t>
            </a:r>
            <a:r>
              <a:rPr lang="fr-FR" dirty="0"/>
              <a:t>(),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…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988018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334</Words>
  <Application>Microsoft Macintosh PowerPoint</Application>
  <PresentationFormat>Personnalisé</PresentationFormat>
  <Paragraphs>53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Arial</vt:lpstr>
      <vt:lpstr>Avenir Roman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shinydashboard: : CHEAT SHEET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shinydashboard: : CHEAT SHEET </dc:title>
  <cp:lastModifiedBy>david Granjon</cp:lastModifiedBy>
  <cp:revision>50</cp:revision>
  <dcterms:modified xsi:type="dcterms:W3CDTF">2019-06-25T16:20:23Z</dcterms:modified>
</cp:coreProperties>
</file>