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26"/>
  </p:normalViewPr>
  <p:slideViewPr>
    <p:cSldViewPr snapToGrid="0" snapToObjects="1">
      <p:cViewPr>
        <p:scale>
          <a:sx n="121" d="100"/>
          <a:sy n="121" d="100"/>
        </p:scale>
        <p:origin x="-1000" y="-1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2423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5411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hyperlink" Target="https://rinterface.github.io/bs4Dash/reference/bs4DashControlbar.html" TargetMode="External"/><Relationship Id="rId18" Type="http://schemas.openxmlformats.org/officeDocument/2006/relationships/image" Target="../media/image6.png"/><Relationship Id="rId3" Type="http://schemas.openxmlformats.org/officeDocument/2006/relationships/image" Target="../media/image2.png"/><Relationship Id="rId21" Type="http://schemas.openxmlformats.org/officeDocument/2006/relationships/image" Target="../media/image9.png"/><Relationship Id="rId7" Type="http://schemas.openxmlformats.org/officeDocument/2006/relationships/image" Target="../media/image3.png"/><Relationship Id="rId12" Type="http://schemas.openxmlformats.org/officeDocument/2006/relationships/hyperlink" Target="https://rinterface.github.io/bs4Dash/reference/bs4DashSidebar.html" TargetMode="External"/><Relationship Id="rId1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rinterface.github.io/bs4Dash/" TargetMode="External"/><Relationship Id="rId11" Type="http://schemas.openxmlformats.org/officeDocument/2006/relationships/hyperlink" Target="https://rinterface.github.io/bs4Dash/reference/bs4DashNavbar.html" TargetMode="External"/><Relationship Id="rId5" Type="http://schemas.openxmlformats.org/officeDocument/2006/relationships/hyperlink" Target="https://divadnojnarg.github.io/" TargetMode="External"/><Relationship Id="rId15" Type="http://schemas.openxmlformats.org/officeDocument/2006/relationships/hyperlink" Target="https://rinterface.github.io/bs4Dash/reference/bs4DashBody.html" TargetMode="External"/><Relationship Id="rId10" Type="http://schemas.openxmlformats.org/officeDocument/2006/relationships/hyperlink" Target="https://rinterface.github.io/bs4Dash/reference/bs4DashPage.html" TargetMode="External"/><Relationship Id="rId19" Type="http://schemas.openxmlformats.org/officeDocument/2006/relationships/image" Target="../media/image7.png"/><Relationship Id="rId4" Type="http://schemas.openxmlformats.org/officeDocument/2006/relationships/hyperlink" Target="mailto:info@rstudio.com" TargetMode="External"/><Relationship Id="rId9" Type="http://schemas.openxmlformats.org/officeDocument/2006/relationships/hyperlink" Target="https://www.rdocumentation.org/packages/shiny/topics/shinyApp" TargetMode="External"/><Relationship Id="rId14" Type="http://schemas.openxmlformats.org/officeDocument/2006/relationships/hyperlink" Target="https://rinterface.github.io/bs4Dash/reference/bs4DashFooter.html" TargetMode="External"/><Relationship Id="rId22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"/>
          <p:cNvGrpSpPr/>
          <p:nvPr/>
        </p:nvGrpSpPr>
        <p:grpSpPr>
          <a:xfrm>
            <a:off x="8389496" y="-992158"/>
            <a:ext cx="6159575" cy="3553962"/>
            <a:chOff x="0" y="51032"/>
            <a:chExt cx="6159573" cy="3553961"/>
          </a:xfrm>
        </p:grpSpPr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Basics"/>
          <p:cNvSpPr txBox="1"/>
          <p:nvPr/>
        </p:nvSpPr>
        <p:spPr>
          <a:xfrm>
            <a:off x="282688" y="1219199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/>
              <a:t>Basics</a:t>
            </a:r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fr-FR" dirty="0"/>
              <a:t>bs4Dash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  •  </a:t>
            </a:r>
            <a:r>
              <a:rPr lang="fr-FR" dirty="0"/>
              <a:t>David Granjon</a:t>
            </a:r>
            <a:r>
              <a:rPr dirty="0"/>
              <a:t> •  </a:t>
            </a:r>
            <a:r>
              <a:rPr lang="fr-FR" dirty="0" err="1"/>
              <a:t>dgranjon</a:t>
            </a:r>
            <a:r>
              <a:rPr dirty="0">
                <a:hlinkClick r:id="rId4"/>
              </a:rPr>
              <a:t>@</a:t>
            </a:r>
            <a:r>
              <a:rPr lang="fr-FR" dirty="0">
                <a:hlinkClick r:id="rId4"/>
              </a:rPr>
              <a:t>ymail</a:t>
            </a:r>
            <a:r>
              <a:rPr dirty="0">
                <a:hlinkClick r:id="rId4"/>
              </a:rPr>
              <a:t>.com</a:t>
            </a:r>
            <a:r>
              <a:rPr dirty="0"/>
              <a:t>  • </a:t>
            </a:r>
            <a:r>
              <a:rPr lang="fr-FR" dirty="0">
                <a:hlinkClick r:id="rId5"/>
              </a:rPr>
              <a:t>https://divadnojnarg.github.io</a:t>
            </a:r>
            <a:r>
              <a:rPr lang="fr-FR" dirty="0"/>
              <a:t> </a:t>
            </a:r>
            <a:r>
              <a:rPr dirty="0"/>
              <a:t>•  Learn more at </a:t>
            </a:r>
            <a:r>
              <a:rPr lang="fr-FR" dirty="0">
                <a:hlinkClick r:id="rId6"/>
              </a:rPr>
              <a:t>https://rinterface.github.io/bs4Dash/</a:t>
            </a:r>
            <a:r>
              <a:rPr lang="fr-FR" dirty="0"/>
              <a:t> </a:t>
            </a:r>
            <a:r>
              <a:rPr dirty="0"/>
              <a:t>•  package version  0.</a:t>
            </a:r>
            <a:r>
              <a:rPr lang="fr-FR" dirty="0"/>
              <a:t>4</a:t>
            </a:r>
            <a:r>
              <a:rPr dirty="0"/>
              <a:t>.</a:t>
            </a:r>
            <a:r>
              <a:rPr lang="fr-FR" dirty="0"/>
              <a:t>0 </a:t>
            </a:r>
            <a:r>
              <a:rPr dirty="0"/>
              <a:t>•  Updated: 201</a:t>
            </a:r>
            <a:r>
              <a:rPr lang="fr-FR" dirty="0"/>
              <a:t>9</a:t>
            </a:r>
            <a:r>
              <a:rPr dirty="0"/>
              <a:t>-0</a:t>
            </a:r>
            <a:r>
              <a:rPr lang="fr-FR" dirty="0"/>
              <a:t>6</a:t>
            </a:r>
            <a:endParaRPr dirty="0"/>
          </a:p>
        </p:txBody>
      </p:sp>
      <p:sp>
        <p:nvSpPr>
          <p:cNvPr id="153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Thank you for making a new cheatsheet for R! These cheatsheets have an important job:"/>
          <p:cNvSpPr txBox="1"/>
          <p:nvPr/>
        </p:nvSpPr>
        <p:spPr>
          <a:xfrm>
            <a:off x="323328" y="1727200"/>
            <a:ext cx="3116210" cy="448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fr-FR" dirty="0"/>
              <a:t>bs4Dash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Bootstrap</a:t>
            </a:r>
            <a:r>
              <a:rPr lang="fr-FR" dirty="0"/>
              <a:t> 4 version of </a:t>
            </a:r>
            <a:r>
              <a:rPr lang="fr-FR" dirty="0" err="1"/>
              <a:t>shinydashboard</a:t>
            </a:r>
            <a:r>
              <a:rPr lang="fr-FR" dirty="0"/>
              <a:t>. </a:t>
            </a:r>
          </a:p>
        </p:txBody>
      </p:sp>
      <p:sp>
        <p:nvSpPr>
          <p:cNvPr id="160" name="Use a layout that flows and makes it easy to zero in on specific topics."/>
          <p:cNvSpPr txBox="1"/>
          <p:nvPr/>
        </p:nvSpPr>
        <p:spPr>
          <a:xfrm>
            <a:off x="308592" y="3302714"/>
            <a:ext cx="3038438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1" name="Use visualizations to explain concepts quickly and concisely."/>
          <p:cNvSpPr txBox="1"/>
          <p:nvPr/>
        </p:nvSpPr>
        <p:spPr>
          <a:xfrm>
            <a:off x="322522" y="5856007"/>
            <a:ext cx="3080328" cy="403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162" name="Use visual elements to make the sheet scannable."/>
          <p:cNvSpPr txBox="1"/>
          <p:nvPr/>
        </p:nvSpPr>
        <p:spPr>
          <a:xfrm>
            <a:off x="335251" y="6763883"/>
            <a:ext cx="3159776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fr-FR" dirty="0"/>
              <a:t>bs4DashPage() </a:t>
            </a:r>
            <a:r>
              <a:rPr lang="fr-FR" dirty="0" err="1"/>
              <a:t>is</a:t>
            </a:r>
            <a:r>
              <a:rPr lang="fr-FR" dirty="0"/>
              <a:t> the page </a:t>
            </a:r>
            <a:r>
              <a:rPr lang="fr-FR" dirty="0" err="1"/>
              <a:t>wrapper</a:t>
            </a:r>
            <a:r>
              <a:rPr lang="fr-FR" dirty="0"/>
              <a:t>. </a:t>
            </a:r>
            <a:r>
              <a:rPr lang="fr-FR" dirty="0" err="1"/>
              <a:t>Compared</a:t>
            </a:r>
            <a:r>
              <a:rPr lang="fr-FR" dirty="0"/>
              <a:t> to </a:t>
            </a:r>
            <a:r>
              <a:rPr lang="fr-FR" dirty="0" err="1"/>
              <a:t>shinydashboard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include</a:t>
            </a:r>
            <a:r>
              <a:rPr lang="fr-FR" dirty="0"/>
              <a:t> an extra right </a:t>
            </a:r>
            <a:r>
              <a:rPr lang="fr-FR" dirty="0" err="1"/>
              <a:t>sidebar</a:t>
            </a:r>
            <a:r>
              <a:rPr lang="fr-FR" dirty="0"/>
              <a:t>, a </a:t>
            </a:r>
            <a:r>
              <a:rPr lang="fr-FR" dirty="0" err="1"/>
              <a:t>pre</a:t>
            </a:r>
            <a:r>
              <a:rPr lang="fr-FR" dirty="0"/>
              <a:t>-loader and </a:t>
            </a:r>
            <a:r>
              <a:rPr lang="fr-FR" dirty="0" err="1"/>
              <a:t>even</a:t>
            </a:r>
            <a:r>
              <a:rPr lang="fr-FR" dirty="0"/>
              <a:t> select the </a:t>
            </a:r>
            <a:r>
              <a:rPr lang="fr-FR" dirty="0" err="1"/>
              <a:t>dashboard</a:t>
            </a:r>
            <a:r>
              <a:rPr lang="fr-FR" dirty="0"/>
              <a:t> </a:t>
            </a:r>
            <a:r>
              <a:rPr lang="fr-FR" dirty="0" err="1"/>
              <a:t>theme</a:t>
            </a:r>
            <a:r>
              <a:rPr lang="fr-FR" dirty="0"/>
              <a:t> (</a:t>
            </a:r>
            <a:r>
              <a:rPr lang="fr-FR" dirty="0" err="1"/>
              <a:t>classic</a:t>
            </a:r>
            <a:r>
              <a:rPr lang="fr-FR" dirty="0"/>
              <a:t> or </a:t>
            </a:r>
            <a:r>
              <a:rPr lang="fr-FR" dirty="0" err="1"/>
              <a:t>old</a:t>
            </a:r>
            <a:r>
              <a:rPr lang="fr-FR" dirty="0"/>
              <a:t> </a:t>
            </a:r>
            <a:r>
              <a:rPr lang="fr-FR" dirty="0" err="1"/>
              <a:t>school</a:t>
            </a:r>
            <a:r>
              <a:rPr lang="fr-FR" dirty="0"/>
              <a:t>)…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fr-FR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85" name="Layout Suggestions"/>
          <p:cNvSpPr txBox="1"/>
          <p:nvPr/>
        </p:nvSpPr>
        <p:spPr>
          <a:xfrm>
            <a:off x="4320825" y="1250146"/>
            <a:ext cx="226183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 err="1"/>
              <a:t>Layout</a:t>
            </a:r>
            <a:r>
              <a:rPr lang="fr-FR" dirty="0"/>
              <a:t> </a:t>
            </a:r>
            <a:r>
              <a:rPr lang="fr-FR" dirty="0" err="1"/>
              <a:t>Overview</a:t>
            </a:r>
            <a:endParaRPr dirty="0"/>
          </a:p>
        </p:txBody>
      </p:sp>
      <p:sp>
        <p:nvSpPr>
          <p:cNvPr id="186" name="Line"/>
          <p:cNvSpPr/>
          <p:nvPr/>
        </p:nvSpPr>
        <p:spPr>
          <a:xfrm>
            <a:off x="4190734" y="1203485"/>
            <a:ext cx="8362509" cy="1753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0C27BEC0-ED5A-584A-8475-66EB14457C3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r="45972"/>
          <a:stretch/>
        </p:blipFill>
        <p:spPr>
          <a:xfrm>
            <a:off x="220034" y="9842213"/>
            <a:ext cx="2442742" cy="762000"/>
          </a:xfrm>
          <a:prstGeom prst="rect">
            <a:avLst/>
          </a:prstGeom>
        </p:spPr>
      </p:pic>
      <p:sp>
        <p:nvSpPr>
          <p:cNvPr id="292" name="Group">
            <a:extLst>
              <a:ext uri="{FF2B5EF4-FFF2-40B4-BE49-F238E27FC236}">
                <a16:creationId xmlns:a16="http://schemas.microsoft.com/office/drawing/2014/main" id="{E8C825FB-6A03-3144-B08D-CAEBFB0784E9}"/>
              </a:ext>
            </a:extLst>
          </p:cNvPr>
          <p:cNvSpPr/>
          <p:nvPr/>
        </p:nvSpPr>
        <p:spPr>
          <a:xfrm>
            <a:off x="7140725" y="2625954"/>
            <a:ext cx="6487753" cy="432492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96" name="ggplot(mpg, aes(hwy, cty)) +…">
            <a:extLst>
              <a:ext uri="{FF2B5EF4-FFF2-40B4-BE49-F238E27FC236}">
                <a16:creationId xmlns:a16="http://schemas.microsoft.com/office/drawing/2014/main" id="{90474832-4648-0C46-B881-566280C00742}"/>
              </a:ext>
            </a:extLst>
          </p:cNvPr>
          <p:cNvSpPr txBox="1"/>
          <p:nvPr/>
        </p:nvSpPr>
        <p:spPr>
          <a:xfrm>
            <a:off x="291339" y="2424130"/>
            <a:ext cx="3190959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library</a:t>
            </a:r>
            <a:r>
              <a:rPr lang="fr-FR" dirty="0"/>
              <a:t>(</a:t>
            </a:r>
            <a:r>
              <a:rPr lang="fr-FR" dirty="0" err="1"/>
              <a:t>shiny</a:t>
            </a:r>
            <a:r>
              <a:rPr lang="fr-FR" dirty="0"/>
              <a:t>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library</a:t>
            </a:r>
            <a:r>
              <a:rPr lang="fr-FR" dirty="0"/>
              <a:t>(bs4Dash)</a:t>
            </a:r>
            <a:endParaRPr dirty="0"/>
          </a:p>
        </p:txBody>
      </p:sp>
      <p:sp>
        <p:nvSpPr>
          <p:cNvPr id="297" name="ggplot(mpg, aes(hwy, cty)) +…">
            <a:extLst>
              <a:ext uri="{FF2B5EF4-FFF2-40B4-BE49-F238E27FC236}">
                <a16:creationId xmlns:a16="http://schemas.microsoft.com/office/drawing/2014/main" id="{2D19AB4C-5C7F-324C-B764-E9309EE8DD47}"/>
              </a:ext>
            </a:extLst>
          </p:cNvPr>
          <p:cNvSpPr txBox="1"/>
          <p:nvPr/>
        </p:nvSpPr>
        <p:spPr>
          <a:xfrm>
            <a:off x="291339" y="3395233"/>
            <a:ext cx="3608219" cy="3249527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 err="1">
                <a:sym typeface="Menlo"/>
              </a:rPr>
              <a:t>shiny</a:t>
            </a:r>
            <a:r>
              <a:rPr lang="fr-FR" b="0" dirty="0">
                <a:sym typeface="Menlo"/>
              </a:rPr>
              <a:t>::</a:t>
            </a:r>
            <a:r>
              <a:rPr lang="fr-FR" b="0" dirty="0">
                <a:sym typeface="Menlo"/>
                <a:hlinkClick r:id="rId9"/>
              </a:rPr>
              <a:t>shinyApp</a:t>
            </a:r>
            <a:r>
              <a:rPr lang="fr-FR" b="0" dirty="0">
                <a:sym typeface="Menlo"/>
              </a:rPr>
              <a:t>(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</a:t>
            </a:r>
            <a:r>
              <a:rPr lang="fr-FR" b="0" dirty="0" err="1">
                <a:sym typeface="Menlo"/>
              </a:rPr>
              <a:t>ui</a:t>
            </a:r>
            <a:r>
              <a:rPr lang="fr-FR" b="0" dirty="0">
                <a:sym typeface="Menlo"/>
              </a:rPr>
              <a:t> = </a:t>
            </a:r>
            <a:r>
              <a:rPr lang="fr-FR" b="0" dirty="0">
                <a:sym typeface="Menlo"/>
                <a:hlinkClick r:id="rId10"/>
              </a:rPr>
              <a:t>bs4DashPage</a:t>
            </a:r>
            <a:r>
              <a:rPr lang="fr-FR" b="0" dirty="0">
                <a:sym typeface="Menlo"/>
              </a:rPr>
              <a:t>(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old_school</a:t>
            </a:r>
            <a:r>
              <a:rPr lang="fr-FR" b="0" dirty="0">
                <a:sym typeface="Menlo"/>
              </a:rPr>
              <a:t> = FALSE,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sidebar_collapsed</a:t>
            </a:r>
            <a:r>
              <a:rPr lang="fr-FR" b="0" dirty="0">
                <a:sym typeface="Menlo"/>
              </a:rPr>
              <a:t> = FALSE,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controlbar_collapsed</a:t>
            </a:r>
            <a:r>
              <a:rPr lang="fr-FR" b="0" dirty="0">
                <a:sym typeface="Menlo"/>
              </a:rPr>
              <a:t> = FALSE,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enable_preloader</a:t>
            </a:r>
            <a:r>
              <a:rPr lang="fr-FR" b="0" dirty="0">
                <a:sym typeface="Menlo"/>
              </a:rPr>
              <a:t> = FALSE,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loading_duration</a:t>
            </a:r>
            <a:r>
              <a:rPr lang="fr-FR" b="0" dirty="0">
                <a:sym typeface="Menlo"/>
              </a:rPr>
              <a:t> = 2,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loading_background</a:t>
            </a:r>
            <a:r>
              <a:rPr lang="fr-FR" b="0" dirty="0">
                <a:sym typeface="Menlo"/>
              </a:rPr>
              <a:t> = "#1E90FF",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title</a:t>
            </a:r>
            <a:r>
              <a:rPr lang="fr-FR" b="0" dirty="0">
                <a:sym typeface="Menlo"/>
              </a:rPr>
              <a:t> = "Basic Dashboard",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navbar</a:t>
            </a:r>
            <a:r>
              <a:rPr lang="fr-FR" b="0" dirty="0">
                <a:sym typeface="Menlo"/>
              </a:rPr>
              <a:t> = </a:t>
            </a:r>
            <a:r>
              <a:rPr lang="fr-FR" b="0" dirty="0">
                <a:sym typeface="Menlo"/>
                <a:hlinkClick r:id="rId11"/>
              </a:rPr>
              <a:t>bs4DashNavbar</a:t>
            </a:r>
            <a:r>
              <a:rPr lang="fr-FR" b="0" dirty="0">
                <a:sym typeface="Menlo"/>
              </a:rPr>
              <a:t>(),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sidebar</a:t>
            </a:r>
            <a:r>
              <a:rPr lang="fr-FR" b="0" dirty="0">
                <a:sym typeface="Menlo"/>
              </a:rPr>
              <a:t> = </a:t>
            </a:r>
            <a:r>
              <a:rPr lang="fr-FR" b="0" dirty="0">
                <a:sym typeface="Menlo"/>
                <a:hlinkClick r:id="rId12"/>
              </a:rPr>
              <a:t>bs4DashSidebar</a:t>
            </a:r>
            <a:r>
              <a:rPr lang="fr-FR" b="0" dirty="0">
                <a:sym typeface="Menlo"/>
              </a:rPr>
              <a:t>(),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controlbar</a:t>
            </a:r>
            <a:r>
              <a:rPr lang="fr-FR" b="0" dirty="0">
                <a:sym typeface="Menlo"/>
              </a:rPr>
              <a:t> = </a:t>
            </a:r>
            <a:r>
              <a:rPr lang="fr-FR" b="0" dirty="0">
                <a:sym typeface="Menlo"/>
                <a:hlinkClick r:id="rId13"/>
              </a:rPr>
              <a:t>bs4DashControlbar</a:t>
            </a:r>
            <a:r>
              <a:rPr lang="fr-FR" b="0" dirty="0">
                <a:sym typeface="Menlo"/>
              </a:rPr>
              <a:t>(),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footer</a:t>
            </a:r>
            <a:r>
              <a:rPr lang="fr-FR" b="0" dirty="0">
                <a:sym typeface="Menlo"/>
              </a:rPr>
              <a:t> = </a:t>
            </a:r>
            <a:r>
              <a:rPr lang="fr-FR" b="0" dirty="0">
                <a:sym typeface="Menlo"/>
                <a:hlinkClick r:id="rId14"/>
              </a:rPr>
              <a:t>bs4DashFooter</a:t>
            </a:r>
            <a:r>
              <a:rPr lang="fr-FR" b="0" dirty="0">
                <a:sym typeface="Menlo"/>
              </a:rPr>
              <a:t>(),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body = </a:t>
            </a:r>
            <a:r>
              <a:rPr lang="fr-FR" b="0" dirty="0">
                <a:sym typeface="Menlo"/>
                <a:hlinkClick r:id="rId15"/>
              </a:rPr>
              <a:t>bs4DashBody</a:t>
            </a:r>
            <a:r>
              <a:rPr lang="fr-FR" b="0" dirty="0">
                <a:sym typeface="Menlo"/>
              </a:rPr>
              <a:t>()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),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server = </a:t>
            </a:r>
            <a:r>
              <a:rPr lang="fr-FR" b="0" dirty="0" err="1">
                <a:sym typeface="Menlo"/>
              </a:rPr>
              <a:t>function</a:t>
            </a:r>
            <a:r>
              <a:rPr lang="fr-FR" b="0" dirty="0">
                <a:sym typeface="Menlo"/>
              </a:rPr>
              <a:t>(input, output) {}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)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9F2388-97EE-0446-B690-FB2C96019195}"/>
              </a:ext>
            </a:extLst>
          </p:cNvPr>
          <p:cNvSpPr/>
          <p:nvPr/>
        </p:nvSpPr>
        <p:spPr>
          <a:xfrm>
            <a:off x="241300" y="3013530"/>
            <a:ext cx="2484976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0"/>
              </a:spcBef>
              <a:buClr>
                <a:schemeClr val="bg2">
                  <a:lumMod val="10000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</a:defRPr>
            </a:pPr>
            <a:r>
              <a:rPr lang="fr-FR" dirty="0" err="1"/>
              <a:t>Below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main page  structure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D7A0F89-A900-CE49-99FB-4D9B88ACFEB9}"/>
              </a:ext>
            </a:extLst>
          </p:cNvPr>
          <p:cNvSpPr txBox="1"/>
          <p:nvPr/>
        </p:nvSpPr>
        <p:spPr>
          <a:xfrm>
            <a:off x="291339" y="7512366"/>
            <a:ext cx="3025059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Alternatively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you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fr-FR" b="0" dirty="0" err="1">
                <a:solidFill>
                  <a:schemeClr val="bg2">
                    <a:lumMod val="10000"/>
                  </a:schemeClr>
                </a:solidFill>
              </a:rPr>
              <a:t>can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embed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bs4Dash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elements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in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vanilla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shiny</a:t>
            </a:r>
            <a:r>
              <a:rPr lang="fr-FR" b="0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kumimoji="0" lang="fr-FR" sz="12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sym typeface="Source Sans Pro"/>
            </a:endParaRPr>
          </a:p>
        </p:txBody>
      </p:sp>
      <p:sp>
        <p:nvSpPr>
          <p:cNvPr id="51" name="ggplot(mpg, aes(hwy, cty)) +…">
            <a:extLst>
              <a:ext uri="{FF2B5EF4-FFF2-40B4-BE49-F238E27FC236}">
                <a16:creationId xmlns:a16="http://schemas.microsoft.com/office/drawing/2014/main" id="{7A776523-7C64-2D4D-BC4E-59B0D4A1D409}"/>
              </a:ext>
            </a:extLst>
          </p:cNvPr>
          <p:cNvSpPr txBox="1"/>
          <p:nvPr/>
        </p:nvSpPr>
        <p:spPr>
          <a:xfrm>
            <a:off x="344039" y="8236153"/>
            <a:ext cx="3190959" cy="1402867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library</a:t>
            </a:r>
            <a:r>
              <a:rPr lang="fr-FR" dirty="0"/>
              <a:t>(</a:t>
            </a:r>
            <a:r>
              <a:rPr lang="fr-FR" dirty="0" err="1"/>
              <a:t>shinyWidgets</a:t>
            </a:r>
            <a:r>
              <a:rPr lang="fr-FR" dirty="0"/>
              <a:t>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shinyApp</a:t>
            </a:r>
            <a:r>
              <a:rPr lang="fr-FR" dirty="0"/>
              <a:t>(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</a:t>
            </a:r>
            <a:r>
              <a:rPr lang="fr-FR" dirty="0" err="1"/>
              <a:t>ui</a:t>
            </a:r>
            <a:r>
              <a:rPr lang="fr-FR" dirty="0"/>
              <a:t> = </a:t>
            </a:r>
            <a:r>
              <a:rPr lang="fr-FR" dirty="0" err="1"/>
              <a:t>fluidPage</a:t>
            </a:r>
            <a:r>
              <a:rPr lang="fr-FR" dirty="0"/>
              <a:t>(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 useBs4Dash(),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 …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)</a:t>
            </a:r>
            <a:endParaRPr dirty="0"/>
          </a:p>
        </p:txBody>
      </p:sp>
      <p:sp>
        <p:nvSpPr>
          <p:cNvPr id="59" name="Line">
            <a:extLst>
              <a:ext uri="{FF2B5EF4-FFF2-40B4-BE49-F238E27FC236}">
                <a16:creationId xmlns:a16="http://schemas.microsoft.com/office/drawing/2014/main" id="{B8AD09D8-B81C-C040-9DF1-C7D5D86A32B8}"/>
              </a:ext>
            </a:extLst>
          </p:cNvPr>
          <p:cNvSpPr/>
          <p:nvPr/>
        </p:nvSpPr>
        <p:spPr>
          <a:xfrm flipV="1">
            <a:off x="4283459" y="7253962"/>
            <a:ext cx="6103885" cy="19312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" name="Basics">
            <a:extLst>
              <a:ext uri="{FF2B5EF4-FFF2-40B4-BE49-F238E27FC236}">
                <a16:creationId xmlns:a16="http://schemas.microsoft.com/office/drawing/2014/main" id="{BF51BDF3-6961-124C-B89B-3F61ABF10B7E}"/>
              </a:ext>
            </a:extLst>
          </p:cNvPr>
          <p:cNvSpPr txBox="1"/>
          <p:nvPr/>
        </p:nvSpPr>
        <p:spPr>
          <a:xfrm>
            <a:off x="10626609" y="7375746"/>
            <a:ext cx="79348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 err="1"/>
              <a:t>Cards</a:t>
            </a:r>
            <a:endParaRPr dirty="0"/>
          </a:p>
        </p:txBody>
      </p:sp>
      <p:sp>
        <p:nvSpPr>
          <p:cNvPr id="66" name="Group">
            <a:extLst>
              <a:ext uri="{FF2B5EF4-FFF2-40B4-BE49-F238E27FC236}">
                <a16:creationId xmlns:a16="http://schemas.microsoft.com/office/drawing/2014/main" id="{B7296B46-AD36-5C49-B11B-F0B8027B0F97}"/>
              </a:ext>
            </a:extLst>
          </p:cNvPr>
          <p:cNvSpPr/>
          <p:nvPr/>
        </p:nvSpPr>
        <p:spPr>
          <a:xfrm>
            <a:off x="10729668" y="7888808"/>
            <a:ext cx="2807982" cy="208114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68" name="Basics">
            <a:extLst>
              <a:ext uri="{FF2B5EF4-FFF2-40B4-BE49-F238E27FC236}">
                <a16:creationId xmlns:a16="http://schemas.microsoft.com/office/drawing/2014/main" id="{830E9BB8-BB1E-9A4F-979B-49A210098D52}"/>
              </a:ext>
            </a:extLst>
          </p:cNvPr>
          <p:cNvSpPr txBox="1"/>
          <p:nvPr/>
        </p:nvSpPr>
        <p:spPr>
          <a:xfrm>
            <a:off x="4305355" y="7353078"/>
            <a:ext cx="169918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/>
              <a:t>Light </a:t>
            </a:r>
            <a:r>
              <a:rPr lang="fr-FR" dirty="0" err="1"/>
              <a:t>Theme</a:t>
            </a:r>
            <a:endParaRPr dirty="0"/>
          </a:p>
        </p:txBody>
      </p:sp>
      <p:sp>
        <p:nvSpPr>
          <p:cNvPr id="69" name="Group">
            <a:extLst>
              <a:ext uri="{FF2B5EF4-FFF2-40B4-BE49-F238E27FC236}">
                <a16:creationId xmlns:a16="http://schemas.microsoft.com/office/drawing/2014/main" id="{5AA9851F-2062-8640-8600-CAF4AC869566}"/>
              </a:ext>
            </a:extLst>
          </p:cNvPr>
          <p:cNvSpPr/>
          <p:nvPr/>
        </p:nvSpPr>
        <p:spPr>
          <a:xfrm>
            <a:off x="4225258" y="7715215"/>
            <a:ext cx="3590005" cy="2254744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7" name="Line">
            <a:extLst>
              <a:ext uri="{FF2B5EF4-FFF2-40B4-BE49-F238E27FC236}">
                <a16:creationId xmlns:a16="http://schemas.microsoft.com/office/drawing/2014/main" id="{3489B974-3857-D849-9D6F-9B58107430F9}"/>
              </a:ext>
            </a:extLst>
          </p:cNvPr>
          <p:cNvSpPr/>
          <p:nvPr/>
        </p:nvSpPr>
        <p:spPr>
          <a:xfrm>
            <a:off x="10606218" y="7244467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0" name="ggplot(mpg, aes(hwy, cty)) +…">
            <a:extLst>
              <a:ext uri="{FF2B5EF4-FFF2-40B4-BE49-F238E27FC236}">
                <a16:creationId xmlns:a16="http://schemas.microsoft.com/office/drawing/2014/main" id="{CED305D5-19CB-B548-AA07-36A2C42422D5}"/>
              </a:ext>
            </a:extLst>
          </p:cNvPr>
          <p:cNvSpPr txBox="1"/>
          <p:nvPr/>
        </p:nvSpPr>
        <p:spPr>
          <a:xfrm>
            <a:off x="11628384" y="7396307"/>
            <a:ext cx="1088744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bs4Card(…)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EB634FFA-2F7C-F349-AC03-F150B9E25501}"/>
              </a:ext>
            </a:extLst>
          </p:cNvPr>
          <p:cNvSpPr/>
          <p:nvPr/>
        </p:nvSpPr>
        <p:spPr>
          <a:xfrm>
            <a:off x="9108141" y="1348831"/>
            <a:ext cx="1111624" cy="1143357"/>
          </a:xfrm>
          <a:custGeom>
            <a:avLst/>
            <a:gdLst>
              <a:gd name="connsiteX0" fmla="*/ 1111624 w 1111624"/>
              <a:gd name="connsiteY0" fmla="*/ 67593 h 1143357"/>
              <a:gd name="connsiteX1" fmla="*/ 645459 w 1111624"/>
              <a:gd name="connsiteY1" fmla="*/ 49663 h 1143357"/>
              <a:gd name="connsiteX2" fmla="*/ 107577 w 1111624"/>
              <a:gd name="connsiteY2" fmla="*/ 623404 h 1143357"/>
              <a:gd name="connsiteX3" fmla="*/ 0 w 1111624"/>
              <a:gd name="connsiteY3" fmla="*/ 1143357 h 11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1624" h="1143357">
                <a:moveTo>
                  <a:pt x="1111624" y="67593"/>
                </a:moveTo>
                <a:cubicBezTo>
                  <a:pt x="962212" y="12310"/>
                  <a:pt x="812800" y="-42972"/>
                  <a:pt x="645459" y="49663"/>
                </a:cubicBezTo>
                <a:cubicBezTo>
                  <a:pt x="478118" y="142298"/>
                  <a:pt x="215153" y="441122"/>
                  <a:pt x="107577" y="623404"/>
                </a:cubicBezTo>
                <a:cubicBezTo>
                  <a:pt x="0" y="805686"/>
                  <a:pt x="0" y="974521"/>
                  <a:pt x="0" y="1143357"/>
                </a:cubicBezTo>
              </a:path>
            </a:pathLst>
          </a:cu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4DFAF0E3-A610-D54F-AF93-29AB2E0E5EA5}"/>
              </a:ext>
            </a:extLst>
          </p:cNvPr>
          <p:cNvSpPr/>
          <p:nvPr/>
        </p:nvSpPr>
        <p:spPr>
          <a:xfrm>
            <a:off x="9054353" y="1352475"/>
            <a:ext cx="1057835" cy="1067996"/>
          </a:xfrm>
          <a:custGeom>
            <a:avLst/>
            <a:gdLst>
              <a:gd name="connsiteX0" fmla="*/ 1057835 w 1057835"/>
              <a:gd name="connsiteY0" fmla="*/ 28090 h 1067996"/>
              <a:gd name="connsiteX1" fmla="*/ 663388 w 1057835"/>
              <a:gd name="connsiteY1" fmla="*/ 46019 h 1067996"/>
              <a:gd name="connsiteX2" fmla="*/ 197223 w 1057835"/>
              <a:gd name="connsiteY2" fmla="*/ 458396 h 1067996"/>
              <a:gd name="connsiteX3" fmla="*/ 0 w 1057835"/>
              <a:gd name="connsiteY3" fmla="*/ 1067996 h 106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835" h="1067996">
                <a:moveTo>
                  <a:pt x="1057835" y="28090"/>
                </a:moveTo>
                <a:cubicBezTo>
                  <a:pt x="932329" y="1195"/>
                  <a:pt x="806823" y="-25699"/>
                  <a:pt x="663388" y="46019"/>
                </a:cubicBezTo>
                <a:cubicBezTo>
                  <a:pt x="519953" y="117737"/>
                  <a:pt x="307788" y="288067"/>
                  <a:pt x="197223" y="458396"/>
                </a:cubicBezTo>
                <a:cubicBezTo>
                  <a:pt x="86658" y="628725"/>
                  <a:pt x="43329" y="848360"/>
                  <a:pt x="0" y="1067996"/>
                </a:cubicBezTo>
              </a:path>
            </a:pathLst>
          </a:cu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12" name="Image 1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FDD66C8-AAB0-4744-86DD-359635C837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343" y="2816068"/>
            <a:ext cx="6055689" cy="3672000"/>
          </a:xfrm>
          <a:prstGeom prst="rect">
            <a:avLst/>
          </a:prstGeom>
        </p:spPr>
      </p:pic>
      <p:sp>
        <p:nvSpPr>
          <p:cNvPr id="87" name="ggplot(mpg, aes(hwy, cty)) +…">
            <a:extLst>
              <a:ext uri="{FF2B5EF4-FFF2-40B4-BE49-F238E27FC236}">
                <a16:creationId xmlns:a16="http://schemas.microsoft.com/office/drawing/2014/main" id="{59AAE702-29FD-F749-BE14-C9E99C95FBCF}"/>
              </a:ext>
            </a:extLst>
          </p:cNvPr>
          <p:cNvSpPr txBox="1"/>
          <p:nvPr/>
        </p:nvSpPr>
        <p:spPr>
          <a:xfrm>
            <a:off x="9034687" y="1479556"/>
            <a:ext cx="4485111" cy="57187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r>
              <a:rPr lang="fr-FR" sz="1000" b="0" dirty="0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bs4DashNavbar(..., skin = "light", </a:t>
            </a:r>
            <a:r>
              <a:rPr lang="fr-FR" sz="1000" b="0" dirty="0" err="1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status</a:t>
            </a:r>
            <a:r>
              <a:rPr lang="fr-FR" sz="1000" b="0" dirty="0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"white", border = TRUE, </a:t>
            </a:r>
            <a:r>
              <a:rPr lang="fr-FR" sz="1000" b="0" dirty="0" err="1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sidebarIcon</a:t>
            </a:r>
            <a:r>
              <a:rPr lang="fr-FR" sz="1000" b="0" dirty="0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"bars", </a:t>
            </a:r>
            <a:r>
              <a:rPr lang="fr-FR" sz="1000" b="0" dirty="0" err="1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controlbarIcon</a:t>
            </a:r>
            <a:r>
              <a:rPr lang="fr-FR" sz="1000" b="0" dirty="0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"th", </a:t>
            </a:r>
            <a:r>
              <a:rPr lang="fr-FR" sz="1000" b="0" dirty="0" err="1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leftUi</a:t>
            </a:r>
            <a:r>
              <a:rPr lang="fr-FR" sz="1000" b="0" dirty="0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NULL, </a:t>
            </a:r>
            <a:r>
              <a:rPr lang="fr-FR" sz="1000" b="0" dirty="0" err="1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rightUi</a:t>
            </a:r>
            <a:r>
              <a:rPr lang="fr-FR" sz="1000" b="0" dirty="0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NULL, </a:t>
            </a:r>
            <a:r>
              <a:rPr lang="fr-FR" sz="1000" b="0" dirty="0" err="1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fixed</a:t>
            </a:r>
            <a:r>
              <a:rPr lang="fr-FR" sz="1000" b="0" dirty="0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FALSE)</a:t>
            </a:r>
          </a:p>
        </p:txBody>
      </p:sp>
      <p:sp>
        <p:nvSpPr>
          <p:cNvPr id="88" name="Bulle rectangulaire 87">
            <a:extLst>
              <a:ext uri="{FF2B5EF4-FFF2-40B4-BE49-F238E27FC236}">
                <a16:creationId xmlns:a16="http://schemas.microsoft.com/office/drawing/2014/main" id="{524701C8-33C4-F542-8A56-6AA3CA89F5E9}"/>
              </a:ext>
            </a:extLst>
          </p:cNvPr>
          <p:cNvSpPr/>
          <p:nvPr/>
        </p:nvSpPr>
        <p:spPr>
          <a:xfrm>
            <a:off x="7082495" y="2361715"/>
            <a:ext cx="1543020" cy="257939"/>
          </a:xfrm>
          <a:prstGeom prst="wedgeRectCallout">
            <a:avLst>
              <a:gd name="adj1" fmla="val -19850"/>
              <a:gd name="adj2" fmla="val 118332"/>
            </a:avLst>
          </a:prstGeom>
          <a:blipFill rotWithShape="1">
            <a:blip r:embed="rId17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bs4DashSidebar()</a:t>
            </a:r>
          </a:p>
        </p:txBody>
      </p:sp>
      <p:sp>
        <p:nvSpPr>
          <p:cNvPr id="89" name="ggplot(mpg, aes(hwy, cty)) +…">
            <a:extLst>
              <a:ext uri="{FF2B5EF4-FFF2-40B4-BE49-F238E27FC236}">
                <a16:creationId xmlns:a16="http://schemas.microsoft.com/office/drawing/2014/main" id="{A0DC6511-974A-D84A-A8D5-7955B78E9BBD}"/>
              </a:ext>
            </a:extLst>
          </p:cNvPr>
          <p:cNvSpPr txBox="1"/>
          <p:nvPr/>
        </p:nvSpPr>
        <p:spPr>
          <a:xfrm>
            <a:off x="4564650" y="2316794"/>
            <a:ext cx="1678003" cy="2640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sz="1000" b="0" dirty="0">
                <a:sym typeface="Menlo"/>
              </a:rPr>
              <a:t>bs4DashSidebar(...)</a:t>
            </a:r>
          </a:p>
        </p:txBody>
      </p:sp>
      <p:sp>
        <p:nvSpPr>
          <p:cNvPr id="90" name="Bulle rectangulaire 89">
            <a:extLst>
              <a:ext uri="{FF2B5EF4-FFF2-40B4-BE49-F238E27FC236}">
                <a16:creationId xmlns:a16="http://schemas.microsoft.com/office/drawing/2014/main" id="{03A0418C-8EC0-0146-9037-83B5CCC34400}"/>
              </a:ext>
            </a:extLst>
          </p:cNvPr>
          <p:cNvSpPr/>
          <p:nvPr/>
        </p:nvSpPr>
        <p:spPr>
          <a:xfrm>
            <a:off x="11856947" y="5335585"/>
            <a:ext cx="1543020" cy="257939"/>
          </a:xfrm>
          <a:prstGeom prst="wedgeRectCallout">
            <a:avLst>
              <a:gd name="adj1" fmla="val -22080"/>
              <a:gd name="adj2" fmla="val -124733"/>
            </a:avLst>
          </a:prstGeom>
          <a:blipFill rotWithShape="1">
            <a:blip r:embed="rId17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bs4DashControlbar()</a:t>
            </a:r>
          </a:p>
        </p:txBody>
      </p:sp>
      <p:sp>
        <p:nvSpPr>
          <p:cNvPr id="91" name="Bulle rectangulaire 90">
            <a:extLst>
              <a:ext uri="{FF2B5EF4-FFF2-40B4-BE49-F238E27FC236}">
                <a16:creationId xmlns:a16="http://schemas.microsoft.com/office/drawing/2014/main" id="{0310900C-CE60-C64F-97BB-B838C6A78A8C}"/>
              </a:ext>
            </a:extLst>
          </p:cNvPr>
          <p:cNvSpPr/>
          <p:nvPr/>
        </p:nvSpPr>
        <p:spPr>
          <a:xfrm>
            <a:off x="10276992" y="2649228"/>
            <a:ext cx="1727427" cy="257939"/>
          </a:xfrm>
          <a:prstGeom prst="wedgeRectCallout">
            <a:avLst>
              <a:gd name="adj1" fmla="val -20530"/>
              <a:gd name="adj2" fmla="val 103894"/>
            </a:avLst>
          </a:prstGeom>
          <a:blipFill rotWithShape="1">
            <a:blip r:embed="rId17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bs4DashNavbar()</a:t>
            </a:r>
          </a:p>
        </p:txBody>
      </p:sp>
      <p:sp>
        <p:nvSpPr>
          <p:cNvPr id="92" name="ggplot(mpg, aes(hwy, cty)) +…">
            <a:extLst>
              <a:ext uri="{FF2B5EF4-FFF2-40B4-BE49-F238E27FC236}">
                <a16:creationId xmlns:a16="http://schemas.microsoft.com/office/drawing/2014/main" id="{280B6157-241A-BD45-8D30-AB35F51CBE9E}"/>
              </a:ext>
            </a:extLst>
          </p:cNvPr>
          <p:cNvSpPr txBox="1"/>
          <p:nvPr/>
        </p:nvSpPr>
        <p:spPr>
          <a:xfrm>
            <a:off x="11952752" y="5659318"/>
            <a:ext cx="1584898" cy="725759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sz="1000" b="0" dirty="0">
                <a:sym typeface="Menlo"/>
              </a:rPr>
              <a:t>bs4DashControlbar(..., skin = "</a:t>
            </a:r>
            <a:r>
              <a:rPr lang="fr-FR" sz="1000" b="0" dirty="0" err="1">
                <a:sym typeface="Menlo"/>
              </a:rPr>
              <a:t>dark</a:t>
            </a:r>
            <a:r>
              <a:rPr lang="fr-FR" sz="1000" b="0" dirty="0">
                <a:sym typeface="Menlo"/>
              </a:rPr>
              <a:t>", </a:t>
            </a:r>
            <a:r>
              <a:rPr lang="fr-FR" sz="1000" b="0" dirty="0" err="1">
                <a:sym typeface="Menlo"/>
              </a:rPr>
              <a:t>title</a:t>
            </a:r>
            <a:r>
              <a:rPr lang="fr-FR" sz="1000" b="0" dirty="0">
                <a:sym typeface="Menlo"/>
              </a:rPr>
              <a:t> = NULL, </a:t>
            </a:r>
            <a:r>
              <a:rPr lang="fr-FR" sz="1000" b="0" dirty="0" err="1">
                <a:sym typeface="Menlo"/>
              </a:rPr>
              <a:t>width</a:t>
            </a:r>
            <a:r>
              <a:rPr lang="fr-FR" sz="1000" b="0" dirty="0">
                <a:sym typeface="Menlo"/>
              </a:rPr>
              <a:t> = 250)</a:t>
            </a:r>
          </a:p>
        </p:txBody>
      </p:sp>
      <p:pic>
        <p:nvPicPr>
          <p:cNvPr id="19" name="Image 1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5CBFEB0-E540-2A43-A1F4-A5DFF58EC2F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544" y="7808977"/>
            <a:ext cx="3387725" cy="2054225"/>
          </a:xfrm>
          <a:prstGeom prst="rect">
            <a:avLst/>
          </a:prstGeom>
        </p:spPr>
      </p:pic>
      <p:sp>
        <p:nvSpPr>
          <p:cNvPr id="93" name="ggplot(mpg, aes(hwy, cty)) +…">
            <a:extLst>
              <a:ext uri="{FF2B5EF4-FFF2-40B4-BE49-F238E27FC236}">
                <a16:creationId xmlns:a16="http://schemas.microsoft.com/office/drawing/2014/main" id="{B8282832-A4FD-D841-8090-8FBB60195607}"/>
              </a:ext>
            </a:extLst>
          </p:cNvPr>
          <p:cNvSpPr txBox="1"/>
          <p:nvPr/>
        </p:nvSpPr>
        <p:spPr>
          <a:xfrm>
            <a:off x="7921935" y="8965267"/>
            <a:ext cx="1865003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bs4DashSidebar(..., skin = "light")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bs4DashControlbar(..., skin = "light")</a:t>
            </a:r>
          </a:p>
        </p:txBody>
      </p:sp>
      <p:pic>
        <p:nvPicPr>
          <p:cNvPr id="23" name="Image 2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9A1AF8D-6958-7A40-A3E4-84BBE6759A3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553" y="7990037"/>
            <a:ext cx="2545080" cy="186309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318D16A-13AF-8D42-9186-28878609FE3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65829" y="5943298"/>
            <a:ext cx="2929255" cy="2146935"/>
          </a:xfrm>
          <a:prstGeom prst="rect">
            <a:avLst/>
          </a:prstGeom>
        </p:spPr>
      </p:pic>
      <p:sp>
        <p:nvSpPr>
          <p:cNvPr id="94" name="ggplot(mpg, aes(hwy, cty)) +…">
            <a:extLst>
              <a:ext uri="{FF2B5EF4-FFF2-40B4-BE49-F238E27FC236}">
                <a16:creationId xmlns:a16="http://schemas.microsoft.com/office/drawing/2014/main" id="{17F68A37-C265-DA4F-843D-2655B6EF46F2}"/>
              </a:ext>
            </a:extLst>
          </p:cNvPr>
          <p:cNvSpPr txBox="1"/>
          <p:nvPr/>
        </p:nvSpPr>
        <p:spPr>
          <a:xfrm>
            <a:off x="-5237321" y="5534735"/>
            <a:ext cx="1814555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bs4GradientCard(…)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B13723C0-BD69-2647-A1E0-AD46DE76F66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2302214" y="107454"/>
            <a:ext cx="1049655" cy="1217295"/>
          </a:xfrm>
          <a:prstGeom prst="rect">
            <a:avLst/>
          </a:prstGeom>
        </p:spPr>
      </p:pic>
      <p:sp>
        <p:nvSpPr>
          <p:cNvPr id="71" name="Rectangle">
            <a:extLst>
              <a:ext uri="{FF2B5EF4-FFF2-40B4-BE49-F238E27FC236}">
                <a16:creationId xmlns:a16="http://schemas.microsoft.com/office/drawing/2014/main" id="{2B7EE09D-9FF8-D84A-BD16-15DC8079FA35}"/>
              </a:ext>
            </a:extLst>
          </p:cNvPr>
          <p:cNvSpPr/>
          <p:nvPr/>
        </p:nvSpPr>
        <p:spPr>
          <a:xfrm>
            <a:off x="324608" y="7616256"/>
            <a:ext cx="2806700" cy="372247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chemeClr val="accent1">
                  <a:lumMod val="60000"/>
                  <a:lumOff val="40000"/>
                  <a:alpha val="39000"/>
                </a:scheme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" name="ggplot(mpg, aes(hwy, cty)) +…">
            <a:extLst>
              <a:ext uri="{FF2B5EF4-FFF2-40B4-BE49-F238E27FC236}">
                <a16:creationId xmlns:a16="http://schemas.microsoft.com/office/drawing/2014/main" id="{5CBBA477-FFAF-7A42-A5CB-D5F14FCA928D}"/>
              </a:ext>
            </a:extLst>
          </p:cNvPr>
          <p:cNvSpPr txBox="1"/>
          <p:nvPr/>
        </p:nvSpPr>
        <p:spPr>
          <a:xfrm>
            <a:off x="4464410" y="3263924"/>
            <a:ext cx="1938355" cy="2640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sz="1000" b="0" dirty="0">
                <a:sym typeface="Menlo"/>
              </a:rPr>
              <a:t>bs4SidebarMenu(...)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4BE2B1-77D0-5141-99D1-AD4D6BBFC13D}"/>
              </a:ext>
            </a:extLst>
          </p:cNvPr>
          <p:cNvSpPr/>
          <p:nvPr/>
        </p:nvSpPr>
        <p:spPr>
          <a:xfrm>
            <a:off x="7344278" y="3169842"/>
            <a:ext cx="1329805" cy="3309598"/>
          </a:xfrm>
          <a:prstGeom prst="rect">
            <a:avLst/>
          </a:prstGeom>
          <a:solidFill>
            <a:srgbClr val="FFC000">
              <a:alpha val="41000"/>
            </a:srgb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Parenthèse ouvrante 12">
            <a:extLst>
              <a:ext uri="{FF2B5EF4-FFF2-40B4-BE49-F238E27FC236}">
                <a16:creationId xmlns:a16="http://schemas.microsoft.com/office/drawing/2014/main" id="{C1030501-25B3-5A4B-AABD-4EB022E8A99A}"/>
              </a:ext>
            </a:extLst>
          </p:cNvPr>
          <p:cNvSpPr/>
          <p:nvPr/>
        </p:nvSpPr>
        <p:spPr>
          <a:xfrm>
            <a:off x="6779761" y="3142796"/>
            <a:ext cx="399982" cy="3405247"/>
          </a:xfrm>
          <a:prstGeom prst="leftBracke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8165D80-AD5D-394D-A3DC-E7EDB3BA42D7}"/>
              </a:ext>
            </a:extLst>
          </p:cNvPr>
          <p:cNvSpPr txBox="1"/>
          <p:nvPr/>
        </p:nvSpPr>
        <p:spPr>
          <a:xfrm>
            <a:off x="11847913" y="6457124"/>
            <a:ext cx="183879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Pass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your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content in the … argument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6B3BCED3-03B7-064A-BDCC-6E4DE0CD09D6}"/>
              </a:ext>
            </a:extLst>
          </p:cNvPr>
          <p:cNvSpPr txBox="1"/>
          <p:nvPr/>
        </p:nvSpPr>
        <p:spPr>
          <a:xfrm>
            <a:off x="4478616" y="3566331"/>
            <a:ext cx="183879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Put the menu in the bs4DashSidebar …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arg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7D567E5-2F8F-0B45-BDFE-842BC312CE5C}"/>
              </a:ext>
            </a:extLst>
          </p:cNvPr>
          <p:cNvSpPr/>
          <p:nvPr/>
        </p:nvSpPr>
        <p:spPr>
          <a:xfrm>
            <a:off x="7366887" y="3340777"/>
            <a:ext cx="1110097" cy="300819"/>
          </a:xfrm>
          <a:prstGeom prst="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" name="ggplot(mpg, aes(hwy, cty)) +…">
            <a:extLst>
              <a:ext uri="{FF2B5EF4-FFF2-40B4-BE49-F238E27FC236}">
                <a16:creationId xmlns:a16="http://schemas.microsoft.com/office/drawing/2014/main" id="{199C570D-023E-914C-B614-1D3CA3F76A15}"/>
              </a:ext>
            </a:extLst>
          </p:cNvPr>
          <p:cNvSpPr txBox="1"/>
          <p:nvPr/>
        </p:nvSpPr>
        <p:spPr>
          <a:xfrm>
            <a:off x="4417307" y="4680525"/>
            <a:ext cx="2230854" cy="41798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sz="1000" b="0" dirty="0">
                <a:sym typeface="Menlo"/>
              </a:rPr>
              <a:t>bs4SidebarMenuItem("Item 1", </a:t>
            </a:r>
            <a:r>
              <a:rPr lang="fr-FR" sz="1000" b="0" dirty="0" err="1">
                <a:sym typeface="Menlo"/>
              </a:rPr>
              <a:t>tabName</a:t>
            </a:r>
            <a:r>
              <a:rPr lang="fr-FR" sz="1000" b="0" dirty="0">
                <a:sym typeface="Menlo"/>
              </a:rPr>
              <a:t> = "item1", ...)</a:t>
            </a:r>
          </a:p>
        </p:txBody>
      </p:sp>
      <p:sp>
        <p:nvSpPr>
          <p:cNvPr id="82" name="Parenthèse ouvrante 81">
            <a:extLst>
              <a:ext uri="{FF2B5EF4-FFF2-40B4-BE49-F238E27FC236}">
                <a16:creationId xmlns:a16="http://schemas.microsoft.com/office/drawing/2014/main" id="{D4D37F46-75FB-9B47-9F70-757734EA81AE}"/>
              </a:ext>
            </a:extLst>
          </p:cNvPr>
          <p:cNvSpPr/>
          <p:nvPr/>
        </p:nvSpPr>
        <p:spPr>
          <a:xfrm rot="5400000">
            <a:off x="12408453" y="1765549"/>
            <a:ext cx="108964" cy="1536105"/>
          </a:xfrm>
          <a:prstGeom prst="leftBracke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83" name="Parenthèse ouvrante 82">
            <a:extLst>
              <a:ext uri="{FF2B5EF4-FFF2-40B4-BE49-F238E27FC236}">
                <a16:creationId xmlns:a16="http://schemas.microsoft.com/office/drawing/2014/main" id="{09A0E1E7-29A7-D547-A463-CA9F53F0CA2B}"/>
              </a:ext>
            </a:extLst>
          </p:cNvPr>
          <p:cNvSpPr/>
          <p:nvPr/>
        </p:nvSpPr>
        <p:spPr>
          <a:xfrm rot="5400000">
            <a:off x="9748258" y="1765550"/>
            <a:ext cx="108964" cy="1536105"/>
          </a:xfrm>
          <a:prstGeom prst="leftBracke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D74640B-8BCB-554E-90F9-F10D4931C8A4}"/>
              </a:ext>
            </a:extLst>
          </p:cNvPr>
          <p:cNvSpPr txBox="1"/>
          <p:nvPr/>
        </p:nvSpPr>
        <p:spPr>
          <a:xfrm>
            <a:off x="9495805" y="2160404"/>
            <a:ext cx="526987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Left</a:t>
            </a:r>
            <a:r>
              <a:rPr lang="fr-FR" dirty="0" err="1"/>
              <a:t>Ui</a:t>
            </a:r>
            <a:endParaRPr kumimoji="0" lang="fr-FR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2AE9A81C-66FB-2842-B0C9-FFB63AA2144C}"/>
              </a:ext>
            </a:extLst>
          </p:cNvPr>
          <p:cNvSpPr txBox="1"/>
          <p:nvPr/>
        </p:nvSpPr>
        <p:spPr>
          <a:xfrm>
            <a:off x="12243596" y="2148210"/>
            <a:ext cx="586298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/>
              <a:t>rightUi</a:t>
            </a:r>
            <a:endParaRPr kumimoji="0" lang="fr-FR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9366C804-3405-ED45-890F-488EC8E6D997}"/>
              </a:ext>
            </a:extLst>
          </p:cNvPr>
          <p:cNvSpPr txBox="1"/>
          <p:nvPr/>
        </p:nvSpPr>
        <p:spPr>
          <a:xfrm>
            <a:off x="4491332" y="5103071"/>
            <a:ext cx="183879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Put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this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item in the bs4SidebarMenu …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arg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</p:txBody>
      </p:sp>
      <p:sp>
        <p:nvSpPr>
          <p:cNvPr id="95" name="ggplot(mpg, aes(hwy, cty)) +…">
            <a:extLst>
              <a:ext uri="{FF2B5EF4-FFF2-40B4-BE49-F238E27FC236}">
                <a16:creationId xmlns:a16="http://schemas.microsoft.com/office/drawing/2014/main" id="{56AA5CFC-0843-644E-ACA4-85B0AB2DC17D}"/>
              </a:ext>
            </a:extLst>
          </p:cNvPr>
          <p:cNvSpPr txBox="1"/>
          <p:nvPr/>
        </p:nvSpPr>
        <p:spPr>
          <a:xfrm>
            <a:off x="4390324" y="6104876"/>
            <a:ext cx="2330473" cy="41798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sz="1000" b="0" dirty="0">
                <a:sym typeface="Menlo"/>
              </a:rPr>
              <a:t>bs4SidebarMenuSubItem(</a:t>
            </a:r>
            <a:r>
              <a:rPr lang="fr-FR" sz="1000" b="0" dirty="0" err="1">
                <a:sym typeface="Menlo"/>
              </a:rPr>
              <a:t>text</a:t>
            </a:r>
            <a:r>
              <a:rPr lang="fr-FR" sz="1000" b="0" dirty="0">
                <a:sym typeface="Menlo"/>
              </a:rPr>
              <a:t> = "Item ", </a:t>
            </a:r>
            <a:r>
              <a:rPr lang="fr-FR" sz="1000" b="0" dirty="0" err="1">
                <a:sym typeface="Menlo"/>
              </a:rPr>
              <a:t>tabName</a:t>
            </a:r>
            <a:r>
              <a:rPr lang="fr-FR" sz="1000" b="0" dirty="0">
                <a:sym typeface="Menlo"/>
              </a:rPr>
              <a:t> = "item")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96C3CD22-F685-0943-B72B-101A17848B93}"/>
              </a:ext>
            </a:extLst>
          </p:cNvPr>
          <p:cNvSpPr txBox="1"/>
          <p:nvPr/>
        </p:nvSpPr>
        <p:spPr>
          <a:xfrm>
            <a:off x="4518116" y="6504505"/>
            <a:ext cx="2391928" cy="6898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bs4SidebarMenuItem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can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contain</a:t>
            </a:r>
            <a:r>
              <a:rPr lang="fr-FR" dirty="0"/>
              <a:t> bs4SidebarMenuSubItem. </a:t>
            </a:r>
            <a:r>
              <a:rPr lang="fr-FR" dirty="0" err="1"/>
              <a:t>Pass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in …</a:t>
            </a:r>
            <a:endParaRPr kumimoji="0" lang="fr-FR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699ADB-4C87-2048-8240-39D909FDB556}"/>
              </a:ext>
            </a:extLst>
          </p:cNvPr>
          <p:cNvSpPr/>
          <p:nvPr/>
        </p:nvSpPr>
        <p:spPr>
          <a:xfrm>
            <a:off x="8803251" y="3192402"/>
            <a:ext cx="3090538" cy="3173878"/>
          </a:xfrm>
          <a:prstGeom prst="rect">
            <a:avLst/>
          </a:prstGeom>
          <a:solidFill>
            <a:schemeClr val="accent2">
              <a:lumMod val="40000"/>
              <a:lumOff val="60000"/>
              <a:alpha val="39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E1FB36C-3A73-F945-A52B-45B06E243F50}"/>
              </a:ext>
            </a:extLst>
          </p:cNvPr>
          <p:cNvSpPr/>
          <p:nvPr/>
        </p:nvSpPr>
        <p:spPr>
          <a:xfrm>
            <a:off x="4458296" y="3254044"/>
            <a:ext cx="1953650" cy="257893"/>
          </a:xfrm>
          <a:prstGeom prst="rect">
            <a:avLst/>
          </a:prstGeom>
          <a:solidFill>
            <a:srgbClr val="FFC000">
              <a:alpha val="41000"/>
            </a:srgb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AA5C792-EA98-0549-9B0A-A8B8F62ACDB5}"/>
              </a:ext>
            </a:extLst>
          </p:cNvPr>
          <p:cNvSpPr/>
          <p:nvPr/>
        </p:nvSpPr>
        <p:spPr>
          <a:xfrm>
            <a:off x="4398081" y="4683100"/>
            <a:ext cx="2250079" cy="422255"/>
          </a:xfrm>
          <a:prstGeom prst="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50CD5C6-4ABE-BC4F-9A38-9C4D28DA1A31}"/>
              </a:ext>
            </a:extLst>
          </p:cNvPr>
          <p:cNvSpPr/>
          <p:nvPr/>
        </p:nvSpPr>
        <p:spPr>
          <a:xfrm>
            <a:off x="7344279" y="5976979"/>
            <a:ext cx="1322772" cy="248528"/>
          </a:xfrm>
          <a:prstGeom prst="rect">
            <a:avLst/>
          </a:prstGeom>
          <a:solidFill>
            <a:schemeClr val="accent5">
              <a:lumMod val="60000"/>
              <a:lumOff val="40000"/>
              <a:alpha val="41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30987F4-4E98-034F-B00A-E849B61B5650}"/>
              </a:ext>
            </a:extLst>
          </p:cNvPr>
          <p:cNvSpPr/>
          <p:nvPr/>
        </p:nvSpPr>
        <p:spPr>
          <a:xfrm>
            <a:off x="4390323" y="6112704"/>
            <a:ext cx="2330471" cy="408763"/>
          </a:xfrm>
          <a:prstGeom prst="rect">
            <a:avLst/>
          </a:prstGeom>
          <a:solidFill>
            <a:schemeClr val="accent5">
              <a:lumMod val="60000"/>
              <a:lumOff val="40000"/>
              <a:alpha val="41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" name="ggplot(mpg, aes(hwy, cty)) +…">
            <a:extLst>
              <a:ext uri="{FF2B5EF4-FFF2-40B4-BE49-F238E27FC236}">
                <a16:creationId xmlns:a16="http://schemas.microsoft.com/office/drawing/2014/main" id="{C7B74841-4FF4-1643-B712-723C6E2B3574}"/>
              </a:ext>
            </a:extLst>
          </p:cNvPr>
          <p:cNvSpPr txBox="1"/>
          <p:nvPr/>
        </p:nvSpPr>
        <p:spPr>
          <a:xfrm>
            <a:off x="9454252" y="3301528"/>
            <a:ext cx="1460000" cy="2640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sz="1000" b="0" dirty="0">
                <a:sym typeface="Menlo"/>
              </a:rPr>
              <a:t>bs4DashBody(...)</a:t>
            </a:r>
          </a:p>
        </p:txBody>
      </p:sp>
      <p:sp>
        <p:nvSpPr>
          <p:cNvPr id="107" name="ggplot(mpg, aes(hwy, cty)) +…">
            <a:extLst>
              <a:ext uri="{FF2B5EF4-FFF2-40B4-BE49-F238E27FC236}">
                <a16:creationId xmlns:a16="http://schemas.microsoft.com/office/drawing/2014/main" id="{B7989DE8-1751-2E4E-A1E5-5261A5032EEF}"/>
              </a:ext>
            </a:extLst>
          </p:cNvPr>
          <p:cNvSpPr txBox="1"/>
          <p:nvPr/>
        </p:nvSpPr>
        <p:spPr>
          <a:xfrm>
            <a:off x="9454252" y="4060729"/>
            <a:ext cx="1460000" cy="2640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sz="1000" b="0" dirty="0">
                <a:sym typeface="Menlo"/>
              </a:rPr>
              <a:t>bs4TabItems(...)</a:t>
            </a:r>
          </a:p>
        </p:txBody>
      </p:sp>
      <p:sp>
        <p:nvSpPr>
          <p:cNvPr id="108" name="ggplot(mpg, aes(hwy, cty)) +…">
            <a:extLst>
              <a:ext uri="{FF2B5EF4-FFF2-40B4-BE49-F238E27FC236}">
                <a16:creationId xmlns:a16="http://schemas.microsoft.com/office/drawing/2014/main" id="{26FE95CB-0AFA-8D48-8903-606831198F2C}"/>
              </a:ext>
            </a:extLst>
          </p:cNvPr>
          <p:cNvSpPr txBox="1"/>
          <p:nvPr/>
        </p:nvSpPr>
        <p:spPr>
          <a:xfrm>
            <a:off x="9064167" y="4831239"/>
            <a:ext cx="2568706" cy="2640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sz="1000" b="0" dirty="0">
                <a:sym typeface="Menlo"/>
              </a:rPr>
              <a:t>bs4TabItem(</a:t>
            </a:r>
            <a:r>
              <a:rPr lang="fr-FR" sz="1000" dirty="0" err="1">
                <a:sym typeface="Menlo"/>
              </a:rPr>
              <a:t>tabName</a:t>
            </a:r>
            <a:r>
              <a:rPr lang="fr-FR" sz="1000" b="0" dirty="0">
                <a:sym typeface="Menlo"/>
              </a:rPr>
              <a:t> = NULL, ...)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437459A-AA47-3047-96C0-7B3354629D04}"/>
              </a:ext>
            </a:extLst>
          </p:cNvPr>
          <p:cNvCxnSpPr>
            <a:cxnSpLocks/>
          </p:cNvCxnSpPr>
          <p:nvPr/>
        </p:nvCxnSpPr>
        <p:spPr>
          <a:xfrm flipV="1">
            <a:off x="10188184" y="3606262"/>
            <a:ext cx="0" cy="41913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9" name="Connecteur droit avec flèche 108">
            <a:extLst>
              <a:ext uri="{FF2B5EF4-FFF2-40B4-BE49-F238E27FC236}">
                <a16:creationId xmlns:a16="http://schemas.microsoft.com/office/drawing/2014/main" id="{09515F53-481C-144D-83A9-29C475618D34}"/>
              </a:ext>
            </a:extLst>
          </p:cNvPr>
          <p:cNvCxnSpPr>
            <a:cxnSpLocks/>
          </p:cNvCxnSpPr>
          <p:nvPr/>
        </p:nvCxnSpPr>
        <p:spPr>
          <a:xfrm flipV="1">
            <a:off x="10188306" y="4334983"/>
            <a:ext cx="0" cy="45451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EA706236-76AA-4D4C-9624-3C515F46E725}"/>
              </a:ext>
            </a:extLst>
          </p:cNvPr>
          <p:cNvCxnSpPr>
            <a:cxnSpLocks/>
          </p:cNvCxnSpPr>
          <p:nvPr/>
        </p:nvCxnSpPr>
        <p:spPr>
          <a:xfrm flipV="1">
            <a:off x="5350489" y="4137561"/>
            <a:ext cx="0" cy="41913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Connecteur droit avec flèche 110">
            <a:extLst>
              <a:ext uri="{FF2B5EF4-FFF2-40B4-BE49-F238E27FC236}">
                <a16:creationId xmlns:a16="http://schemas.microsoft.com/office/drawing/2014/main" id="{D8F2AB30-EF31-D546-8653-476A0EC25F53}"/>
              </a:ext>
            </a:extLst>
          </p:cNvPr>
          <p:cNvCxnSpPr>
            <a:cxnSpLocks/>
          </p:cNvCxnSpPr>
          <p:nvPr/>
        </p:nvCxnSpPr>
        <p:spPr>
          <a:xfrm flipV="1">
            <a:off x="5363514" y="5626750"/>
            <a:ext cx="0" cy="41913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1613A73E-A449-CF44-B1B3-D21BFA5C4912}"/>
              </a:ext>
            </a:extLst>
          </p:cNvPr>
          <p:cNvCxnSpPr>
            <a:cxnSpLocks/>
          </p:cNvCxnSpPr>
          <p:nvPr/>
        </p:nvCxnSpPr>
        <p:spPr>
          <a:xfrm flipV="1">
            <a:off x="5350489" y="2723663"/>
            <a:ext cx="0" cy="41913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CD1552A5-9169-654C-B9D8-32EBF7EC3476}"/>
              </a:ext>
            </a:extLst>
          </p:cNvPr>
          <p:cNvSpPr txBox="1"/>
          <p:nvPr/>
        </p:nvSpPr>
        <p:spPr>
          <a:xfrm>
            <a:off x="7917162" y="8023711"/>
            <a:ext cx="183879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Both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sidebars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can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have a light skin.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324FADB-7FB3-5647-B727-B0829BED29C5}"/>
              </a:ext>
            </a:extLst>
          </p:cNvPr>
          <p:cNvSpPr txBox="1"/>
          <p:nvPr/>
        </p:nvSpPr>
        <p:spPr>
          <a:xfrm>
            <a:off x="6357856" y="1979234"/>
            <a:ext cx="636095" cy="6282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(2)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36332C1B-4A3D-1642-B44D-92DCEDC4D11C}"/>
              </a:ext>
            </a:extLst>
          </p:cNvPr>
          <p:cNvSpPr txBox="1"/>
          <p:nvPr/>
        </p:nvSpPr>
        <p:spPr>
          <a:xfrm>
            <a:off x="8450319" y="1419660"/>
            <a:ext cx="636095" cy="6282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(1)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0506E772-2844-4D42-9E34-8E027954B9FC}"/>
              </a:ext>
            </a:extLst>
          </p:cNvPr>
          <p:cNvSpPr txBox="1"/>
          <p:nvPr/>
        </p:nvSpPr>
        <p:spPr>
          <a:xfrm>
            <a:off x="12297584" y="4131119"/>
            <a:ext cx="636095" cy="6282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(3)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B65D1BC6-A441-E54B-9CB8-2C6CCB59F546}"/>
              </a:ext>
            </a:extLst>
          </p:cNvPr>
          <p:cNvSpPr txBox="1"/>
          <p:nvPr/>
        </p:nvSpPr>
        <p:spPr>
          <a:xfrm>
            <a:off x="10007365" y="5750729"/>
            <a:ext cx="636095" cy="6282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(4)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7B20D7F-9C5C-2949-A446-BC677C412724}"/>
              </a:ext>
            </a:extLst>
          </p:cNvPr>
          <p:cNvSpPr txBox="1"/>
          <p:nvPr/>
        </p:nvSpPr>
        <p:spPr>
          <a:xfrm>
            <a:off x="4398082" y="1556610"/>
            <a:ext cx="2055717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bs4Dash has the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same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structure as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shinydashboard</a:t>
            </a:r>
            <a:endParaRPr kumimoji="0" lang="fr-FR" sz="12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" name="Rectangle">
            <a:extLst>
              <a:ext uri="{FF2B5EF4-FFF2-40B4-BE49-F238E27FC236}">
                <a16:creationId xmlns:a16="http://schemas.microsoft.com/office/drawing/2014/main" id="{E9FB5A7C-F7E5-004E-918D-33D8DDDB8CBA}"/>
              </a:ext>
            </a:extLst>
          </p:cNvPr>
          <p:cNvSpPr/>
          <p:nvPr/>
        </p:nvSpPr>
        <p:spPr>
          <a:xfrm>
            <a:off x="292175" y="3048153"/>
            <a:ext cx="2806700" cy="372247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chemeClr val="accent1">
                  <a:lumMod val="60000"/>
                  <a:lumOff val="40000"/>
                  <a:alpha val="39000"/>
                </a:scheme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D3A33A8-704E-AA40-AB7B-8403BF506455}"/>
              </a:ext>
            </a:extLst>
          </p:cNvPr>
          <p:cNvSpPr txBox="1"/>
          <p:nvPr/>
        </p:nvSpPr>
        <p:spPr>
          <a:xfrm>
            <a:off x="9084618" y="5122918"/>
            <a:ext cx="2700749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The </a:t>
            </a:r>
            <a:r>
              <a:rPr kumimoji="0" lang="fr-FR" sz="120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tabName</a:t>
            </a:r>
            <a:r>
              <a:rPr kumimoji="0" lang="fr-FR" sz="120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must correspond to the </a:t>
            </a:r>
            <a:r>
              <a:rPr kumimoji="0" lang="fr-FR" sz="120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related</a:t>
            </a:r>
            <a:r>
              <a:rPr kumimoji="0" lang="fr-FR" sz="120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item in the </a:t>
            </a:r>
            <a:r>
              <a:rPr kumimoji="0" lang="fr-FR" sz="120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sidebar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82769581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">
            <a:extLst>
              <a:ext uri="{FF2B5EF4-FFF2-40B4-BE49-F238E27FC236}">
                <a16:creationId xmlns:a16="http://schemas.microsoft.com/office/drawing/2014/main" id="{8398C916-D536-8549-8C8C-EBB834615356}"/>
              </a:ext>
            </a:extLst>
          </p:cNvPr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5" name="Group">
              <a:extLst>
                <a:ext uri="{FF2B5EF4-FFF2-40B4-BE49-F238E27FC236}">
                  <a16:creationId xmlns:a16="http://schemas.microsoft.com/office/drawing/2014/main" id="{E69C83D5-2D73-E44F-AF15-EF019A3F69E0}"/>
                </a:ext>
              </a:extLst>
            </p:cNvPr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8" name="Triangle">
                <a:extLst>
                  <a:ext uri="{FF2B5EF4-FFF2-40B4-BE49-F238E27FC236}">
                    <a16:creationId xmlns:a16="http://schemas.microsoft.com/office/drawing/2014/main" id="{30190FC8-710F-1C47-AF25-C092F0280AE6}"/>
                  </a:ext>
                </a:extLst>
              </p:cNvPr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EB320D1E-901C-9E40-A8F6-983EF9AE460B}"/>
                  </a:ext>
                </a:extLst>
              </p:cNvPr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C41A2359-50CE-A847-8E31-6BB967FF22C2}"/>
                  </a:ext>
                </a:extLst>
              </p:cNvPr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" name="Triangle">
                <a:extLst>
                  <a:ext uri="{FF2B5EF4-FFF2-40B4-BE49-F238E27FC236}">
                    <a16:creationId xmlns:a16="http://schemas.microsoft.com/office/drawing/2014/main" id="{E0D32E64-E341-FC4F-B5E2-5E9C3118DD41}"/>
                  </a:ext>
                </a:extLst>
              </p:cNvPr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" name="Triangle">
                <a:extLst>
                  <a:ext uri="{FF2B5EF4-FFF2-40B4-BE49-F238E27FC236}">
                    <a16:creationId xmlns:a16="http://schemas.microsoft.com/office/drawing/2014/main" id="{C5ED0C7F-4FBF-E648-8FD7-F3C8AD5E52A9}"/>
                  </a:ext>
                </a:extLst>
              </p:cNvPr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" name="Circle">
                <a:extLst>
                  <a:ext uri="{FF2B5EF4-FFF2-40B4-BE49-F238E27FC236}">
                    <a16:creationId xmlns:a16="http://schemas.microsoft.com/office/drawing/2014/main" id="{FCEC9269-9C25-B843-9064-952002AD6C69}"/>
                  </a:ext>
                </a:extLst>
              </p:cNvPr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" name="Circle">
                <a:extLst>
                  <a:ext uri="{FF2B5EF4-FFF2-40B4-BE49-F238E27FC236}">
                    <a16:creationId xmlns:a16="http://schemas.microsoft.com/office/drawing/2014/main" id="{EF85FF15-8D3E-3942-B0D0-C989BDE3A6E2}"/>
                  </a:ext>
                </a:extLst>
              </p:cNvPr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" name="Triangle">
                <a:extLst>
                  <a:ext uri="{FF2B5EF4-FFF2-40B4-BE49-F238E27FC236}">
                    <a16:creationId xmlns:a16="http://schemas.microsoft.com/office/drawing/2014/main" id="{7CC46F36-0423-1E40-B9E7-571357181313}"/>
                  </a:ext>
                </a:extLst>
              </p:cNvPr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FBE45F4A-7131-F340-A394-3F1E58CD8EE4}"/>
                  </a:ext>
                </a:extLst>
              </p:cNvPr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" name="Triangle">
                <a:extLst>
                  <a:ext uri="{FF2B5EF4-FFF2-40B4-BE49-F238E27FC236}">
                    <a16:creationId xmlns:a16="http://schemas.microsoft.com/office/drawing/2014/main" id="{899EBE8B-85E8-164F-942B-E6EFFA06D9CB}"/>
                  </a:ext>
                </a:extLst>
              </p:cNvPr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" name="Circle">
                <a:extLst>
                  <a:ext uri="{FF2B5EF4-FFF2-40B4-BE49-F238E27FC236}">
                    <a16:creationId xmlns:a16="http://schemas.microsoft.com/office/drawing/2014/main" id="{0D8C254F-9ED3-EC4C-BF16-8E25548B9AF7}"/>
                  </a:ext>
                </a:extLst>
              </p:cNvPr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" name="Triangle">
                <a:extLst>
                  <a:ext uri="{FF2B5EF4-FFF2-40B4-BE49-F238E27FC236}">
                    <a16:creationId xmlns:a16="http://schemas.microsoft.com/office/drawing/2014/main" id="{C18082B7-F3D5-1142-B302-41BED1806088}"/>
                  </a:ext>
                </a:extLst>
              </p:cNvPr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" name="Circle">
                <a:extLst>
                  <a:ext uri="{FF2B5EF4-FFF2-40B4-BE49-F238E27FC236}">
                    <a16:creationId xmlns:a16="http://schemas.microsoft.com/office/drawing/2014/main" id="{BEECC074-4CC6-5743-9FBE-856557755649}"/>
                  </a:ext>
                </a:extLst>
              </p:cNvPr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" name="Triangle">
                <a:extLst>
                  <a:ext uri="{FF2B5EF4-FFF2-40B4-BE49-F238E27FC236}">
                    <a16:creationId xmlns:a16="http://schemas.microsoft.com/office/drawing/2014/main" id="{794D9436-D6B9-E747-B012-5D96DD562A83}"/>
                  </a:ext>
                </a:extLst>
              </p:cNvPr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" name="Circle">
                <a:extLst>
                  <a:ext uri="{FF2B5EF4-FFF2-40B4-BE49-F238E27FC236}">
                    <a16:creationId xmlns:a16="http://schemas.microsoft.com/office/drawing/2014/main" id="{876C9163-2B6D-5E4D-AEC0-265A15CA7BB4}"/>
                  </a:ext>
                </a:extLst>
              </p:cNvPr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6" name="Rectangle">
              <a:extLst>
                <a:ext uri="{FF2B5EF4-FFF2-40B4-BE49-F238E27FC236}">
                  <a16:creationId xmlns:a16="http://schemas.microsoft.com/office/drawing/2014/main" id="{658A2EB3-7DCE-EC46-85E0-8C95C76BEE58}"/>
                </a:ext>
              </a:extLst>
            </p:cNvPr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7" name="Image" descr="Image">
              <a:extLst>
                <a:ext uri="{FF2B5EF4-FFF2-40B4-BE49-F238E27FC236}">
                  <a16:creationId xmlns:a16="http://schemas.microsoft.com/office/drawing/2014/main" id="{03D16C5A-CF84-7948-B7E9-6A78C75EE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" name="Line">
            <a:extLst>
              <a:ext uri="{FF2B5EF4-FFF2-40B4-BE49-F238E27FC236}">
                <a16:creationId xmlns:a16="http://schemas.microsoft.com/office/drawing/2014/main" id="{0B0F5864-D32F-D448-AA2C-7FAC5D6E35F7}"/>
              </a:ext>
            </a:extLst>
          </p:cNvPr>
          <p:cNvSpPr/>
          <p:nvPr/>
        </p:nvSpPr>
        <p:spPr>
          <a:xfrm>
            <a:off x="296751" y="345958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5" name="Basics">
            <a:extLst>
              <a:ext uri="{FF2B5EF4-FFF2-40B4-BE49-F238E27FC236}">
                <a16:creationId xmlns:a16="http://schemas.microsoft.com/office/drawing/2014/main" id="{B581A8B9-A833-D441-9184-9AC110C3CBCD}"/>
              </a:ext>
            </a:extLst>
          </p:cNvPr>
          <p:cNvSpPr txBox="1"/>
          <p:nvPr/>
        </p:nvSpPr>
        <p:spPr>
          <a:xfrm>
            <a:off x="258957" y="5210045"/>
            <a:ext cx="163346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/>
              <a:t>Social </a:t>
            </a:r>
            <a:r>
              <a:rPr lang="fr-FR" dirty="0" err="1"/>
              <a:t>cards</a:t>
            </a:r>
            <a:endParaRPr dirty="0"/>
          </a:p>
        </p:txBody>
      </p:sp>
      <p:sp>
        <p:nvSpPr>
          <p:cNvPr id="46" name="Line">
            <a:extLst>
              <a:ext uri="{FF2B5EF4-FFF2-40B4-BE49-F238E27FC236}">
                <a16:creationId xmlns:a16="http://schemas.microsoft.com/office/drawing/2014/main" id="{17D989FE-BD70-204B-A3C8-2ADB8CD7E42B}"/>
              </a:ext>
            </a:extLst>
          </p:cNvPr>
          <p:cNvSpPr/>
          <p:nvPr/>
        </p:nvSpPr>
        <p:spPr>
          <a:xfrm>
            <a:off x="267608" y="516416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Group">
            <a:extLst>
              <a:ext uri="{FF2B5EF4-FFF2-40B4-BE49-F238E27FC236}">
                <a16:creationId xmlns:a16="http://schemas.microsoft.com/office/drawing/2014/main" id="{0D720CB6-21E4-C54C-923A-EF38B9BC9E9A}"/>
              </a:ext>
            </a:extLst>
          </p:cNvPr>
          <p:cNvSpPr/>
          <p:nvPr/>
        </p:nvSpPr>
        <p:spPr>
          <a:xfrm>
            <a:off x="4276483" y="3822403"/>
            <a:ext cx="4118291" cy="6736747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52" name="Group">
            <a:extLst>
              <a:ext uri="{FF2B5EF4-FFF2-40B4-BE49-F238E27FC236}">
                <a16:creationId xmlns:a16="http://schemas.microsoft.com/office/drawing/2014/main" id="{BA9B9EF8-1BDE-DB47-BDC1-D52775C00955}"/>
              </a:ext>
            </a:extLst>
          </p:cNvPr>
          <p:cNvSpPr/>
          <p:nvPr/>
        </p:nvSpPr>
        <p:spPr>
          <a:xfrm>
            <a:off x="8997231" y="898674"/>
            <a:ext cx="4645109" cy="9660477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54" name="Basics">
            <a:extLst>
              <a:ext uri="{FF2B5EF4-FFF2-40B4-BE49-F238E27FC236}">
                <a16:creationId xmlns:a16="http://schemas.microsoft.com/office/drawing/2014/main" id="{E6345E51-6DC9-2D49-8635-03EB31E677FA}"/>
              </a:ext>
            </a:extLst>
          </p:cNvPr>
          <p:cNvSpPr txBox="1"/>
          <p:nvPr/>
        </p:nvSpPr>
        <p:spPr>
          <a:xfrm>
            <a:off x="4233794" y="3358585"/>
            <a:ext cx="3709349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/>
              <a:t>Extra Box </a:t>
            </a:r>
            <a:r>
              <a:rPr lang="fr-FR" dirty="0" err="1"/>
              <a:t>Elements</a:t>
            </a:r>
            <a:r>
              <a:rPr lang="fr-FR" dirty="0"/>
              <a:t> (not all)</a:t>
            </a:r>
            <a:endParaRPr dirty="0"/>
          </a:p>
        </p:txBody>
      </p:sp>
      <p:sp>
        <p:nvSpPr>
          <p:cNvPr id="55" name="Line">
            <a:extLst>
              <a:ext uri="{FF2B5EF4-FFF2-40B4-BE49-F238E27FC236}">
                <a16:creationId xmlns:a16="http://schemas.microsoft.com/office/drawing/2014/main" id="{B784CB72-4EB6-204B-A32E-1D3A98F52EEA}"/>
              </a:ext>
            </a:extLst>
          </p:cNvPr>
          <p:cNvSpPr/>
          <p:nvPr/>
        </p:nvSpPr>
        <p:spPr>
          <a:xfrm flipV="1">
            <a:off x="4219349" y="3256306"/>
            <a:ext cx="4118291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64" name="ggplot(mpg, aes(hwy, cty)) +…">
            <a:extLst>
              <a:ext uri="{FF2B5EF4-FFF2-40B4-BE49-F238E27FC236}">
                <a16:creationId xmlns:a16="http://schemas.microsoft.com/office/drawing/2014/main" id="{4C5DDA63-CD70-E344-972A-241197A52ABD}"/>
              </a:ext>
            </a:extLst>
          </p:cNvPr>
          <p:cNvSpPr txBox="1"/>
          <p:nvPr/>
        </p:nvSpPr>
        <p:spPr>
          <a:xfrm>
            <a:off x="4991948" y="4071785"/>
            <a:ext cx="2143527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userPost</a:t>
            </a:r>
            <a:r>
              <a:rPr lang="fr-FR" dirty="0"/>
              <a:t>()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userPostToolItemList</a:t>
            </a:r>
            <a:r>
              <a:rPr lang="fr-FR" dirty="0"/>
              <a:t>()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userPostToolItem</a:t>
            </a:r>
            <a:r>
              <a:rPr lang="fr-FR" dirty="0"/>
              <a:t>()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userPostMedia</a:t>
            </a:r>
            <a:r>
              <a:rPr lang="fr-FR" dirty="0"/>
              <a:t>()</a:t>
            </a:r>
            <a:endParaRPr dirty="0"/>
          </a:p>
        </p:txBody>
      </p:sp>
      <p:sp>
        <p:nvSpPr>
          <p:cNvPr id="65" name="ggplot(mpg, aes(hwy, cty)) +…">
            <a:extLst>
              <a:ext uri="{FF2B5EF4-FFF2-40B4-BE49-F238E27FC236}">
                <a16:creationId xmlns:a16="http://schemas.microsoft.com/office/drawing/2014/main" id="{08D34B40-2BBD-CE49-9DAF-613146BD7C4F}"/>
              </a:ext>
            </a:extLst>
          </p:cNvPr>
          <p:cNvSpPr txBox="1"/>
          <p:nvPr/>
        </p:nvSpPr>
        <p:spPr>
          <a:xfrm>
            <a:off x="5024762" y="6747182"/>
            <a:ext cx="2094496" cy="66420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cardProfile</a:t>
            </a:r>
            <a:r>
              <a:rPr lang="fr-FR" dirty="0"/>
              <a:t>()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cardProfileItemList</a:t>
            </a:r>
            <a:r>
              <a:rPr lang="fr-FR" dirty="0"/>
              <a:t>()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cardProfileItem</a:t>
            </a:r>
            <a:r>
              <a:rPr lang="fr-FR" dirty="0"/>
              <a:t>()</a:t>
            </a:r>
          </a:p>
        </p:txBody>
      </p:sp>
      <p:sp>
        <p:nvSpPr>
          <p:cNvPr id="67" name="Basics">
            <a:extLst>
              <a:ext uri="{FF2B5EF4-FFF2-40B4-BE49-F238E27FC236}">
                <a16:creationId xmlns:a16="http://schemas.microsoft.com/office/drawing/2014/main" id="{CCDE9D50-8311-EC49-96C9-F415A0095617}"/>
              </a:ext>
            </a:extLst>
          </p:cNvPr>
          <p:cNvSpPr txBox="1"/>
          <p:nvPr/>
        </p:nvSpPr>
        <p:spPr>
          <a:xfrm>
            <a:off x="296751" y="484299"/>
            <a:ext cx="136896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/>
              <a:t>Tab </a:t>
            </a:r>
            <a:r>
              <a:rPr lang="fr-FR" dirty="0" err="1"/>
              <a:t>Cards</a:t>
            </a:r>
            <a:endParaRPr dirty="0"/>
          </a:p>
        </p:txBody>
      </p:sp>
      <p:sp>
        <p:nvSpPr>
          <p:cNvPr id="68" name="Group">
            <a:extLst>
              <a:ext uri="{FF2B5EF4-FFF2-40B4-BE49-F238E27FC236}">
                <a16:creationId xmlns:a16="http://schemas.microsoft.com/office/drawing/2014/main" id="{C6A57B18-4617-514A-81EB-C4A8140C61EA}"/>
              </a:ext>
            </a:extLst>
          </p:cNvPr>
          <p:cNvSpPr/>
          <p:nvPr/>
        </p:nvSpPr>
        <p:spPr>
          <a:xfrm>
            <a:off x="258957" y="898674"/>
            <a:ext cx="3438881" cy="4071529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0" name="ggplot(mpg, aes(hwy, cty)) +…">
            <a:extLst>
              <a:ext uri="{FF2B5EF4-FFF2-40B4-BE49-F238E27FC236}">
                <a16:creationId xmlns:a16="http://schemas.microsoft.com/office/drawing/2014/main" id="{A40F4556-B1F5-2345-B3B2-46095DB598B7}"/>
              </a:ext>
            </a:extLst>
          </p:cNvPr>
          <p:cNvSpPr txBox="1"/>
          <p:nvPr/>
        </p:nvSpPr>
        <p:spPr>
          <a:xfrm>
            <a:off x="1155867" y="1082195"/>
            <a:ext cx="1297644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bs4TabCard()</a:t>
            </a:r>
            <a:endParaRPr dirty="0"/>
          </a:p>
        </p:txBody>
      </p:sp>
      <p:sp>
        <p:nvSpPr>
          <p:cNvPr id="76" name="Bulle rectangulaire 75">
            <a:extLst>
              <a:ext uri="{FF2B5EF4-FFF2-40B4-BE49-F238E27FC236}">
                <a16:creationId xmlns:a16="http://schemas.microsoft.com/office/drawing/2014/main" id="{38DD1AE3-589F-884F-866C-896797221BB1}"/>
              </a:ext>
            </a:extLst>
          </p:cNvPr>
          <p:cNvSpPr/>
          <p:nvPr/>
        </p:nvSpPr>
        <p:spPr>
          <a:xfrm>
            <a:off x="11456364" y="1685683"/>
            <a:ext cx="1390895" cy="257939"/>
          </a:xfrm>
          <a:prstGeom prst="wedgeRectCallout">
            <a:avLst>
              <a:gd name="adj1" fmla="val 20999"/>
              <a:gd name="adj2" fmla="val 119511"/>
            </a:avLst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dashboardLabel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Bulle rectangulaire 79">
            <a:extLst>
              <a:ext uri="{FF2B5EF4-FFF2-40B4-BE49-F238E27FC236}">
                <a16:creationId xmlns:a16="http://schemas.microsoft.com/office/drawing/2014/main" id="{0AD2443A-435C-6748-ACF3-A019837FD8B9}"/>
              </a:ext>
            </a:extLst>
          </p:cNvPr>
          <p:cNvSpPr/>
          <p:nvPr/>
        </p:nvSpPr>
        <p:spPr>
          <a:xfrm>
            <a:off x="9730934" y="1289989"/>
            <a:ext cx="943667" cy="257939"/>
          </a:xfrm>
          <a:prstGeom prst="wedgeRectCallout">
            <a:avLst>
              <a:gd name="adj1" fmla="val -21001"/>
              <a:gd name="adj2" fmla="val 119511"/>
            </a:avLst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starBlock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3" name="Image 2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F7360E9-FBC4-914F-BF22-B26A350426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0" y="1572776"/>
            <a:ext cx="3276600" cy="131064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C1CF6605-FB9B-5A40-9522-F15B3CA830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67" y="4269188"/>
            <a:ext cx="1361440" cy="553720"/>
          </a:xfrm>
          <a:prstGeom prst="rect">
            <a:avLst/>
          </a:prstGeom>
        </p:spPr>
      </p:pic>
      <p:sp>
        <p:nvSpPr>
          <p:cNvPr id="72" name="ggplot(mpg, aes(hwy, cty)) +…">
            <a:extLst>
              <a:ext uri="{FF2B5EF4-FFF2-40B4-BE49-F238E27FC236}">
                <a16:creationId xmlns:a16="http://schemas.microsoft.com/office/drawing/2014/main" id="{805FE8AE-A219-184B-A041-B6C782BD7AE7}"/>
              </a:ext>
            </a:extLst>
          </p:cNvPr>
          <p:cNvSpPr txBox="1"/>
          <p:nvPr/>
        </p:nvSpPr>
        <p:spPr>
          <a:xfrm>
            <a:off x="1046377" y="3826141"/>
            <a:ext cx="1635031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bs4TabSetPanel()</a:t>
            </a:r>
            <a:endParaRPr dirty="0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637B5395-847E-C549-8C21-757D551424A9}"/>
              </a:ext>
            </a:extLst>
          </p:cNvPr>
          <p:cNvSpPr txBox="1"/>
          <p:nvPr/>
        </p:nvSpPr>
        <p:spPr>
          <a:xfrm>
            <a:off x="351364" y="3162703"/>
            <a:ext cx="3025059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Alternatively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you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fr-FR" b="0" dirty="0" err="1">
                <a:solidFill>
                  <a:schemeClr val="bg2">
                    <a:lumMod val="10000"/>
                  </a:schemeClr>
                </a:solidFill>
              </a:rPr>
              <a:t>can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use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tabSetPanels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outside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cards</a:t>
            </a:r>
            <a:r>
              <a:rPr lang="fr-FR" b="0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kumimoji="0" lang="fr-FR" sz="12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sym typeface="Source Sans Pro"/>
            </a:endParaRPr>
          </a:p>
        </p:txBody>
      </p:sp>
      <p:pic>
        <p:nvPicPr>
          <p:cNvPr id="33" name="Image 3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86CB003-4B66-C642-A06E-11EB4F4C0F0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50"/>
          <a:stretch/>
        </p:blipFill>
        <p:spPr>
          <a:xfrm>
            <a:off x="4666037" y="5088064"/>
            <a:ext cx="3352800" cy="1388278"/>
          </a:xfrm>
          <a:prstGeom prst="rect">
            <a:avLst/>
          </a:prstGeom>
        </p:spPr>
      </p:pic>
      <p:sp>
        <p:nvSpPr>
          <p:cNvPr id="86" name="Bulle rectangulaire 85">
            <a:extLst>
              <a:ext uri="{FF2B5EF4-FFF2-40B4-BE49-F238E27FC236}">
                <a16:creationId xmlns:a16="http://schemas.microsoft.com/office/drawing/2014/main" id="{5DC3E845-4A1E-8148-BE8F-49E45BC15CFE}"/>
              </a:ext>
            </a:extLst>
          </p:cNvPr>
          <p:cNvSpPr/>
          <p:nvPr/>
        </p:nvSpPr>
        <p:spPr>
          <a:xfrm>
            <a:off x="5568428" y="6107200"/>
            <a:ext cx="1445949" cy="257939"/>
          </a:xfrm>
          <a:prstGeom prst="wedgeRectCallout">
            <a:avLst>
              <a:gd name="adj1" fmla="val -63738"/>
              <a:gd name="adj2" fmla="val 22689"/>
            </a:avLst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userPostToolItem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C833660-9E02-364B-A654-A1051AC173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461" y="7546896"/>
            <a:ext cx="2202705" cy="2768893"/>
          </a:xfrm>
          <a:prstGeom prst="rect">
            <a:avLst/>
          </a:prstGeom>
        </p:spPr>
      </p:pic>
      <p:sp>
        <p:nvSpPr>
          <p:cNvPr id="88" name="Bulle rectangulaire 87">
            <a:extLst>
              <a:ext uri="{FF2B5EF4-FFF2-40B4-BE49-F238E27FC236}">
                <a16:creationId xmlns:a16="http://schemas.microsoft.com/office/drawing/2014/main" id="{EFE3549F-F1F2-9F4E-B343-48E1B5BB4561}"/>
              </a:ext>
            </a:extLst>
          </p:cNvPr>
          <p:cNvSpPr/>
          <p:nvPr/>
        </p:nvSpPr>
        <p:spPr>
          <a:xfrm>
            <a:off x="6998169" y="7638291"/>
            <a:ext cx="943667" cy="257939"/>
          </a:xfrm>
          <a:prstGeom prst="wedgeRectCallout">
            <a:avLst>
              <a:gd name="adj1" fmla="val -64828"/>
              <a:gd name="adj2" fmla="val 131755"/>
            </a:avLst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boxProfile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Bulle rectangulaire 88">
            <a:extLst>
              <a:ext uri="{FF2B5EF4-FFF2-40B4-BE49-F238E27FC236}">
                <a16:creationId xmlns:a16="http://schemas.microsoft.com/office/drawing/2014/main" id="{6C5FD0A8-129C-C948-9620-7531E08C1135}"/>
              </a:ext>
            </a:extLst>
          </p:cNvPr>
          <p:cNvSpPr/>
          <p:nvPr/>
        </p:nvSpPr>
        <p:spPr>
          <a:xfrm>
            <a:off x="6802310" y="8609597"/>
            <a:ext cx="1535330" cy="257939"/>
          </a:xfrm>
          <a:prstGeom prst="wedgeRectCallout">
            <a:avLst>
              <a:gd name="adj1" fmla="val -38184"/>
              <a:gd name="adj2" fmla="val 145749"/>
            </a:avLst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boxProfileItemList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7" name="Image 3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5E08121-DD0F-E34D-A3D7-E27525876E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689" y="4144528"/>
            <a:ext cx="3489960" cy="1280160"/>
          </a:xfrm>
          <a:prstGeom prst="rect">
            <a:avLst/>
          </a:prstGeom>
        </p:spPr>
      </p:pic>
      <p:sp>
        <p:nvSpPr>
          <p:cNvPr id="90" name="ggplot(mpg, aes(hwy, cty)) +…">
            <a:extLst>
              <a:ext uri="{FF2B5EF4-FFF2-40B4-BE49-F238E27FC236}">
                <a16:creationId xmlns:a16="http://schemas.microsoft.com/office/drawing/2014/main" id="{7AAEAD78-BF39-EF4C-8B20-BC7C19459435}"/>
              </a:ext>
            </a:extLst>
          </p:cNvPr>
          <p:cNvSpPr txBox="1"/>
          <p:nvPr/>
        </p:nvSpPr>
        <p:spPr>
          <a:xfrm>
            <a:off x="10620680" y="3534257"/>
            <a:ext cx="1398209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userMessages</a:t>
            </a:r>
            <a:r>
              <a:rPr lang="fr-FR" dirty="0"/>
              <a:t>()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userMessage</a:t>
            </a:r>
            <a:r>
              <a:rPr lang="fr-FR" dirty="0"/>
              <a:t>()</a:t>
            </a:r>
          </a:p>
        </p:txBody>
      </p:sp>
      <p:pic>
        <p:nvPicPr>
          <p:cNvPr id="43" name="Image 4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C0A607D-28E5-6549-99DA-4F980AA962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25" y="6166566"/>
            <a:ext cx="2825914" cy="4108042"/>
          </a:xfrm>
          <a:prstGeom prst="rect">
            <a:avLst/>
          </a:prstGeom>
        </p:spPr>
      </p:pic>
      <p:sp>
        <p:nvSpPr>
          <p:cNvPr id="93" name="Bulle rectangulaire 92">
            <a:extLst>
              <a:ext uri="{FF2B5EF4-FFF2-40B4-BE49-F238E27FC236}">
                <a16:creationId xmlns:a16="http://schemas.microsoft.com/office/drawing/2014/main" id="{9D14F92C-B4A4-394F-9EAA-47F6B5A1FC91}"/>
              </a:ext>
            </a:extLst>
          </p:cNvPr>
          <p:cNvSpPr/>
          <p:nvPr/>
        </p:nvSpPr>
        <p:spPr>
          <a:xfrm>
            <a:off x="11153633" y="6583662"/>
            <a:ext cx="1223353" cy="257939"/>
          </a:xfrm>
          <a:prstGeom prst="wedgeRectCallout">
            <a:avLst>
              <a:gd name="adj1" fmla="val -21226"/>
              <a:gd name="adj2" fmla="val 123300"/>
            </a:avLst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timelineItem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4" name="Bulle rectangulaire 93">
            <a:extLst>
              <a:ext uri="{FF2B5EF4-FFF2-40B4-BE49-F238E27FC236}">
                <a16:creationId xmlns:a16="http://schemas.microsoft.com/office/drawing/2014/main" id="{ED895147-FB7F-4B47-80F2-C7807E846771}"/>
              </a:ext>
            </a:extLst>
          </p:cNvPr>
          <p:cNvSpPr/>
          <p:nvPr/>
        </p:nvSpPr>
        <p:spPr>
          <a:xfrm>
            <a:off x="10940515" y="8422388"/>
            <a:ext cx="1201682" cy="257939"/>
          </a:xfrm>
          <a:prstGeom prst="wedgeRectCallout">
            <a:avLst>
              <a:gd name="adj1" fmla="val -72478"/>
              <a:gd name="adj2" fmla="val 19807"/>
            </a:avLst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timelineLabel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" name="Bulle rectangulaire 94">
            <a:extLst>
              <a:ext uri="{FF2B5EF4-FFF2-40B4-BE49-F238E27FC236}">
                <a16:creationId xmlns:a16="http://schemas.microsoft.com/office/drawing/2014/main" id="{76BD25DB-98D9-0B45-B084-ECA73C077832}"/>
              </a:ext>
            </a:extLst>
          </p:cNvPr>
          <p:cNvSpPr/>
          <p:nvPr/>
        </p:nvSpPr>
        <p:spPr>
          <a:xfrm>
            <a:off x="11584342" y="9286863"/>
            <a:ext cx="1499036" cy="257939"/>
          </a:xfrm>
          <a:prstGeom prst="wedgeRectCallout">
            <a:avLst>
              <a:gd name="adj1" fmla="val -65250"/>
              <a:gd name="adj2" fmla="val -24040"/>
            </a:avLst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timelineItemMedia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6" name="Bulle rectangulaire 95">
            <a:extLst>
              <a:ext uri="{FF2B5EF4-FFF2-40B4-BE49-F238E27FC236}">
                <a16:creationId xmlns:a16="http://schemas.microsoft.com/office/drawing/2014/main" id="{353700AF-A9C7-6342-9485-DA903807CD3F}"/>
              </a:ext>
            </a:extLst>
          </p:cNvPr>
          <p:cNvSpPr/>
          <p:nvPr/>
        </p:nvSpPr>
        <p:spPr>
          <a:xfrm>
            <a:off x="10674748" y="9983498"/>
            <a:ext cx="1201682" cy="257939"/>
          </a:xfrm>
          <a:prstGeom prst="wedgeRectCallout">
            <a:avLst>
              <a:gd name="adj1" fmla="val -72478"/>
              <a:gd name="adj2" fmla="val 19807"/>
            </a:avLst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timelineStop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" name="Bulle rectangulaire 96">
            <a:extLst>
              <a:ext uri="{FF2B5EF4-FFF2-40B4-BE49-F238E27FC236}">
                <a16:creationId xmlns:a16="http://schemas.microsoft.com/office/drawing/2014/main" id="{65B6ED18-C523-3047-A08A-8CC55717B271}"/>
              </a:ext>
            </a:extLst>
          </p:cNvPr>
          <p:cNvSpPr/>
          <p:nvPr/>
        </p:nvSpPr>
        <p:spPr>
          <a:xfrm>
            <a:off x="10674748" y="6213326"/>
            <a:ext cx="1201682" cy="257939"/>
          </a:xfrm>
          <a:prstGeom prst="wedgeRectCallout">
            <a:avLst>
              <a:gd name="adj1" fmla="val -72478"/>
              <a:gd name="adj2" fmla="val 19807"/>
            </a:avLst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timelineStart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8" name="ggplot(mpg, aes(hwy, cty)) +…">
            <a:extLst>
              <a:ext uri="{FF2B5EF4-FFF2-40B4-BE49-F238E27FC236}">
                <a16:creationId xmlns:a16="http://schemas.microsoft.com/office/drawing/2014/main" id="{D3DEA482-C4C3-9440-A043-507C40D4CA79}"/>
              </a:ext>
            </a:extLst>
          </p:cNvPr>
          <p:cNvSpPr txBox="1"/>
          <p:nvPr/>
        </p:nvSpPr>
        <p:spPr>
          <a:xfrm>
            <a:off x="10550246" y="5720808"/>
            <a:ext cx="1569247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timeLineBlock</a:t>
            </a:r>
            <a:r>
              <a:rPr lang="fr-FR" dirty="0"/>
              <a:t>()</a:t>
            </a:r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05B87013-0862-FF4D-91EA-02DE721572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689" y="1768090"/>
            <a:ext cx="1397000" cy="1320800"/>
          </a:xfrm>
          <a:prstGeom prst="rect">
            <a:avLst/>
          </a:prstGeom>
        </p:spPr>
      </p:pic>
      <p:pic>
        <p:nvPicPr>
          <p:cNvPr id="105" name="Image 104">
            <a:extLst>
              <a:ext uri="{FF2B5EF4-FFF2-40B4-BE49-F238E27FC236}">
                <a16:creationId xmlns:a16="http://schemas.microsoft.com/office/drawing/2014/main" id="{A657B144-A1A2-B544-BD92-2BB7D54AA1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364" y="2191190"/>
            <a:ext cx="1384300" cy="457200"/>
          </a:xfrm>
          <a:prstGeom prst="rect">
            <a:avLst/>
          </a:prstGeom>
        </p:spPr>
      </p:pic>
      <p:sp>
        <p:nvSpPr>
          <p:cNvPr id="69" name="Line">
            <a:extLst>
              <a:ext uri="{FF2B5EF4-FFF2-40B4-BE49-F238E27FC236}">
                <a16:creationId xmlns:a16="http://schemas.microsoft.com/office/drawing/2014/main" id="{4D611028-490E-F445-9C7E-D0C8070AE6E6}"/>
              </a:ext>
            </a:extLst>
          </p:cNvPr>
          <p:cNvSpPr/>
          <p:nvPr/>
        </p:nvSpPr>
        <p:spPr>
          <a:xfrm>
            <a:off x="4237799" y="368502"/>
            <a:ext cx="408848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" name="Group">
            <a:extLst>
              <a:ext uri="{FF2B5EF4-FFF2-40B4-BE49-F238E27FC236}">
                <a16:creationId xmlns:a16="http://schemas.microsoft.com/office/drawing/2014/main" id="{5693E878-59C2-E44E-B571-BEC386CDB83C}"/>
              </a:ext>
            </a:extLst>
          </p:cNvPr>
          <p:cNvSpPr/>
          <p:nvPr/>
        </p:nvSpPr>
        <p:spPr>
          <a:xfrm>
            <a:off x="4242571" y="869548"/>
            <a:ext cx="4088483" cy="222503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73" name="Image 7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17AA401-0B60-ED4B-82D3-E1EFED6D0A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800" y="1546860"/>
            <a:ext cx="3012440" cy="1447800"/>
          </a:xfrm>
          <a:prstGeom prst="rect">
            <a:avLst/>
          </a:prstGeom>
        </p:spPr>
      </p:pic>
      <p:sp>
        <p:nvSpPr>
          <p:cNvPr id="74" name="Basics">
            <a:extLst>
              <a:ext uri="{FF2B5EF4-FFF2-40B4-BE49-F238E27FC236}">
                <a16:creationId xmlns:a16="http://schemas.microsoft.com/office/drawing/2014/main" id="{BB9AA1DC-E7F5-FA4B-A06C-1479BCB6B446}"/>
              </a:ext>
            </a:extLst>
          </p:cNvPr>
          <p:cNvSpPr txBox="1"/>
          <p:nvPr/>
        </p:nvSpPr>
        <p:spPr>
          <a:xfrm>
            <a:off x="4250423" y="442195"/>
            <a:ext cx="226825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/>
              <a:t>Info/Value Boxes</a:t>
            </a:r>
            <a:endParaRPr dirty="0"/>
          </a:p>
        </p:txBody>
      </p:sp>
      <p:sp>
        <p:nvSpPr>
          <p:cNvPr id="75" name="ggplot(mpg, aes(hwy, cty)) +…">
            <a:extLst>
              <a:ext uri="{FF2B5EF4-FFF2-40B4-BE49-F238E27FC236}">
                <a16:creationId xmlns:a16="http://schemas.microsoft.com/office/drawing/2014/main" id="{DCBE4D23-1614-8542-BA59-DB6D965939C8}"/>
              </a:ext>
            </a:extLst>
          </p:cNvPr>
          <p:cNvSpPr txBox="1"/>
          <p:nvPr/>
        </p:nvSpPr>
        <p:spPr>
          <a:xfrm>
            <a:off x="5540259" y="931812"/>
            <a:ext cx="1503956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bs4InfoBox(…)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bs4ValueBox(…)</a:t>
            </a:r>
          </a:p>
        </p:txBody>
      </p:sp>
      <p:sp>
        <p:nvSpPr>
          <p:cNvPr id="77" name="Group">
            <a:extLst>
              <a:ext uri="{FF2B5EF4-FFF2-40B4-BE49-F238E27FC236}">
                <a16:creationId xmlns:a16="http://schemas.microsoft.com/office/drawing/2014/main" id="{FDA9186C-4C1C-4C45-B3ED-B0F64E8389E3}"/>
              </a:ext>
            </a:extLst>
          </p:cNvPr>
          <p:cNvSpPr/>
          <p:nvPr/>
        </p:nvSpPr>
        <p:spPr>
          <a:xfrm>
            <a:off x="282832" y="5720808"/>
            <a:ext cx="3438880" cy="4838325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8" name="ggplot(mpg, aes(hwy, cty)) +…">
            <a:extLst>
              <a:ext uri="{FF2B5EF4-FFF2-40B4-BE49-F238E27FC236}">
                <a16:creationId xmlns:a16="http://schemas.microsoft.com/office/drawing/2014/main" id="{AD4C506F-9D81-1245-9344-640957EE1C23}"/>
              </a:ext>
            </a:extLst>
          </p:cNvPr>
          <p:cNvSpPr txBox="1"/>
          <p:nvPr/>
        </p:nvSpPr>
        <p:spPr>
          <a:xfrm>
            <a:off x="1226063" y="6883324"/>
            <a:ext cx="1352845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bs4UserCard()</a:t>
            </a:r>
            <a:endParaRPr dirty="0"/>
          </a:p>
        </p:txBody>
      </p:sp>
      <p:pic>
        <p:nvPicPr>
          <p:cNvPr id="81" name="Image 80">
            <a:extLst>
              <a:ext uri="{FF2B5EF4-FFF2-40B4-BE49-F238E27FC236}">
                <a16:creationId xmlns:a16="http://schemas.microsoft.com/office/drawing/2014/main" id="{D8A90AB4-7DCC-3444-AFC4-669349B6FB1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97" y="7387355"/>
            <a:ext cx="2960370" cy="848995"/>
          </a:xfrm>
          <a:prstGeom prst="rect">
            <a:avLst/>
          </a:prstGeom>
        </p:spPr>
      </p:pic>
      <p:pic>
        <p:nvPicPr>
          <p:cNvPr id="82" name="Image 8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88FF81B-141C-5A4C-8200-BEC32C91163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87" y="8939166"/>
            <a:ext cx="2960370" cy="1404620"/>
          </a:xfrm>
          <a:prstGeom prst="rect">
            <a:avLst/>
          </a:prstGeom>
        </p:spPr>
      </p:pic>
      <p:sp>
        <p:nvSpPr>
          <p:cNvPr id="84" name="ggplot(mpg, aes(hwy, cty)) +…">
            <a:extLst>
              <a:ext uri="{FF2B5EF4-FFF2-40B4-BE49-F238E27FC236}">
                <a16:creationId xmlns:a16="http://schemas.microsoft.com/office/drawing/2014/main" id="{7954271C-8E3B-A74A-90BE-6BB28603A5F6}"/>
              </a:ext>
            </a:extLst>
          </p:cNvPr>
          <p:cNvSpPr txBox="1"/>
          <p:nvPr/>
        </p:nvSpPr>
        <p:spPr>
          <a:xfrm>
            <a:off x="1179343" y="8509899"/>
            <a:ext cx="1598107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bs4SocialCard()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9BF301C-99A0-874D-89FE-B5954A10FB5F}"/>
              </a:ext>
            </a:extLst>
          </p:cNvPr>
          <p:cNvSpPr txBox="1"/>
          <p:nvPr/>
        </p:nvSpPr>
        <p:spPr>
          <a:xfrm>
            <a:off x="678401" y="6138297"/>
            <a:ext cx="2316546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These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items are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well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stuited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when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you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build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social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shiny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apps</a:t>
            </a:r>
            <a:endParaRPr kumimoji="0" lang="fr-FR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81997247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532</Words>
  <Application>Microsoft Macintosh PowerPoint</Application>
  <PresentationFormat>Personnalisé</PresentationFormat>
  <Paragraphs>98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0" baseType="lpstr">
      <vt:lpstr>Arial</vt:lpstr>
      <vt:lpstr>Avenir Roman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bs4Dash: : CHEAT SHEET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david Granjon</cp:lastModifiedBy>
  <cp:revision>220</cp:revision>
  <dcterms:modified xsi:type="dcterms:W3CDTF">2019-06-21T23:13:14Z</dcterms:modified>
</cp:coreProperties>
</file>