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>
        <p:scale>
          <a:sx n="113" d="100"/>
          <a:sy n="113" d="100"/>
        </p:scale>
        <p:origin x="78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4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rinterface.github.io/bs4Dash/reference/bs4DashControlbar.html" TargetMode="External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hyperlink" Target="https://rinterface.github.io/bs4Dash/reference/bs4DashSidebar.html" TargetMode="External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interface.github.io/bs4Dash/" TargetMode="External"/><Relationship Id="rId11" Type="http://schemas.openxmlformats.org/officeDocument/2006/relationships/hyperlink" Target="https://rinterface.github.io/bs4Dash/reference/bs4DashNavbar.html" TargetMode="External"/><Relationship Id="rId5" Type="http://schemas.openxmlformats.org/officeDocument/2006/relationships/hyperlink" Target="https://divadnojnarg.github.io/" TargetMode="External"/><Relationship Id="rId15" Type="http://schemas.openxmlformats.org/officeDocument/2006/relationships/hyperlink" Target="https://rinterface.github.io/bs4Dash/reference/bs4DashBody.html" TargetMode="External"/><Relationship Id="rId10" Type="http://schemas.openxmlformats.org/officeDocument/2006/relationships/hyperlink" Target="https://rinterface.github.io/bs4Dash/reference/bs4DashPage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www.rdocumentation.org/packages/shiny/topics/shinyApp" TargetMode="External"/><Relationship Id="rId14" Type="http://schemas.openxmlformats.org/officeDocument/2006/relationships/hyperlink" Target="https://rinterface.github.io/bs4Dash/reference/bs4DashFooter.html" TargetMode="External"/><Relationship Id="rId22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/>
              <a:t>bs4Dash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4"/>
              </a:rPr>
              <a:t>@</a:t>
            </a:r>
            <a:r>
              <a:rPr lang="fr-FR" dirty="0">
                <a:hlinkClick r:id="rId4"/>
              </a:rPr>
              <a:t>ymail</a:t>
            </a:r>
            <a:r>
              <a:rPr dirty="0">
                <a:hlinkClick r:id="rId4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5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6"/>
              </a:rPr>
              <a:t>https://rinterface.github.io/bs4Dash/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4</a:t>
            </a:r>
            <a:r>
              <a:rPr dirty="0"/>
              <a:t>.</a:t>
            </a:r>
            <a:r>
              <a:rPr lang="fr-FR" dirty="0"/>
              <a:t>0 </a:t>
            </a:r>
            <a:r>
              <a:rPr dirty="0"/>
              <a:t>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44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/>
              <a:t>bs4Dash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Bootstrap</a:t>
            </a:r>
            <a:r>
              <a:rPr lang="fr-FR" dirty="0"/>
              <a:t> 4 version of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35251" y="6763883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/>
              <a:t>bs4DashPage()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an extra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classic</a:t>
            </a:r>
            <a:r>
              <a:rPr lang="fr-FR" dirty="0"/>
              <a:t> or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school</a:t>
            </a:r>
            <a:r>
              <a:rPr lang="fr-FR" dirty="0"/>
              <a:t>)…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4320825" y="1250146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4190734" y="1203485"/>
            <a:ext cx="8362509" cy="1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7140725" y="2625954"/>
            <a:ext cx="6487753" cy="43249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424130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(bs4Dash)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3395233"/>
            <a:ext cx="3608219" cy="324952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</a:t>
            </a:r>
            <a:r>
              <a:rPr lang="fr-FR" b="0" dirty="0">
                <a:sym typeface="Menlo"/>
              </a:rPr>
              <a:t>::</a:t>
            </a:r>
            <a:r>
              <a:rPr lang="fr-FR" b="0" dirty="0">
                <a:sym typeface="Menlo"/>
                <a:hlinkClick r:id="rId9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0"/>
              </a:rPr>
              <a:t>bs4DashPage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old_school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enable_preloader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loading_duration</a:t>
            </a:r>
            <a:r>
              <a:rPr lang="fr-FR" b="0" dirty="0">
                <a:sym typeface="Menlo"/>
              </a:rPr>
              <a:t> = 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loading_background</a:t>
            </a:r>
            <a:r>
              <a:rPr lang="fr-FR" b="0" dirty="0">
                <a:sym typeface="Menlo"/>
              </a:rPr>
              <a:t> = "#1E90FF",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"Basic Dashboard",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navbar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1"/>
              </a:rPr>
              <a:t>bs4DashNavbar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2"/>
              </a:rPr>
              <a:t>bs4DashSidebar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3"/>
              </a:rPr>
              <a:t>bs4DashControlbar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4"/>
              </a:rPr>
              <a:t>bs4DashFooter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>
                <a:sym typeface="Menlo"/>
                <a:hlinkClick r:id="rId15"/>
              </a:rPr>
              <a:t>bs4DashBody</a:t>
            </a:r>
            <a:r>
              <a:rPr lang="fr-FR" b="0" dirty="0">
                <a:sym typeface="Menlo"/>
              </a:rPr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013530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512366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bs4Dash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344039" y="8236153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useBs4Dash(),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 flipV="1">
            <a:off x="4283459" y="7253962"/>
            <a:ext cx="6103885" cy="193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626609" y="7375746"/>
            <a:ext cx="7934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Cards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729668" y="7888808"/>
            <a:ext cx="2807982" cy="20811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4305355" y="7353078"/>
            <a:ext cx="16991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Light </a:t>
            </a:r>
            <a:r>
              <a:rPr lang="fr-FR" dirty="0" err="1"/>
              <a:t>Theme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4225258" y="7715215"/>
            <a:ext cx="3590005" cy="225474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606218" y="724446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1628384" y="7396307"/>
            <a:ext cx="10887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bs4Card(…)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DD66C8-AAB0-4744-86DD-359635C83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3" y="2816068"/>
            <a:ext cx="6055689" cy="3672000"/>
          </a:xfrm>
          <a:prstGeom prst="rect">
            <a:avLst/>
          </a:prstGeom>
        </p:spPr>
      </p:pic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59AAE702-29FD-F749-BE14-C9E99C95FBCF}"/>
              </a:ext>
            </a:extLst>
          </p:cNvPr>
          <p:cNvSpPr txBox="1"/>
          <p:nvPr/>
        </p:nvSpPr>
        <p:spPr>
          <a:xfrm>
            <a:off x="9034687" y="1479556"/>
            <a:ext cx="4485111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bs4DashNavbar(..., skin = "light",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"white", border = TRUE,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"bars",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fixed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FALSE)</a:t>
            </a:r>
          </a:p>
        </p:txBody>
      </p:sp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524701C8-33C4-F542-8A56-6AA3CA89F5E9}"/>
              </a:ext>
            </a:extLst>
          </p:cNvPr>
          <p:cNvSpPr/>
          <p:nvPr/>
        </p:nvSpPr>
        <p:spPr>
          <a:xfrm>
            <a:off x="7082495" y="2361715"/>
            <a:ext cx="1543020" cy="257939"/>
          </a:xfrm>
          <a:prstGeom prst="wedgeRectCallout">
            <a:avLst>
              <a:gd name="adj1" fmla="val -19850"/>
              <a:gd name="adj2" fmla="val 118332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bs4DashSidebar()</a:t>
            </a:r>
          </a:p>
        </p:txBody>
      </p:sp>
      <p:sp>
        <p:nvSpPr>
          <p:cNvPr id="89" name="ggplot(mpg, aes(hwy, cty)) +…">
            <a:extLst>
              <a:ext uri="{FF2B5EF4-FFF2-40B4-BE49-F238E27FC236}">
                <a16:creationId xmlns:a16="http://schemas.microsoft.com/office/drawing/2014/main" id="{A0DC6511-974A-D84A-A8D5-7955B78E9BBD}"/>
              </a:ext>
            </a:extLst>
          </p:cNvPr>
          <p:cNvSpPr txBox="1"/>
          <p:nvPr/>
        </p:nvSpPr>
        <p:spPr>
          <a:xfrm>
            <a:off x="4564650" y="2316794"/>
            <a:ext cx="1678003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bs4DashSidebar(...)</a:t>
            </a:r>
          </a:p>
        </p:txBody>
      </p:sp>
      <p:sp>
        <p:nvSpPr>
          <p:cNvPr id="90" name="Bulle rectangulaire 89">
            <a:extLst>
              <a:ext uri="{FF2B5EF4-FFF2-40B4-BE49-F238E27FC236}">
                <a16:creationId xmlns:a16="http://schemas.microsoft.com/office/drawing/2014/main" id="{03A0418C-8EC0-0146-9037-83B5CCC34400}"/>
              </a:ext>
            </a:extLst>
          </p:cNvPr>
          <p:cNvSpPr/>
          <p:nvPr/>
        </p:nvSpPr>
        <p:spPr>
          <a:xfrm>
            <a:off x="11856947" y="5335585"/>
            <a:ext cx="1543020" cy="257939"/>
          </a:xfrm>
          <a:prstGeom prst="wedgeRectCallout">
            <a:avLst>
              <a:gd name="adj1" fmla="val -22080"/>
              <a:gd name="adj2" fmla="val -124733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bs4DashControlbar()</a:t>
            </a:r>
          </a:p>
        </p:txBody>
      </p:sp>
      <p:sp>
        <p:nvSpPr>
          <p:cNvPr id="91" name="Bulle rectangulaire 90">
            <a:extLst>
              <a:ext uri="{FF2B5EF4-FFF2-40B4-BE49-F238E27FC236}">
                <a16:creationId xmlns:a16="http://schemas.microsoft.com/office/drawing/2014/main" id="{0310900C-CE60-C64F-97BB-B838C6A78A8C}"/>
              </a:ext>
            </a:extLst>
          </p:cNvPr>
          <p:cNvSpPr/>
          <p:nvPr/>
        </p:nvSpPr>
        <p:spPr>
          <a:xfrm>
            <a:off x="10276992" y="2649228"/>
            <a:ext cx="1727427" cy="257939"/>
          </a:xfrm>
          <a:prstGeom prst="wedgeRectCallout">
            <a:avLst>
              <a:gd name="adj1" fmla="val -20530"/>
              <a:gd name="adj2" fmla="val 103894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bs4DashNavbar()</a:t>
            </a:r>
          </a:p>
        </p:txBody>
      </p:sp>
      <p:sp>
        <p:nvSpPr>
          <p:cNvPr id="92" name="ggplot(mpg, aes(hwy, cty)) +…">
            <a:extLst>
              <a:ext uri="{FF2B5EF4-FFF2-40B4-BE49-F238E27FC236}">
                <a16:creationId xmlns:a16="http://schemas.microsoft.com/office/drawing/2014/main" id="{280B6157-241A-BD45-8D30-AB35F51CBE9E}"/>
              </a:ext>
            </a:extLst>
          </p:cNvPr>
          <p:cNvSpPr txBox="1"/>
          <p:nvPr/>
        </p:nvSpPr>
        <p:spPr>
          <a:xfrm>
            <a:off x="11952752" y="5659318"/>
            <a:ext cx="1584898" cy="72575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bs4DashControlbar(..., skin = "</a:t>
            </a:r>
            <a:r>
              <a:rPr lang="fr-FR" sz="1000" b="0" dirty="0" err="1">
                <a:sym typeface="Menlo"/>
              </a:rPr>
              <a:t>dark</a:t>
            </a:r>
            <a:r>
              <a:rPr lang="fr-FR" sz="1000" b="0" dirty="0">
                <a:sym typeface="Menlo"/>
              </a:rPr>
              <a:t>", </a:t>
            </a:r>
            <a:r>
              <a:rPr lang="fr-FR" sz="1000" b="0" dirty="0" err="1">
                <a:sym typeface="Menlo"/>
              </a:rPr>
              <a:t>title</a:t>
            </a:r>
            <a:r>
              <a:rPr lang="fr-FR" sz="1000" b="0" dirty="0">
                <a:sym typeface="Menlo"/>
              </a:rPr>
              <a:t> = NULL, </a:t>
            </a:r>
            <a:r>
              <a:rPr lang="fr-FR" sz="1000" b="0" dirty="0" err="1">
                <a:sym typeface="Menlo"/>
              </a:rPr>
              <a:t>width</a:t>
            </a:r>
            <a:r>
              <a:rPr lang="fr-FR" sz="1000" b="0" dirty="0">
                <a:sym typeface="Menlo"/>
              </a:rPr>
              <a:t> = 250)</a:t>
            </a:r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CBFEB0-E540-2A43-A1F4-A5DFF58EC2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4" y="7808977"/>
            <a:ext cx="3387725" cy="2054225"/>
          </a:xfrm>
          <a:prstGeom prst="rect">
            <a:avLst/>
          </a:prstGeom>
        </p:spPr>
      </p:pic>
      <p:sp>
        <p:nvSpPr>
          <p:cNvPr id="93" name="ggplot(mpg, aes(hwy, cty)) +…">
            <a:extLst>
              <a:ext uri="{FF2B5EF4-FFF2-40B4-BE49-F238E27FC236}">
                <a16:creationId xmlns:a16="http://schemas.microsoft.com/office/drawing/2014/main" id="{B8282832-A4FD-D841-8090-8FBB60195607}"/>
              </a:ext>
            </a:extLst>
          </p:cNvPr>
          <p:cNvSpPr txBox="1"/>
          <p:nvPr/>
        </p:nvSpPr>
        <p:spPr>
          <a:xfrm>
            <a:off x="7921935" y="8965267"/>
            <a:ext cx="186500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bs4DashSidebar(..., skin = "light")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bs4DashControlbar(..., skin = "light")</a:t>
            </a: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9A1AF8D-6958-7A40-A3E4-84BBE6759A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53" y="7990037"/>
            <a:ext cx="2545080" cy="18630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318D16A-13AF-8D42-9186-28878609F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5829" y="5943298"/>
            <a:ext cx="2929255" cy="2146935"/>
          </a:xfrm>
          <a:prstGeom prst="rect">
            <a:avLst/>
          </a:prstGeom>
        </p:spPr>
      </p:pic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7F68A37-C265-DA4F-843D-2655B6EF46F2}"/>
              </a:ext>
            </a:extLst>
          </p:cNvPr>
          <p:cNvSpPr txBox="1"/>
          <p:nvPr/>
        </p:nvSpPr>
        <p:spPr>
          <a:xfrm>
            <a:off x="-5237321" y="5534735"/>
            <a:ext cx="181455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bs4GradientCard(…)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13723C0-BD69-2647-A1E0-AD46DE76F6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2214" y="107454"/>
            <a:ext cx="1049655" cy="1217295"/>
          </a:xfrm>
          <a:prstGeom prst="rect">
            <a:avLst/>
          </a:prstGeom>
        </p:spPr>
      </p:pic>
      <p:sp>
        <p:nvSpPr>
          <p:cNvPr id="71" name="Rectangle">
            <a:extLst>
              <a:ext uri="{FF2B5EF4-FFF2-40B4-BE49-F238E27FC236}">
                <a16:creationId xmlns:a16="http://schemas.microsoft.com/office/drawing/2014/main" id="{2B7EE09D-9FF8-D84A-BD16-15DC8079FA35}"/>
              </a:ext>
            </a:extLst>
          </p:cNvPr>
          <p:cNvSpPr/>
          <p:nvPr/>
        </p:nvSpPr>
        <p:spPr>
          <a:xfrm>
            <a:off x="324608" y="7616256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5CBBA477-FFAF-7A42-A5CB-D5F14FCA928D}"/>
              </a:ext>
            </a:extLst>
          </p:cNvPr>
          <p:cNvSpPr txBox="1"/>
          <p:nvPr/>
        </p:nvSpPr>
        <p:spPr>
          <a:xfrm>
            <a:off x="4464410" y="3263924"/>
            <a:ext cx="1938355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bs4SidebarMenu(...)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BE2B1-77D0-5141-99D1-AD4D6BBFC13D}"/>
              </a:ext>
            </a:extLst>
          </p:cNvPr>
          <p:cNvSpPr/>
          <p:nvPr/>
        </p:nvSpPr>
        <p:spPr>
          <a:xfrm>
            <a:off x="7344278" y="3169842"/>
            <a:ext cx="1329805" cy="3309598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C1030501-25B3-5A4B-AABD-4EB022E8A99A}"/>
              </a:ext>
            </a:extLst>
          </p:cNvPr>
          <p:cNvSpPr/>
          <p:nvPr/>
        </p:nvSpPr>
        <p:spPr>
          <a:xfrm>
            <a:off x="6779761" y="3142796"/>
            <a:ext cx="399982" cy="3405247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65D80-AD5D-394D-A3DC-E7EDB3BA42D7}"/>
              </a:ext>
            </a:extLst>
          </p:cNvPr>
          <p:cNvSpPr txBox="1"/>
          <p:nvPr/>
        </p:nvSpPr>
        <p:spPr>
          <a:xfrm>
            <a:off x="11847913" y="6457124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Pass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content in the … argument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B3BCED3-03B7-064A-BDCC-6E4DE0CD09D6}"/>
              </a:ext>
            </a:extLst>
          </p:cNvPr>
          <p:cNvSpPr txBox="1"/>
          <p:nvPr/>
        </p:nvSpPr>
        <p:spPr>
          <a:xfrm>
            <a:off x="4478616" y="356633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the menu in the bs4DashSidebar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D567E5-2F8F-0B45-BDFE-842BC312CE5C}"/>
              </a:ext>
            </a:extLst>
          </p:cNvPr>
          <p:cNvSpPr/>
          <p:nvPr/>
        </p:nvSpPr>
        <p:spPr>
          <a:xfrm>
            <a:off x="7366887" y="3340777"/>
            <a:ext cx="1110097" cy="300819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gplot(mpg, aes(hwy, cty)) +…">
            <a:extLst>
              <a:ext uri="{FF2B5EF4-FFF2-40B4-BE49-F238E27FC236}">
                <a16:creationId xmlns:a16="http://schemas.microsoft.com/office/drawing/2014/main" id="{199C570D-023E-914C-B614-1D3CA3F76A15}"/>
              </a:ext>
            </a:extLst>
          </p:cNvPr>
          <p:cNvSpPr txBox="1"/>
          <p:nvPr/>
        </p:nvSpPr>
        <p:spPr>
          <a:xfrm>
            <a:off x="4417307" y="4680525"/>
            <a:ext cx="202386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bs4SidebarMenuItem("Item 1",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"item1")</a:t>
            </a:r>
          </a:p>
        </p:txBody>
      </p:sp>
      <p:sp>
        <p:nvSpPr>
          <p:cNvPr id="82" name="Parenthèse ouvrante 81">
            <a:extLst>
              <a:ext uri="{FF2B5EF4-FFF2-40B4-BE49-F238E27FC236}">
                <a16:creationId xmlns:a16="http://schemas.microsoft.com/office/drawing/2014/main" id="{D4D37F46-75FB-9B47-9F70-757734EA81AE}"/>
              </a:ext>
            </a:extLst>
          </p:cNvPr>
          <p:cNvSpPr/>
          <p:nvPr/>
        </p:nvSpPr>
        <p:spPr>
          <a:xfrm rot="5400000">
            <a:off x="12408453" y="1765549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09A0E1E7-29A7-D547-A463-CA9F53F0CA2B}"/>
              </a:ext>
            </a:extLst>
          </p:cNvPr>
          <p:cNvSpPr/>
          <p:nvPr/>
        </p:nvSpPr>
        <p:spPr>
          <a:xfrm rot="5400000">
            <a:off x="9748258" y="1765550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D74640B-8BCB-554E-90F9-F10D4931C8A4}"/>
              </a:ext>
            </a:extLst>
          </p:cNvPr>
          <p:cNvSpPr txBox="1"/>
          <p:nvPr/>
        </p:nvSpPr>
        <p:spPr>
          <a:xfrm>
            <a:off x="9495805" y="2160404"/>
            <a:ext cx="5269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Left</a:t>
            </a:r>
            <a:r>
              <a:rPr lang="fr-FR" dirty="0" err="1"/>
              <a:t>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AE9A81C-66FB-2842-B0C9-FFB63AA2144C}"/>
              </a:ext>
            </a:extLst>
          </p:cNvPr>
          <p:cNvSpPr txBox="1"/>
          <p:nvPr/>
        </p:nvSpPr>
        <p:spPr>
          <a:xfrm>
            <a:off x="12243596" y="2148210"/>
            <a:ext cx="58629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/>
              <a:t>rightUi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366C804-3405-ED45-890F-488EC8E6D997}"/>
              </a:ext>
            </a:extLst>
          </p:cNvPr>
          <p:cNvSpPr txBox="1"/>
          <p:nvPr/>
        </p:nvSpPr>
        <p:spPr>
          <a:xfrm>
            <a:off x="4491332" y="510307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bs4SidebarMenu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95" name="ggplot(mpg, aes(hwy, cty)) +…">
            <a:extLst>
              <a:ext uri="{FF2B5EF4-FFF2-40B4-BE49-F238E27FC236}">
                <a16:creationId xmlns:a16="http://schemas.microsoft.com/office/drawing/2014/main" id="{56AA5CFC-0843-644E-ACA4-85B0AB2DC17D}"/>
              </a:ext>
            </a:extLst>
          </p:cNvPr>
          <p:cNvSpPr txBox="1"/>
          <p:nvPr/>
        </p:nvSpPr>
        <p:spPr>
          <a:xfrm>
            <a:off x="4390325" y="6104876"/>
            <a:ext cx="2023860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bs4SidebarMenuItem("Item 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"item", ...)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6C3CD22-F685-0943-B72B-101A17848B93}"/>
              </a:ext>
            </a:extLst>
          </p:cNvPr>
          <p:cNvSpPr txBox="1"/>
          <p:nvPr/>
        </p:nvSpPr>
        <p:spPr>
          <a:xfrm>
            <a:off x="4518116" y="6504505"/>
            <a:ext cx="2391928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bs4SidebarMenuItem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contain</a:t>
            </a:r>
            <a:r>
              <a:rPr lang="fr-FR" dirty="0"/>
              <a:t> bs4SidebarMenuSubItem. </a:t>
            </a:r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…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99ADB-4C87-2048-8240-39D909FDB556}"/>
              </a:ext>
            </a:extLst>
          </p:cNvPr>
          <p:cNvSpPr/>
          <p:nvPr/>
        </p:nvSpPr>
        <p:spPr>
          <a:xfrm>
            <a:off x="8803251" y="3192402"/>
            <a:ext cx="3090538" cy="3173878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1FB36C-3A73-F945-A52B-45B06E243F50}"/>
              </a:ext>
            </a:extLst>
          </p:cNvPr>
          <p:cNvSpPr/>
          <p:nvPr/>
        </p:nvSpPr>
        <p:spPr>
          <a:xfrm>
            <a:off x="4458296" y="3254044"/>
            <a:ext cx="1953650" cy="257893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5C792-EA98-0549-9B0A-A8B8F62ACDB5}"/>
              </a:ext>
            </a:extLst>
          </p:cNvPr>
          <p:cNvSpPr/>
          <p:nvPr/>
        </p:nvSpPr>
        <p:spPr>
          <a:xfrm>
            <a:off x="4404675" y="4667188"/>
            <a:ext cx="2049124" cy="42225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0CD5C6-4ABE-BC4F-9A38-9C4D28DA1A31}"/>
              </a:ext>
            </a:extLst>
          </p:cNvPr>
          <p:cNvSpPr/>
          <p:nvPr/>
        </p:nvSpPr>
        <p:spPr>
          <a:xfrm>
            <a:off x="7344279" y="5976979"/>
            <a:ext cx="1322772" cy="248528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0987F4-4E98-034F-B00A-E849B61B5650}"/>
              </a:ext>
            </a:extLst>
          </p:cNvPr>
          <p:cNvSpPr/>
          <p:nvPr/>
        </p:nvSpPr>
        <p:spPr>
          <a:xfrm>
            <a:off x="4398082" y="6110174"/>
            <a:ext cx="2049037" cy="408763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gplot(mpg, aes(hwy, cty)) +…">
            <a:extLst>
              <a:ext uri="{FF2B5EF4-FFF2-40B4-BE49-F238E27FC236}">
                <a16:creationId xmlns:a16="http://schemas.microsoft.com/office/drawing/2014/main" id="{C7B74841-4FF4-1643-B712-723C6E2B3574}"/>
              </a:ext>
            </a:extLst>
          </p:cNvPr>
          <p:cNvSpPr txBox="1"/>
          <p:nvPr/>
        </p:nvSpPr>
        <p:spPr>
          <a:xfrm>
            <a:off x="9454252" y="3301528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bs4DashBody(...)</a:t>
            </a:r>
          </a:p>
        </p:txBody>
      </p:sp>
      <p:sp>
        <p:nvSpPr>
          <p:cNvPr id="107" name="ggplot(mpg, aes(hwy, cty)) +…">
            <a:extLst>
              <a:ext uri="{FF2B5EF4-FFF2-40B4-BE49-F238E27FC236}">
                <a16:creationId xmlns:a16="http://schemas.microsoft.com/office/drawing/2014/main" id="{B7989DE8-1751-2E4E-A1E5-5261A5032EEF}"/>
              </a:ext>
            </a:extLst>
          </p:cNvPr>
          <p:cNvSpPr txBox="1"/>
          <p:nvPr/>
        </p:nvSpPr>
        <p:spPr>
          <a:xfrm>
            <a:off x="9454252" y="4060729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bs4TabItems(...)</a:t>
            </a:r>
          </a:p>
        </p:txBody>
      </p:sp>
      <p:sp>
        <p:nvSpPr>
          <p:cNvPr id="108" name="ggplot(mpg, aes(hwy, cty)) +…">
            <a:extLst>
              <a:ext uri="{FF2B5EF4-FFF2-40B4-BE49-F238E27FC236}">
                <a16:creationId xmlns:a16="http://schemas.microsoft.com/office/drawing/2014/main" id="{26FE95CB-0AFA-8D48-8903-606831198F2C}"/>
              </a:ext>
            </a:extLst>
          </p:cNvPr>
          <p:cNvSpPr txBox="1"/>
          <p:nvPr/>
        </p:nvSpPr>
        <p:spPr>
          <a:xfrm>
            <a:off x="9064167" y="4831239"/>
            <a:ext cx="2568706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bs4TabItem(</a:t>
            </a:r>
            <a:r>
              <a:rPr lang="fr-FR" sz="100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NULL, ...)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37459A-AA47-3047-96C0-7B3354629D04}"/>
              </a:ext>
            </a:extLst>
          </p:cNvPr>
          <p:cNvCxnSpPr>
            <a:cxnSpLocks/>
          </p:cNvCxnSpPr>
          <p:nvPr/>
        </p:nvCxnSpPr>
        <p:spPr>
          <a:xfrm flipV="1">
            <a:off x="10188184" y="3606262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9515F53-481C-144D-83A9-29C475618D34}"/>
              </a:ext>
            </a:extLst>
          </p:cNvPr>
          <p:cNvCxnSpPr>
            <a:cxnSpLocks/>
          </p:cNvCxnSpPr>
          <p:nvPr/>
        </p:nvCxnSpPr>
        <p:spPr>
          <a:xfrm flipV="1">
            <a:off x="10188306" y="4334983"/>
            <a:ext cx="0" cy="4545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EA706236-76AA-4D4C-9624-3C515F46E725}"/>
              </a:ext>
            </a:extLst>
          </p:cNvPr>
          <p:cNvCxnSpPr>
            <a:cxnSpLocks/>
          </p:cNvCxnSpPr>
          <p:nvPr/>
        </p:nvCxnSpPr>
        <p:spPr>
          <a:xfrm flipV="1">
            <a:off x="5350489" y="4137561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8F2AB30-EF31-D546-8653-476A0EC25F53}"/>
              </a:ext>
            </a:extLst>
          </p:cNvPr>
          <p:cNvCxnSpPr>
            <a:cxnSpLocks/>
          </p:cNvCxnSpPr>
          <p:nvPr/>
        </p:nvCxnSpPr>
        <p:spPr>
          <a:xfrm flipV="1">
            <a:off x="5363514" y="5626750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1613A73E-A449-CF44-B1B3-D21BFA5C4912}"/>
              </a:ext>
            </a:extLst>
          </p:cNvPr>
          <p:cNvCxnSpPr>
            <a:cxnSpLocks/>
          </p:cNvCxnSpPr>
          <p:nvPr/>
        </p:nvCxnSpPr>
        <p:spPr>
          <a:xfrm flipV="1">
            <a:off x="5350489" y="2723663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1552A5-9169-654C-B9D8-32EBF7EC3476}"/>
              </a:ext>
            </a:extLst>
          </p:cNvPr>
          <p:cNvSpPr txBox="1"/>
          <p:nvPr/>
        </p:nvSpPr>
        <p:spPr>
          <a:xfrm>
            <a:off x="7917162" y="802371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Both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have a light skin.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24FADB-7FB3-5647-B727-B0829BED29C5}"/>
              </a:ext>
            </a:extLst>
          </p:cNvPr>
          <p:cNvSpPr txBox="1"/>
          <p:nvPr/>
        </p:nvSpPr>
        <p:spPr>
          <a:xfrm>
            <a:off x="6357856" y="1979234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6332C1B-4A3D-1642-B44D-92DCEDC4D11C}"/>
              </a:ext>
            </a:extLst>
          </p:cNvPr>
          <p:cNvSpPr txBox="1"/>
          <p:nvPr/>
        </p:nvSpPr>
        <p:spPr>
          <a:xfrm>
            <a:off x="8450319" y="1419660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506E772-2844-4D42-9E34-8E027954B9FC}"/>
              </a:ext>
            </a:extLst>
          </p:cNvPr>
          <p:cNvSpPr txBox="1"/>
          <p:nvPr/>
        </p:nvSpPr>
        <p:spPr>
          <a:xfrm>
            <a:off x="12297584" y="413111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65D1BC6-A441-E54B-9CB8-2C6CCB59F546}"/>
              </a:ext>
            </a:extLst>
          </p:cNvPr>
          <p:cNvSpPr txBox="1"/>
          <p:nvPr/>
        </p:nvSpPr>
        <p:spPr>
          <a:xfrm>
            <a:off x="10007365" y="575072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7B20D7F-9C5C-2949-A446-BC677C412724}"/>
              </a:ext>
            </a:extLst>
          </p:cNvPr>
          <p:cNvSpPr txBox="1"/>
          <p:nvPr/>
        </p:nvSpPr>
        <p:spPr>
          <a:xfrm>
            <a:off x="4398082" y="1556610"/>
            <a:ext cx="205571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 has the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same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structure as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E9FB5A7C-F7E5-004E-918D-33D8DDDB8CBA}"/>
              </a:ext>
            </a:extLst>
          </p:cNvPr>
          <p:cNvSpPr/>
          <p:nvPr/>
        </p:nvSpPr>
        <p:spPr>
          <a:xfrm>
            <a:off x="292175" y="3048153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3A33A8-704E-AA40-AB7B-8403BF506455}"/>
              </a:ext>
            </a:extLst>
          </p:cNvPr>
          <p:cNvSpPr txBox="1"/>
          <p:nvPr/>
        </p:nvSpPr>
        <p:spPr>
          <a:xfrm>
            <a:off x="9084618" y="5122918"/>
            <a:ext cx="270074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correspond to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5210045"/>
            <a:ext cx="16334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516416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3822403"/>
            <a:ext cx="4118291" cy="673674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233794" y="3358585"/>
            <a:ext cx="370934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r>
              <a:rPr lang="fr-FR" dirty="0"/>
              <a:t> (not all)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19349" y="3256306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91948" y="4071785"/>
            <a:ext cx="2143527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5024762" y="6747182"/>
            <a:ext cx="2094496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13689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Tab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07152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1155867" y="1082195"/>
            <a:ext cx="12976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bs4TabCard()</a:t>
            </a:r>
            <a:endParaRPr dirty="0"/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1456364" y="1685683"/>
            <a:ext cx="1390895" cy="257939"/>
          </a:xfrm>
          <a:prstGeom prst="wedgeRectCallout">
            <a:avLst>
              <a:gd name="adj1" fmla="val 20999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9730934" y="1289989"/>
            <a:ext cx="943667" cy="257939"/>
          </a:xfrm>
          <a:prstGeom prst="wedgeRectCallout">
            <a:avLst>
              <a:gd name="adj1" fmla="val -21001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60E9-FBC4-914F-BF22-B26A3504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0" y="1572776"/>
            <a:ext cx="3276600" cy="131064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1CF6605-FB9B-5A40-9522-F15B3CA83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7" y="4269188"/>
            <a:ext cx="1361440" cy="553720"/>
          </a:xfrm>
          <a:prstGeom prst="rect">
            <a:avLst/>
          </a:prstGeom>
        </p:spPr>
      </p:pic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805FE8AE-A219-184B-A041-B6C782BD7AE7}"/>
              </a:ext>
            </a:extLst>
          </p:cNvPr>
          <p:cNvSpPr txBox="1"/>
          <p:nvPr/>
        </p:nvSpPr>
        <p:spPr>
          <a:xfrm>
            <a:off x="1046377" y="3826141"/>
            <a:ext cx="1635031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bs4TabSetPanel()</a:t>
            </a:r>
            <a:endParaRPr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7B5395-847E-C549-8C21-757D551424A9}"/>
              </a:ext>
            </a:extLst>
          </p:cNvPr>
          <p:cNvSpPr txBox="1"/>
          <p:nvPr/>
        </p:nvSpPr>
        <p:spPr>
          <a:xfrm>
            <a:off x="351364" y="3162703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tabSetPanels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outside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cards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pic>
        <p:nvPicPr>
          <p:cNvPr id="33" name="Image 3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6CB003-4B66-C642-A06E-11EB4F4C0F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50"/>
          <a:stretch/>
        </p:blipFill>
        <p:spPr>
          <a:xfrm>
            <a:off x="4666037" y="5088064"/>
            <a:ext cx="3352800" cy="1388278"/>
          </a:xfrm>
          <a:prstGeom prst="rect">
            <a:avLst/>
          </a:prstGeom>
        </p:spPr>
      </p:pic>
      <p:sp>
        <p:nvSpPr>
          <p:cNvPr id="86" name="Bulle rectangulaire 85">
            <a:extLst>
              <a:ext uri="{FF2B5EF4-FFF2-40B4-BE49-F238E27FC236}">
                <a16:creationId xmlns:a16="http://schemas.microsoft.com/office/drawing/2014/main" id="{5DC3E845-4A1E-8148-BE8F-49E45BC15CFE}"/>
              </a:ext>
            </a:extLst>
          </p:cNvPr>
          <p:cNvSpPr/>
          <p:nvPr/>
        </p:nvSpPr>
        <p:spPr>
          <a:xfrm>
            <a:off x="5568428" y="6107200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C833660-9E02-364B-A654-A1051AC17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61" y="7546896"/>
            <a:ext cx="2202705" cy="2768893"/>
          </a:xfrm>
          <a:prstGeom prst="rect">
            <a:avLst/>
          </a:prstGeom>
        </p:spPr>
      </p:pic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EFE3549F-F1F2-9F4E-B343-48E1B5BB4561}"/>
              </a:ext>
            </a:extLst>
          </p:cNvPr>
          <p:cNvSpPr/>
          <p:nvPr/>
        </p:nvSpPr>
        <p:spPr>
          <a:xfrm>
            <a:off x="6998169" y="7638291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Bulle rectangulaire 88">
            <a:extLst>
              <a:ext uri="{FF2B5EF4-FFF2-40B4-BE49-F238E27FC236}">
                <a16:creationId xmlns:a16="http://schemas.microsoft.com/office/drawing/2014/main" id="{6C5FD0A8-129C-C948-9620-7531E08C1135}"/>
              </a:ext>
            </a:extLst>
          </p:cNvPr>
          <p:cNvSpPr/>
          <p:nvPr/>
        </p:nvSpPr>
        <p:spPr>
          <a:xfrm>
            <a:off x="6802310" y="8609597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5E08121-DD0F-E34D-A3D7-E27525876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4144528"/>
            <a:ext cx="3489960" cy="1280160"/>
          </a:xfrm>
          <a:prstGeom prst="rect">
            <a:avLst/>
          </a:prstGeom>
        </p:spPr>
      </p:pic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7AAEAD78-BF39-EF4C-8B20-BC7C19459435}"/>
              </a:ext>
            </a:extLst>
          </p:cNvPr>
          <p:cNvSpPr txBox="1"/>
          <p:nvPr/>
        </p:nvSpPr>
        <p:spPr>
          <a:xfrm>
            <a:off x="10620680" y="3534257"/>
            <a:ext cx="139820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userMessages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</a:t>
            </a:r>
            <a:r>
              <a:rPr lang="fr-FR" dirty="0"/>
              <a:t>()</a:t>
            </a:r>
          </a:p>
        </p:txBody>
      </p:sp>
      <p:pic>
        <p:nvPicPr>
          <p:cNvPr id="43" name="Image 4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0A607D-28E5-6549-99DA-4F980AA96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25" y="6166566"/>
            <a:ext cx="2825914" cy="4108042"/>
          </a:xfrm>
          <a:prstGeom prst="rect">
            <a:avLst/>
          </a:prstGeom>
        </p:spPr>
      </p:pic>
      <p:sp>
        <p:nvSpPr>
          <p:cNvPr id="93" name="Bulle rectangulaire 92">
            <a:extLst>
              <a:ext uri="{FF2B5EF4-FFF2-40B4-BE49-F238E27FC236}">
                <a16:creationId xmlns:a16="http://schemas.microsoft.com/office/drawing/2014/main" id="{9D14F92C-B4A4-394F-9EAA-47F6B5A1FC91}"/>
              </a:ext>
            </a:extLst>
          </p:cNvPr>
          <p:cNvSpPr/>
          <p:nvPr/>
        </p:nvSpPr>
        <p:spPr>
          <a:xfrm>
            <a:off x="11153633" y="6583662"/>
            <a:ext cx="1223353" cy="257939"/>
          </a:xfrm>
          <a:prstGeom prst="wedgeRectCallout">
            <a:avLst>
              <a:gd name="adj1" fmla="val -21226"/>
              <a:gd name="adj2" fmla="val 12330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Bulle rectangulaire 93">
            <a:extLst>
              <a:ext uri="{FF2B5EF4-FFF2-40B4-BE49-F238E27FC236}">
                <a16:creationId xmlns:a16="http://schemas.microsoft.com/office/drawing/2014/main" id="{ED895147-FB7F-4B47-80F2-C7807E846771}"/>
              </a:ext>
            </a:extLst>
          </p:cNvPr>
          <p:cNvSpPr/>
          <p:nvPr/>
        </p:nvSpPr>
        <p:spPr>
          <a:xfrm>
            <a:off x="10940515" y="842238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Bulle rectangulaire 94">
            <a:extLst>
              <a:ext uri="{FF2B5EF4-FFF2-40B4-BE49-F238E27FC236}">
                <a16:creationId xmlns:a16="http://schemas.microsoft.com/office/drawing/2014/main" id="{76BD25DB-98D9-0B45-B084-ECA73C077832}"/>
              </a:ext>
            </a:extLst>
          </p:cNvPr>
          <p:cNvSpPr/>
          <p:nvPr/>
        </p:nvSpPr>
        <p:spPr>
          <a:xfrm>
            <a:off x="11584342" y="9286863"/>
            <a:ext cx="1499036" cy="257939"/>
          </a:xfrm>
          <a:prstGeom prst="wedgeRectCallout">
            <a:avLst>
              <a:gd name="adj1" fmla="val -65250"/>
              <a:gd name="adj2" fmla="val -2404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Bulle rectangulaire 95">
            <a:extLst>
              <a:ext uri="{FF2B5EF4-FFF2-40B4-BE49-F238E27FC236}">
                <a16:creationId xmlns:a16="http://schemas.microsoft.com/office/drawing/2014/main" id="{353700AF-A9C7-6342-9485-DA903807CD3F}"/>
              </a:ext>
            </a:extLst>
          </p:cNvPr>
          <p:cNvSpPr/>
          <p:nvPr/>
        </p:nvSpPr>
        <p:spPr>
          <a:xfrm>
            <a:off x="10674748" y="998349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Bulle rectangulaire 96">
            <a:extLst>
              <a:ext uri="{FF2B5EF4-FFF2-40B4-BE49-F238E27FC236}">
                <a16:creationId xmlns:a16="http://schemas.microsoft.com/office/drawing/2014/main" id="{65B6ED18-C523-3047-A08A-8CC55717B271}"/>
              </a:ext>
            </a:extLst>
          </p:cNvPr>
          <p:cNvSpPr/>
          <p:nvPr/>
        </p:nvSpPr>
        <p:spPr>
          <a:xfrm>
            <a:off x="10674748" y="6213326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D3DEA482-C4C3-9440-A043-507C40D4CA79}"/>
              </a:ext>
            </a:extLst>
          </p:cNvPr>
          <p:cNvSpPr txBox="1"/>
          <p:nvPr/>
        </p:nvSpPr>
        <p:spPr>
          <a:xfrm>
            <a:off x="10550246" y="5720808"/>
            <a:ext cx="156924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05B87013-0862-FF4D-91EA-02DE72157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1768090"/>
            <a:ext cx="1397000" cy="132080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657B144-A1A2-B544-BD92-2BB7D54AA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64" y="2191190"/>
            <a:ext cx="1384300" cy="457200"/>
          </a:xfrm>
          <a:prstGeom prst="rect">
            <a:avLst/>
          </a:prstGeom>
        </p:spPr>
      </p:pic>
      <p:sp>
        <p:nvSpPr>
          <p:cNvPr id="69" name="Line">
            <a:extLst>
              <a:ext uri="{FF2B5EF4-FFF2-40B4-BE49-F238E27FC236}">
                <a16:creationId xmlns:a16="http://schemas.microsoft.com/office/drawing/2014/main" id="{4D611028-490E-F445-9C7E-D0C8070AE6E6}"/>
              </a:ext>
            </a:extLst>
          </p:cNvPr>
          <p:cNvSpPr/>
          <p:nvPr/>
        </p:nvSpPr>
        <p:spPr>
          <a:xfrm>
            <a:off x="4237799" y="368502"/>
            <a:ext cx="408848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Group">
            <a:extLst>
              <a:ext uri="{FF2B5EF4-FFF2-40B4-BE49-F238E27FC236}">
                <a16:creationId xmlns:a16="http://schemas.microsoft.com/office/drawing/2014/main" id="{5693E878-59C2-E44E-B571-BEC386CDB83C}"/>
              </a:ext>
            </a:extLst>
          </p:cNvPr>
          <p:cNvSpPr/>
          <p:nvPr/>
        </p:nvSpPr>
        <p:spPr>
          <a:xfrm>
            <a:off x="4242571" y="869548"/>
            <a:ext cx="4088483" cy="22250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73" name="Image 7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7AA401-0B60-ED4B-82D3-E1EFED6D0A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00" y="1546860"/>
            <a:ext cx="3012440" cy="1447800"/>
          </a:xfrm>
          <a:prstGeom prst="rect">
            <a:avLst/>
          </a:prstGeom>
        </p:spPr>
      </p:pic>
      <p:sp>
        <p:nvSpPr>
          <p:cNvPr id="74" name="Basics">
            <a:extLst>
              <a:ext uri="{FF2B5EF4-FFF2-40B4-BE49-F238E27FC236}">
                <a16:creationId xmlns:a16="http://schemas.microsoft.com/office/drawing/2014/main" id="{BB9AA1DC-E7F5-FA4B-A06C-1479BCB6B446}"/>
              </a:ext>
            </a:extLst>
          </p:cNvPr>
          <p:cNvSpPr txBox="1"/>
          <p:nvPr/>
        </p:nvSpPr>
        <p:spPr>
          <a:xfrm>
            <a:off x="4250423" y="44219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Info/Value Boxes</a:t>
            </a:r>
            <a:endParaRPr dirty="0"/>
          </a:p>
        </p:txBody>
      </p:sp>
      <p:sp>
        <p:nvSpPr>
          <p:cNvPr id="75" name="ggplot(mpg, aes(hwy, cty)) +…">
            <a:extLst>
              <a:ext uri="{FF2B5EF4-FFF2-40B4-BE49-F238E27FC236}">
                <a16:creationId xmlns:a16="http://schemas.microsoft.com/office/drawing/2014/main" id="{DCBE4D23-1614-8542-BA59-DB6D965939C8}"/>
              </a:ext>
            </a:extLst>
          </p:cNvPr>
          <p:cNvSpPr txBox="1"/>
          <p:nvPr/>
        </p:nvSpPr>
        <p:spPr>
          <a:xfrm>
            <a:off x="5540259" y="931812"/>
            <a:ext cx="150395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bs4InfoBox(…)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bs4ValueBox(…)</a:t>
            </a:r>
          </a:p>
        </p:txBody>
      </p:sp>
      <p:sp>
        <p:nvSpPr>
          <p:cNvPr id="77" name="Group">
            <a:extLst>
              <a:ext uri="{FF2B5EF4-FFF2-40B4-BE49-F238E27FC236}">
                <a16:creationId xmlns:a16="http://schemas.microsoft.com/office/drawing/2014/main" id="{FDA9186C-4C1C-4C45-B3ED-B0F64E8389E3}"/>
              </a:ext>
            </a:extLst>
          </p:cNvPr>
          <p:cNvSpPr/>
          <p:nvPr/>
        </p:nvSpPr>
        <p:spPr>
          <a:xfrm>
            <a:off x="282832" y="5720808"/>
            <a:ext cx="3438880" cy="48383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ggplot(mpg, aes(hwy, cty)) +…">
            <a:extLst>
              <a:ext uri="{FF2B5EF4-FFF2-40B4-BE49-F238E27FC236}">
                <a16:creationId xmlns:a16="http://schemas.microsoft.com/office/drawing/2014/main" id="{AD4C506F-9D81-1245-9344-640957EE1C23}"/>
              </a:ext>
            </a:extLst>
          </p:cNvPr>
          <p:cNvSpPr txBox="1"/>
          <p:nvPr/>
        </p:nvSpPr>
        <p:spPr>
          <a:xfrm>
            <a:off x="1226063" y="6883324"/>
            <a:ext cx="135284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bs4UserCard()</a:t>
            </a:r>
            <a:endParaRPr dirty="0"/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8A90AB4-7DCC-3444-AFC4-669349B6F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" y="7387355"/>
            <a:ext cx="2960370" cy="848995"/>
          </a:xfrm>
          <a:prstGeom prst="rect">
            <a:avLst/>
          </a:prstGeom>
        </p:spPr>
      </p:pic>
      <p:pic>
        <p:nvPicPr>
          <p:cNvPr id="82" name="Image 8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8FF81B-141C-5A4C-8200-BEC32C9116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" y="8939166"/>
            <a:ext cx="2960370" cy="1404620"/>
          </a:xfrm>
          <a:prstGeom prst="rect">
            <a:avLst/>
          </a:prstGeom>
        </p:spPr>
      </p:pic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7954271C-8E3B-A74A-90BE-6BB28603A5F6}"/>
              </a:ext>
            </a:extLst>
          </p:cNvPr>
          <p:cNvSpPr txBox="1"/>
          <p:nvPr/>
        </p:nvSpPr>
        <p:spPr>
          <a:xfrm>
            <a:off x="1179343" y="8509899"/>
            <a:ext cx="15981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bs4SocialCard()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BF301C-99A0-874D-89FE-B5954A10FB5F}"/>
              </a:ext>
            </a:extLst>
          </p:cNvPr>
          <p:cNvSpPr txBox="1"/>
          <p:nvPr/>
        </p:nvSpPr>
        <p:spPr>
          <a:xfrm>
            <a:off x="678401" y="6138297"/>
            <a:ext cx="231654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These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items are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well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stuited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social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apps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529</Words>
  <Application>Microsoft Macintosh PowerPoint</Application>
  <PresentationFormat>Personnalisé</PresentationFormat>
  <Paragraphs>98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bs4Dash: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219</cp:revision>
  <dcterms:modified xsi:type="dcterms:W3CDTF">2019-06-21T23:07:07Z</dcterms:modified>
</cp:coreProperties>
</file>